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16256000" cy="9144000"/>
  <p:notesSz cx="16256000" cy="9144000"/>
  <p:embeddedFontLst>
    <p:embeddedFont>
      <p:font typeface="Century Gothic" panose="020B0502020202020204" pitchFamily="34" charset="0"/>
      <p:regular r:id="rId57"/>
      <p:bold r:id="rId58"/>
      <p:italic r:id="rId59"/>
      <p:bold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Montserrat" panose="00000500000000000000" pitchFamily="50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68">
          <p15:clr>
            <a:srgbClr val="A4A3A4"/>
          </p15:clr>
        </p15:guide>
        <p15:guide id="2" pos="9584">
          <p15:clr>
            <a:srgbClr val="A4A3A4"/>
          </p15:clr>
        </p15:guide>
        <p15:guide id="3" pos="5408">
          <p15:clr>
            <a:srgbClr val="A4A3A4"/>
          </p15:clr>
        </p15:guide>
        <p15:guide id="4" pos="512">
          <p15:clr>
            <a:srgbClr val="A4A3A4"/>
          </p15:clr>
        </p15:guide>
        <p15:guide id="5" orient="horz" pos="528">
          <p15:clr>
            <a:srgbClr val="A4A3A4"/>
          </p15:clr>
        </p15:guide>
        <p15:guide id="6" orient="horz" pos="5232">
          <p15:clr>
            <a:srgbClr val="A4A3A4"/>
          </p15:clr>
        </p15:guide>
        <p15:guide id="7" orient="horz" pos="4032">
          <p15:clr>
            <a:srgbClr val="A4A3A4"/>
          </p15:clr>
        </p15:guide>
        <p15:guide id="8" pos="7664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9" roundtripDataSignature="AMtx7mgurTgqUR1QKJgIInxya4LP9b9C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36" y="60"/>
      </p:cViewPr>
      <p:guideLst>
        <p:guide orient="horz" pos="5568"/>
        <p:guide pos="9584"/>
        <p:guide pos="5408"/>
        <p:guide pos="512"/>
        <p:guide orient="horz" pos="528"/>
        <p:guide orient="horz" pos="5232"/>
        <p:guide orient="horz" pos="4032"/>
        <p:guide pos="76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043738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9207500" y="0"/>
            <a:ext cx="7045325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7043738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2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6" name="Google Shape;33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1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3" name="Google Shape;413;p13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1" name="Google Shape;43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6" name="Google Shape;4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5" name="Google Shape;4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p1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7" name="Google Shape;477;p17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4" name="Google Shape;49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e4f5b63045_0_19:notes"/>
          <p:cNvSpPr txBox="1">
            <a:spLocks noGrp="1"/>
          </p:cNvSpPr>
          <p:nvPr>
            <p:ph type="body" idx="1"/>
          </p:nvPr>
        </p:nvSpPr>
        <p:spPr>
          <a:xfrm>
            <a:off x="1625600" y="4343400"/>
            <a:ext cx="13004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g1e4f5b6304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80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3" name="Google Shape;5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4" name="Google Shape;5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5" name="Google Shape;5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4" name="Google Shape;5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8" name="Google Shape;60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7" name="Google Shape;62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3" name="Google Shape;64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4" name="Google Shape;66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0" name="Google Shape;68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1" name="Google Shape;70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e4f5b63045_0_119:notes"/>
          <p:cNvSpPr txBox="1">
            <a:spLocks noGrp="1"/>
          </p:cNvSpPr>
          <p:nvPr>
            <p:ph type="body" idx="1"/>
          </p:nvPr>
        </p:nvSpPr>
        <p:spPr>
          <a:xfrm>
            <a:off x="1625600" y="4343400"/>
            <a:ext cx="13004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g1e4f5b63045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80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2" name="Google Shape;7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2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2" name="Google Shape;74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3" name="Google Shape;76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7" name="Google Shape;78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3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5" name="Google Shape;80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3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5" name="Google Shape;82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3" name="Google Shape;84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2" name="Google Shape;862;p3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3" name="Google Shape;863;p34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3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2" name="Google Shape;88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8" name="Google Shape;89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e4f5b63045_0_216:notes"/>
          <p:cNvSpPr txBox="1">
            <a:spLocks noGrp="1"/>
          </p:cNvSpPr>
          <p:nvPr>
            <p:ph type="body" idx="1"/>
          </p:nvPr>
        </p:nvSpPr>
        <p:spPr>
          <a:xfrm>
            <a:off x="1625600" y="4343400"/>
            <a:ext cx="13004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g1e4f5b63045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80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3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2" name="Google Shape;91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3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0" name="Google Shape;93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3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9" name="Google Shape;97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4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5" name="Google Shape;100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4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4" name="Google Shape;102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4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4" name="Google Shape;104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4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8" name="Google Shape;105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4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4" name="Google Shape;108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4" name="Google Shape;1094;p4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5" name="Google Shape;1095;p4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3" name="Google Shape;1113;p4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4" name="Google Shape;1114;p4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9" name="Google Shape;1129;p4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0" name="Google Shape;1130;p47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5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7" name="Google Shape;114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1" name="Google Shape;1161;p5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2" name="Google Shape;1162;p5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5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3" name="Google Shape;118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5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3" name="Google Shape;120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5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5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5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5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3"/>
          <p:cNvSpPr>
            <a:spLocks noGrp="1"/>
          </p:cNvSpPr>
          <p:nvPr>
            <p:ph type="pic" idx="2"/>
          </p:nvPr>
        </p:nvSpPr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0" name="Google Shape;60;p63"/>
          <p:cNvSpPr>
            <a:spLocks noGrp="1"/>
          </p:cNvSpPr>
          <p:nvPr>
            <p:ph type="pic" idx="3"/>
          </p:nvPr>
        </p:nvSpPr>
        <p:spPr>
          <a:xfrm>
            <a:off x="3807950" y="4497327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4"/>
          <p:cNvSpPr>
            <a:spLocks noGrp="1"/>
          </p:cNvSpPr>
          <p:nvPr>
            <p:ph type="pic" idx="2"/>
          </p:nvPr>
        </p:nvSpPr>
        <p:spPr>
          <a:xfrm>
            <a:off x="5062331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3" name="Google Shape;63;p64"/>
          <p:cNvSpPr>
            <a:spLocks noGrp="1"/>
          </p:cNvSpPr>
          <p:nvPr>
            <p:ph type="pic" idx="3"/>
          </p:nvPr>
        </p:nvSpPr>
        <p:spPr>
          <a:xfrm>
            <a:off x="963150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1_Custom Layout">
  <p:cSld name="151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5"/>
          <p:cNvSpPr>
            <a:spLocks noGrp="1"/>
          </p:cNvSpPr>
          <p:nvPr>
            <p:ph type="pic" idx="2"/>
          </p:nvPr>
        </p:nvSpPr>
        <p:spPr>
          <a:xfrm>
            <a:off x="9028434" y="3097673"/>
            <a:ext cx="5250241" cy="39337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6" name="Google Shape;66;p65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5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5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5_Custom Layout">
  <p:cSld name="95_Custom 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6"/>
          <p:cNvSpPr>
            <a:spLocks noGrp="1"/>
          </p:cNvSpPr>
          <p:nvPr>
            <p:ph type="pic" idx="2"/>
          </p:nvPr>
        </p:nvSpPr>
        <p:spPr>
          <a:xfrm>
            <a:off x="914402" y="995212"/>
            <a:ext cx="3486756" cy="715357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1" name="Google Shape;71;p66"/>
          <p:cNvSpPr>
            <a:spLocks noGrp="1"/>
          </p:cNvSpPr>
          <p:nvPr>
            <p:ph type="pic" idx="3"/>
          </p:nvPr>
        </p:nvSpPr>
        <p:spPr>
          <a:xfrm>
            <a:off x="4641247" y="4694772"/>
            <a:ext cx="6973511" cy="34540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2" name="Google Shape;72;p66"/>
          <p:cNvSpPr>
            <a:spLocks noGrp="1"/>
          </p:cNvSpPr>
          <p:nvPr>
            <p:ph type="pic" idx="4"/>
          </p:nvPr>
        </p:nvSpPr>
        <p:spPr>
          <a:xfrm>
            <a:off x="8368090" y="995213"/>
            <a:ext cx="6973511" cy="34540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3" name="Google Shape;73;p66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6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6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7"/>
          <p:cNvSpPr>
            <a:spLocks noGrp="1"/>
          </p:cNvSpPr>
          <p:nvPr>
            <p:ph type="pic" idx="2"/>
          </p:nvPr>
        </p:nvSpPr>
        <p:spPr>
          <a:xfrm>
            <a:off x="1018639" y="860466"/>
            <a:ext cx="14218723" cy="74230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8"/>
          <p:cNvSpPr txBox="1"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8"/>
          <p:cNvSpPr txBox="1">
            <a:spLocks noGrp="1"/>
          </p:cNvSpPr>
          <p:nvPr>
            <p:ph type="subTitle" idx="1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8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8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8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9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9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9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9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9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0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0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0"/>
          <p:cNvSpPr txBox="1">
            <a:spLocks noGrp="1"/>
          </p:cNvSpPr>
          <p:nvPr>
            <p:ph type="body" idx="2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70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0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0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e4f5b63045_0_116"/>
          <p:cNvSpPr>
            <a:spLocks noGrp="1"/>
          </p:cNvSpPr>
          <p:nvPr>
            <p:ph type="pic" idx="2"/>
          </p:nvPr>
        </p:nvSpPr>
        <p:spPr>
          <a:xfrm>
            <a:off x="5062332" y="2955311"/>
            <a:ext cx="3233100" cy="32331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" name="Google Shape;22;g1e4f5b63045_0_116"/>
          <p:cNvSpPr>
            <a:spLocks noGrp="1"/>
          </p:cNvSpPr>
          <p:nvPr>
            <p:ph type="pic" idx="3"/>
          </p:nvPr>
        </p:nvSpPr>
        <p:spPr>
          <a:xfrm>
            <a:off x="963151" y="2955311"/>
            <a:ext cx="3233100" cy="32331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7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7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7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0_Custom Layout">
  <p:cSld name="130_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>
            <a:spLocks noGrp="1"/>
          </p:cNvSpPr>
          <p:nvPr>
            <p:ph type="pic" idx="2"/>
          </p:nvPr>
        </p:nvSpPr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" name="Google Shape;29;p56"/>
          <p:cNvSpPr>
            <a:spLocks noGrp="1"/>
          </p:cNvSpPr>
          <p:nvPr>
            <p:ph type="pic" idx="3"/>
          </p:nvPr>
        </p:nvSpPr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8"/>
          <p:cNvSpPr>
            <a:spLocks noGrp="1"/>
          </p:cNvSpPr>
          <p:nvPr>
            <p:ph type="pic" idx="2"/>
          </p:nvPr>
        </p:nvSpPr>
        <p:spPr>
          <a:xfrm>
            <a:off x="10365249" y="3242076"/>
            <a:ext cx="4379451" cy="43794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5" name="Google Shape;35;p58"/>
          <p:cNvSpPr>
            <a:spLocks noGrp="1"/>
          </p:cNvSpPr>
          <p:nvPr>
            <p:ph type="pic" idx="3"/>
          </p:nvPr>
        </p:nvSpPr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9"/>
          <p:cNvSpPr>
            <a:spLocks noGrp="1"/>
          </p:cNvSpPr>
          <p:nvPr>
            <p:ph type="pic" idx="2"/>
          </p:nvPr>
        </p:nvSpPr>
        <p:spPr>
          <a:xfrm>
            <a:off x="4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8" name="Google Shape;38;p59"/>
          <p:cNvSpPr>
            <a:spLocks noGrp="1"/>
          </p:cNvSpPr>
          <p:nvPr>
            <p:ph type="pic" idx="3"/>
          </p:nvPr>
        </p:nvSpPr>
        <p:spPr>
          <a:xfrm>
            <a:off x="5502626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9" name="Google Shape;39;p59"/>
          <p:cNvSpPr>
            <a:spLocks noGrp="1"/>
          </p:cNvSpPr>
          <p:nvPr>
            <p:ph type="pic" idx="4"/>
          </p:nvPr>
        </p:nvSpPr>
        <p:spPr>
          <a:xfrm>
            <a:off x="11005249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0" name="Google Shape;40;p59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9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9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0"/>
          <p:cNvSpPr>
            <a:spLocks noGrp="1"/>
          </p:cNvSpPr>
          <p:nvPr>
            <p:ph type="pic" idx="2"/>
          </p:nvPr>
        </p:nvSpPr>
        <p:spPr>
          <a:xfrm>
            <a:off x="4892040" y="1097280"/>
            <a:ext cx="6471920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1"/>
          <p:cNvSpPr>
            <a:spLocks noGrp="1"/>
          </p:cNvSpPr>
          <p:nvPr>
            <p:ph type="pic" idx="2"/>
          </p:nvPr>
        </p:nvSpPr>
        <p:spPr>
          <a:xfrm>
            <a:off x="826347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7" name="Google Shape;47;p61"/>
          <p:cNvSpPr>
            <a:spLocks noGrp="1"/>
          </p:cNvSpPr>
          <p:nvPr>
            <p:ph type="pic" idx="3"/>
          </p:nvPr>
        </p:nvSpPr>
        <p:spPr>
          <a:xfrm>
            <a:off x="91440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8" name="Google Shape;48;p61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1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1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_Custom Layout">
  <p:cSld name="90_Custom Layou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2"/>
          <p:cNvSpPr>
            <a:spLocks noGrp="1"/>
          </p:cNvSpPr>
          <p:nvPr>
            <p:ph type="pic" idx="2"/>
          </p:nvPr>
        </p:nvSpPr>
        <p:spPr>
          <a:xfrm>
            <a:off x="914400" y="1011900"/>
            <a:ext cx="7170621" cy="71706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62"/>
          <p:cNvSpPr>
            <a:spLocks noGrp="1"/>
          </p:cNvSpPr>
          <p:nvPr>
            <p:ph type="pic" idx="3"/>
          </p:nvPr>
        </p:nvSpPr>
        <p:spPr>
          <a:xfrm>
            <a:off x="8170597" y="4639807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4" name="Google Shape;54;p62"/>
          <p:cNvSpPr>
            <a:spLocks noGrp="1"/>
          </p:cNvSpPr>
          <p:nvPr>
            <p:ph type="pic" idx="4"/>
          </p:nvPr>
        </p:nvSpPr>
        <p:spPr>
          <a:xfrm>
            <a:off x="11798886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5" name="Google Shape;55;p62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2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2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4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100" b="1" i="0" u="none" strike="noStrike" cap="none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4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4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4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4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1.png"/><Relationship Id="rId10" Type="http://schemas.openxmlformats.org/officeDocument/2006/relationships/hyperlink" Target="https://rigeo.cprm.gov.br/handle/doc/17759" TargetMode="External"/><Relationship Id="rId4" Type="http://schemas.openxmlformats.org/officeDocument/2006/relationships/image" Target="../media/image22.png"/><Relationship Id="rId9" Type="http://schemas.openxmlformats.org/officeDocument/2006/relationships/hyperlink" Target="https://rigeo.cprm.gov.br/handle/doc/1141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hyperlink" Target="https://rigeo.cprm.gov.br/jspui/handle/doc/23342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11" Type="http://schemas.openxmlformats.org/officeDocument/2006/relationships/hyperlink" Target="https://rigeo.cprm.gov.br/handle/doc/22942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hyperlink" Target="https://rigeo.cprm.gov.br/jspui/handle/doc/17799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hyperlink" Target="https://rigeo.cprm.gov.br/jspui/handle/doc/2137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hyperlink" Target="https://jgsb.sgb.gov.br/index.php/journal/article/view/119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9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hyperlink" Target="https://www.cprm.gov.br/remineralizadores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hyperlink" Target="https://rigeo.cprm.gov.br/jspui/handle/doc/21373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hyperlink" Target="https://rigeo.sgb.gov.br/handle/doc/17432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9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hyperlink" Target="https://rigeo.cprm.gov.br/jspui/handle/doc/18964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11" Type="http://schemas.openxmlformats.org/officeDocument/2006/relationships/hyperlink" Target="https://rigeo.cprm.gov.br/handle/doc/22787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hyperlink" Target="http://www.cprm.gov.br/publique/Hidrologia/Monitoramento-Hidrologico-e-Hidrogeologico/Rede-Hidrometeorologica-Nacional---RHN-6587.html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jp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hyperlink" Target="http://www.cprm.gov.br/publique/Hidrologia/Monitoramento-Hidrologico-e-Hidrogeologico/Rede-Integrada-de-Monitoramento-das-Aguas-Subterraneas---RIMAS-6727.html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hyperlink" Target="http://siagasweb.cprm.gov.br/layout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g"/><Relationship Id="rId11" Type="http://schemas.openxmlformats.org/officeDocument/2006/relationships/hyperlink" Target="http://www.cprm.gov.br/publique/Hidrologia/Estudos-Hidrologicos-e-Hidrogeologicos/Chuvas-Intensas-e-Equacoes-IDF---Sao-Paulo-6622.html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hyperlink" Target="http://www.cprm.gov.br/publique/Hidrologia/Estudos-Hidrologicos-e-Hidrogeologicos/Atlas-Pluviometrico-e-Estudos-de-Chuvas-Intensas-6603.html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71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hyperlink" Target="http://www.cprm.gov.br/publique/Gestao-Territorial/Prevencao-de-Desastres/Cartas-de-Suscetibilidade-a-Movimentos-Gravitacionais-de-Massa-e-Inundacoes---Sao-Paulo-5088.html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hyperlink" Target="https://geoportal.cprm.gov.br/portal/apps/opsdashboard/index.html#/c338199dee3a4d4bb0e43738b424a298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11" Type="http://schemas.openxmlformats.org/officeDocument/2006/relationships/hyperlink" Target="http://www.cprm.gov.br/publique/Gestao-Territorial/Prevencao-de-Desastres/Setorizacao-de-Riscos-Geologicos---Sao-Paulo-4891.html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79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jp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hyperlink" Target="https://rigeo.cprm.gov.br/handle/doc/23211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hyperlink" Target="http://www.cprm.gov.br/publique/Gestao-Territorial/Prevencao-de-Desastres/Diagnostico-da-Populacao-em-Areas-de-Risco-Geologico-7207.html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hyperlink" Target="http://www.cprm.gov.br/publique/Hidrologia/Pesquisa-e-Inovacao/Estudos-Hidroquimicos-e-Isotopicos-7031.html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92.jpg"/><Relationship Id="rId4" Type="http://schemas.openxmlformats.org/officeDocument/2006/relationships/image" Target="../media/image3.png"/><Relationship Id="rId9" Type="http://schemas.openxmlformats.org/officeDocument/2006/relationships/image" Target="../media/image91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hyperlink" Target="https://rigeo.cprm.gov.br/handle/doc/23862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96.jpg"/><Relationship Id="rId4" Type="http://schemas.openxmlformats.org/officeDocument/2006/relationships/image" Target="../media/image3.png"/><Relationship Id="rId9" Type="http://schemas.openxmlformats.org/officeDocument/2006/relationships/image" Target="../media/image95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maps/ZAiGK9gwGn44m6fL9" TargetMode="External"/><Relationship Id="rId3" Type="http://schemas.openxmlformats.org/officeDocument/2006/relationships/image" Target="../media/image97.jp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hyperlink" Target="https://rigeo.cprm.gov.br/handle/doc/11366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9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hyperlink" Target="https://rigeo.cprm.gov.br/handle/doc/11525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" descr="capa s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88" y="4763"/>
            <a:ext cx="16256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apa sp" descr="capa sp">
            <a:hlinkClick r:id="" action="ppaction://media"/>
            <a:extLst>
              <a:ext uri="{FF2B5EF4-FFF2-40B4-BE49-F238E27FC236}">
                <a16:creationId xmlns:a16="http://schemas.microsoft.com/office/drawing/2014/main" id="{3E72B210-F307-E52E-D98B-32413CDAC9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688" y="157163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812800" y="6096000"/>
            <a:ext cx="4419600" cy="1676400"/>
          </a:xfrm>
          <a:prstGeom prst="roundRect">
            <a:avLst>
              <a:gd name="adj" fmla="val 863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812800" y="1371600"/>
            <a:ext cx="4267200" cy="4191000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4450" r="14450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306" name="Google Shape;306;p9"/>
          <p:cNvSpPr txBox="1"/>
          <p:nvPr/>
        </p:nvSpPr>
        <p:spPr>
          <a:xfrm>
            <a:off x="965200" y="6400800"/>
            <a:ext cx="3657600" cy="13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também auxiliam o poder público no melhor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do solo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7" name="Google Shape;307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9"/>
          <p:cNvSpPr txBox="1"/>
          <p:nvPr/>
        </p:nvSpPr>
        <p:spPr>
          <a:xfrm>
            <a:off x="889000" y="1550504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9" name="Google Shape;309;p9"/>
          <p:cNvSpPr txBox="1"/>
          <p:nvPr/>
        </p:nvSpPr>
        <p:spPr>
          <a:xfrm>
            <a:off x="850153" y="2209800"/>
            <a:ext cx="3581400" cy="3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Ampliação 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região e identificação de novas ocorrências minerais que podem resultar em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depósitos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exploração. Como consequência, desencadear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investimentos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região, gerando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forma direta e indireta.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11702701" y="1402500"/>
            <a:ext cx="3886200" cy="36267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9"/>
          <p:cNvSpPr txBox="1"/>
          <p:nvPr/>
        </p:nvSpPr>
        <p:spPr>
          <a:xfrm>
            <a:off x="11861800" y="2072844"/>
            <a:ext cx="3581400" cy="226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 público federal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estadual e municipal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6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setor mineral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geral 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12" name="Google Shape;312;p9"/>
          <p:cNvGrpSpPr/>
          <p:nvPr/>
        </p:nvGrpSpPr>
        <p:grpSpPr>
          <a:xfrm>
            <a:off x="12395200" y="5660137"/>
            <a:ext cx="2548127" cy="740663"/>
            <a:chOff x="5695188" y="7506716"/>
            <a:chExt cx="2548127" cy="740663"/>
          </a:xfrm>
        </p:grpSpPr>
        <p:pic>
          <p:nvPicPr>
            <p:cNvPr id="313" name="Google Shape;313;p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15" name="Google Shape;315;p9"/>
          <p:cNvSpPr txBox="1"/>
          <p:nvPr/>
        </p:nvSpPr>
        <p:spPr>
          <a:xfrm>
            <a:off x="11709400" y="1447800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6" name="Google Shape;316;p9"/>
          <p:cNvSpPr txBox="1"/>
          <p:nvPr/>
        </p:nvSpPr>
        <p:spPr>
          <a:xfrm>
            <a:off x="12798515" y="5105400"/>
            <a:ext cx="1741497" cy="413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Folhas Itararé</a:t>
            </a:r>
            <a:r>
              <a:rPr lang="pt-BR" sz="20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000" b="1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7" name="Google Shape;317;p9"/>
          <p:cNvSpPr txBox="1"/>
          <p:nvPr/>
        </p:nvSpPr>
        <p:spPr>
          <a:xfrm>
            <a:off x="12493715" y="6705600"/>
            <a:ext cx="2351097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Folhas Vila Branca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Ribeira </a:t>
            </a:r>
            <a:endParaRPr sz="2000" b="1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18" name="Google Shape;318;p9"/>
          <p:cNvGrpSpPr/>
          <p:nvPr/>
        </p:nvGrpSpPr>
        <p:grpSpPr>
          <a:xfrm>
            <a:off x="12395200" y="7556172"/>
            <a:ext cx="2548127" cy="740663"/>
            <a:chOff x="5695188" y="7506716"/>
            <a:chExt cx="2548127" cy="740663"/>
          </a:xfrm>
        </p:grpSpPr>
        <p:pic>
          <p:nvPicPr>
            <p:cNvPr id="319" name="Google Shape;319;p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Google Shape;320;p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0612" b="10610"/>
          <a:stretch/>
        </p:blipFill>
        <p:spPr>
          <a:xfrm>
            <a:off x="812800" y="914400"/>
            <a:ext cx="707866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326" name="Google Shape;326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15042" b="15042"/>
          <a:stretch/>
        </p:blipFill>
        <p:spPr>
          <a:xfrm>
            <a:off x="8161338" y="914400"/>
            <a:ext cx="7078662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327" name="Google Shape;327;p10"/>
          <p:cNvSpPr/>
          <p:nvPr/>
        </p:nvSpPr>
        <p:spPr>
          <a:xfrm>
            <a:off x="806450" y="6400800"/>
            <a:ext cx="7778750" cy="2024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de cartografia geológica 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reconhecimento de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ocorrências minerais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área com aproximadamente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6.000 Km²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região dos municípios de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Guapiara e Capão Bonito (SP),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estado de São Paulo, na divisa entre as regiões do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Alto Paranapanema e Vale do Ribeira</a:t>
            </a:r>
            <a:endParaRPr sz="18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8" name="Google Shape;328;p10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0"/>
          <p:cNvSpPr txBox="1"/>
          <p:nvPr/>
        </p:nvSpPr>
        <p:spPr>
          <a:xfrm>
            <a:off x="791882" y="5029200"/>
            <a:ext cx="14422718" cy="889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367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Levantamentos Geológicos Básicos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Alto Paranapanema II - </a:t>
            </a:r>
            <a:r>
              <a:rPr lang="pt-BR" sz="32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Folhas Guapiara e Capão Bonito </a:t>
            </a:r>
            <a:endParaRPr sz="32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0" name="Google Shape;330;p10"/>
          <p:cNvSpPr/>
          <p:nvPr/>
        </p:nvSpPr>
        <p:spPr>
          <a:xfrm>
            <a:off x="9271000" y="6934200"/>
            <a:ext cx="3733800" cy="685800"/>
          </a:xfrm>
          <a:prstGeom prst="roundRect">
            <a:avLst>
              <a:gd name="adj" fmla="val 11408"/>
            </a:avLst>
          </a:prstGeom>
          <a:solidFill>
            <a:srgbClr val="2DC7F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1:100.000</a:t>
            </a:r>
            <a:endParaRPr sz="4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1" name="Google Shape;331;p10"/>
          <p:cNvSpPr txBox="1"/>
          <p:nvPr/>
        </p:nvSpPr>
        <p:spPr>
          <a:xfrm>
            <a:off x="9194800" y="6380049"/>
            <a:ext cx="45720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em escala:</a:t>
            </a:r>
            <a:endParaRPr sz="24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2" name="Google Shape;332;p10"/>
          <p:cNvSpPr txBox="1"/>
          <p:nvPr/>
        </p:nvSpPr>
        <p:spPr>
          <a:xfrm>
            <a:off x="91948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3" name="Google Shape;33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1"/>
          <p:cNvSpPr/>
          <p:nvPr/>
        </p:nvSpPr>
        <p:spPr>
          <a:xfrm>
            <a:off x="11785600" y="6987988"/>
            <a:ext cx="3460376" cy="1317812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8128000" y="7010400"/>
            <a:ext cx="3505200" cy="12954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8128000" y="838200"/>
            <a:ext cx="3505200" cy="60198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11785600" y="3886200"/>
            <a:ext cx="3429000" cy="2971800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21875" r="21873"/>
          <a:stretch/>
        </p:blipFill>
        <p:spPr>
          <a:xfrm>
            <a:off x="787398" y="1011900"/>
            <a:ext cx="7170621" cy="71706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348" name="Google Shape;348;p1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9">
            <a:alphaModFix/>
          </a:blip>
          <a:srcRect l="16495" r="16495"/>
          <a:stretch/>
        </p:blipFill>
        <p:spPr>
          <a:xfrm>
            <a:off x="11770468" y="838200"/>
            <a:ext cx="3444132" cy="2891118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349" name="Google Shape;349;p11"/>
          <p:cNvSpPr txBox="1"/>
          <p:nvPr/>
        </p:nvSpPr>
        <p:spPr>
          <a:xfrm>
            <a:off x="11861800" y="4495800"/>
            <a:ext cx="3505200" cy="226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 público federal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estadual e municipal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6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setor mineral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geral 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0" name="Google Shape;350;p11"/>
          <p:cNvSpPr txBox="1"/>
          <p:nvPr/>
        </p:nvSpPr>
        <p:spPr>
          <a:xfrm>
            <a:off x="8128000" y="914400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 txBox="1"/>
          <p:nvPr/>
        </p:nvSpPr>
        <p:spPr>
          <a:xfrm>
            <a:off x="11861800" y="4038600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52" name="Google Shape;352;p11"/>
          <p:cNvGrpSpPr/>
          <p:nvPr/>
        </p:nvGrpSpPr>
        <p:grpSpPr>
          <a:xfrm>
            <a:off x="8551673" y="7488937"/>
            <a:ext cx="2548127" cy="740663"/>
            <a:chOff x="5695188" y="7506716"/>
            <a:chExt cx="2548127" cy="740663"/>
          </a:xfrm>
        </p:grpSpPr>
        <p:pic>
          <p:nvPicPr>
            <p:cNvPr id="353" name="Google Shape;353;p1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4" name="Google Shape;354;p1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55" name="Google Shape;355;p11"/>
          <p:cNvSpPr txBox="1"/>
          <p:nvPr/>
        </p:nvSpPr>
        <p:spPr>
          <a:xfrm>
            <a:off x="8204200" y="1524000"/>
            <a:ext cx="3352800" cy="518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Ampliação 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região e identificação de novas ocorrências minerais que podem resultar em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depósitos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exploração. Como consequência, desencadear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investimentos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região, gerando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forma direta e indireta.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também auxiliam o poder público no melhor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do solo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56" name="Google Shape;356;p11"/>
          <p:cNvGrpSpPr/>
          <p:nvPr/>
        </p:nvGrpSpPr>
        <p:grpSpPr>
          <a:xfrm>
            <a:off x="12319000" y="7488937"/>
            <a:ext cx="2548127" cy="740663"/>
            <a:chOff x="5695188" y="7506716"/>
            <a:chExt cx="2548127" cy="740663"/>
          </a:xfrm>
        </p:grpSpPr>
        <p:pic>
          <p:nvPicPr>
            <p:cNvPr id="357" name="Google Shape;357;p1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1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2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59" name="Google Shape;359;p11"/>
          <p:cNvSpPr txBox="1"/>
          <p:nvPr/>
        </p:nvSpPr>
        <p:spPr>
          <a:xfrm>
            <a:off x="8737600" y="7010400"/>
            <a:ext cx="2012577" cy="38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 Guapiara</a:t>
            </a:r>
            <a:endParaRPr sz="24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0" name="Google Shape;360;p11"/>
          <p:cNvSpPr txBox="1"/>
          <p:nvPr/>
        </p:nvSpPr>
        <p:spPr>
          <a:xfrm>
            <a:off x="12319000" y="7014882"/>
            <a:ext cx="2429436" cy="38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 Capão Bonito</a:t>
            </a:r>
            <a:endParaRPr sz="24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342183">
            <a:off x="5949153" y="-150294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06906" y="18288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2"/>
          <p:cNvSpPr txBox="1"/>
          <p:nvPr/>
        </p:nvSpPr>
        <p:spPr>
          <a:xfrm>
            <a:off x="8585200" y="848782"/>
            <a:ext cx="7467600" cy="135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Polo cerâmico de Santa Gertrudes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Estado de São Paulo </a:t>
            </a:r>
            <a:endParaRPr sz="32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p12"/>
          <p:cNvSpPr txBox="1"/>
          <p:nvPr/>
        </p:nvSpPr>
        <p:spPr>
          <a:xfrm>
            <a:off x="8553513" y="2606018"/>
            <a:ext cx="6705600" cy="339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Ampliar o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ressaltar a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potencialidade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bens minerais</a:t>
            </a:r>
            <a:r>
              <a:rPr lang="pt-BR" sz="18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região, em especial dos sedimentos da Formação Corumbataí, fonte da matéria-prima da indústria cerâmica. Os sedimentos dessa formação, ricos em ilita, possibilitam a utilização do método moagem a seco no processo fabril de revestimentos cerâmicos.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Como resultado, obtém-se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redução do tempo de produção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aumento da competitividade</a:t>
            </a:r>
            <a:r>
              <a:rPr lang="pt-BR" sz="18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indústrias da região perante os mercados nacional e internacional.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p12"/>
          <p:cNvSpPr txBox="1"/>
          <p:nvPr/>
        </p:nvSpPr>
        <p:spPr>
          <a:xfrm>
            <a:off x="8509000" y="85994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2" name="Google Shape;372;p12"/>
          <p:cNvSpPr/>
          <p:nvPr/>
        </p:nvSpPr>
        <p:spPr>
          <a:xfrm rot="10800000" flipH="1">
            <a:off x="8712267" y="2335745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" name="Google Shape;373;p12"/>
          <p:cNvGrpSpPr/>
          <p:nvPr/>
        </p:nvGrpSpPr>
        <p:grpSpPr>
          <a:xfrm>
            <a:off x="13908" y="848782"/>
            <a:ext cx="8443902" cy="8077200"/>
            <a:chOff x="722" y="0"/>
            <a:chExt cx="4320" cy="4320"/>
          </a:xfrm>
        </p:grpSpPr>
        <p:sp>
          <p:nvSpPr>
            <p:cNvPr id="374" name="Google Shape;374;p12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2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2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2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2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2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2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2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2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2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2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2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2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2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2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2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2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2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2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2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2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2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4AEE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2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2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2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F5CE67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2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2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2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2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2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2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5" name="Google Shape;405;p12"/>
          <p:cNvGrpSpPr/>
          <p:nvPr/>
        </p:nvGrpSpPr>
        <p:grpSpPr>
          <a:xfrm rot="1556671">
            <a:off x="4846354" y="2081843"/>
            <a:ext cx="3417110" cy="4724828"/>
            <a:chOff x="5373688" y="2928938"/>
            <a:chExt cx="1082675" cy="1497012"/>
          </a:xfrm>
        </p:grpSpPr>
        <p:sp>
          <p:nvSpPr>
            <p:cNvPr id="406" name="Google Shape;406;p12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2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8" name="Google Shape;408;p12"/>
          <p:cNvPicPr preferRelativeResize="0"/>
          <p:nvPr/>
        </p:nvPicPr>
        <p:blipFill rotWithShape="1">
          <a:blip r:embed="rId8">
            <a:alphaModFix/>
          </a:blip>
          <a:srcRect l="16108" r="16108"/>
          <a:stretch/>
        </p:blipFill>
        <p:spPr>
          <a:xfrm>
            <a:off x="5433354" y="2465951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09" name="Google Shape;409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3"/>
          <p:cNvSpPr/>
          <p:nvPr/>
        </p:nvSpPr>
        <p:spPr>
          <a:xfrm>
            <a:off x="636900" y="1371600"/>
            <a:ext cx="4443000" cy="4191000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4433" r="14433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419" name="Google Shape;41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3"/>
          <p:cNvSpPr txBox="1"/>
          <p:nvPr/>
        </p:nvSpPr>
        <p:spPr>
          <a:xfrm>
            <a:off x="889000" y="1550504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1" name="Google Shape;421;p13"/>
          <p:cNvSpPr txBox="1"/>
          <p:nvPr/>
        </p:nvSpPr>
        <p:spPr>
          <a:xfrm>
            <a:off x="850153" y="2209800"/>
            <a:ext cx="3581400" cy="319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Ampliar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conhecimento geocientífico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da região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gerar subsídios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para o fortalecimento da atividade mineral.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Investimentos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na região em pesquisa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exploração mineral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com oferta de empregos e melhoras de infraestrutura.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3"/>
          <p:cNvSpPr/>
          <p:nvPr/>
        </p:nvSpPr>
        <p:spPr>
          <a:xfrm>
            <a:off x="11704450" y="4518925"/>
            <a:ext cx="3886200" cy="27123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3"/>
          <p:cNvSpPr txBox="1"/>
          <p:nvPr/>
        </p:nvSpPr>
        <p:spPr>
          <a:xfrm>
            <a:off x="11810894" y="5406829"/>
            <a:ext cx="3581400" cy="1153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 e privados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 acadêmica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24" name="Google Shape;424;p13"/>
          <p:cNvGrpSpPr/>
          <p:nvPr/>
        </p:nvGrpSpPr>
        <p:grpSpPr>
          <a:xfrm>
            <a:off x="12895073" y="7325868"/>
            <a:ext cx="2548127" cy="740663"/>
            <a:chOff x="5695188" y="7506716"/>
            <a:chExt cx="2548127" cy="740663"/>
          </a:xfrm>
        </p:grpSpPr>
        <p:pic>
          <p:nvPicPr>
            <p:cNvPr id="425" name="Google Shape;425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6" name="Google Shape;426;p1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27" name="Google Shape;427;p13"/>
          <p:cNvSpPr txBox="1"/>
          <p:nvPr/>
        </p:nvSpPr>
        <p:spPr>
          <a:xfrm>
            <a:off x="11759552" y="4677155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8" name="Google Shape;428;p13"/>
          <p:cNvSpPr txBox="1"/>
          <p:nvPr/>
        </p:nvSpPr>
        <p:spPr>
          <a:xfrm>
            <a:off x="184150" y="869252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3129" r="13129"/>
          <a:stretch/>
        </p:blipFill>
        <p:spPr>
          <a:xfrm>
            <a:off x="3" y="-2"/>
            <a:ext cx="5251632" cy="4222800"/>
          </a:xfrm>
          <a:prstGeom prst="roundRect">
            <a:avLst>
              <a:gd name="adj" fmla="val 6642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34" name="Google Shape;434;p1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8601" r="8599"/>
          <a:stretch/>
        </p:blipFill>
        <p:spPr>
          <a:xfrm>
            <a:off x="5502626" y="-1"/>
            <a:ext cx="5250753" cy="4222093"/>
          </a:xfrm>
          <a:prstGeom prst="roundRect">
            <a:avLst>
              <a:gd name="adj" fmla="val 5838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35" name="Google Shape;435;p14"/>
          <p:cNvPicPr preferRelativeResize="0">
            <a:picLocks noGrp="1"/>
          </p:cNvPicPr>
          <p:nvPr>
            <p:ph type="pic" idx="4"/>
          </p:nvPr>
        </p:nvPicPr>
        <p:blipFill rotWithShape="1">
          <a:blip r:embed="rId6">
            <a:alphaModFix/>
          </a:blip>
          <a:srcRect l="8544" r="8544"/>
          <a:stretch/>
        </p:blipFill>
        <p:spPr>
          <a:xfrm>
            <a:off x="11005249" y="-1"/>
            <a:ext cx="5250753" cy="4222093"/>
          </a:xfrm>
          <a:prstGeom prst="roundRect">
            <a:avLst>
              <a:gd name="adj" fmla="val 7041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36" name="Google Shape;43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4"/>
          <p:cNvSpPr/>
          <p:nvPr/>
        </p:nvSpPr>
        <p:spPr>
          <a:xfrm rot="10800000" flipH="1">
            <a:off x="889000" y="54864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4"/>
          <p:cNvSpPr txBox="1"/>
          <p:nvPr/>
        </p:nvSpPr>
        <p:spPr>
          <a:xfrm>
            <a:off x="957363" y="4767932"/>
            <a:ext cx="13944600" cy="29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367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Materiais de construção na região metropolitana de São Paulo</a:t>
            </a:r>
            <a:endParaRPr sz="32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0" name="Google Shape;440;p14"/>
          <p:cNvSpPr/>
          <p:nvPr/>
        </p:nvSpPr>
        <p:spPr>
          <a:xfrm>
            <a:off x="827689" y="5796519"/>
            <a:ext cx="6096000" cy="30480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4"/>
          <p:cNvSpPr txBox="1"/>
          <p:nvPr/>
        </p:nvSpPr>
        <p:spPr>
          <a:xfrm>
            <a:off x="1018189" y="5982588"/>
            <a:ext cx="5715000" cy="2892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região metropolitana de </a:t>
            </a:r>
            <a:r>
              <a:rPr lang="pt-BR"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Paulo engloba 39 municípios</a:t>
            </a:r>
            <a:r>
              <a:rPr lang="pt-BR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Produto Interno Bruto (PIB) que corresponde a um dos maiores do estado. Dentre os diversos </a:t>
            </a:r>
            <a:r>
              <a:rPr lang="pt-BR"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econômicos</a:t>
            </a:r>
            <a:r>
              <a:rPr lang="pt-BR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atuantes na região, destaca-se o ramo da </a:t>
            </a:r>
            <a:r>
              <a:rPr lang="pt-BR"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construção civil</a:t>
            </a:r>
            <a:r>
              <a:rPr lang="pt-BR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responsável por um alto consumo de agregados. </a:t>
            </a:r>
            <a:endParaRPr sz="20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2" name="Google Shape;442;p14"/>
          <p:cNvSpPr txBox="1"/>
          <p:nvPr/>
        </p:nvSpPr>
        <p:spPr>
          <a:xfrm>
            <a:off x="5167413" y="509132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3" name="Google Shape;443;p14"/>
          <p:cNvSpPr/>
          <p:nvPr/>
        </p:nvSpPr>
        <p:spPr>
          <a:xfrm>
            <a:off x="7957249" y="5796519"/>
            <a:ext cx="6096000" cy="30480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região já apresentou no passado uma quantidade expressiva de lavras de areia e brita, mas esse número vem diminuindo como resultado da expansão urbana em áreas com potencial mineral, além do aumento das restrições ambientais. Portanto, restam poucas áreas ainda disponíveis para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da mineração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em especial de areia, cuja disponibilidade de reservas naturais é crítica.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528125" y="44134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3590700" y="-3289563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30869" b="30869"/>
          <a:stretch/>
        </p:blipFill>
        <p:spPr>
          <a:xfrm>
            <a:off x="31493" y="4585855"/>
            <a:ext cx="7944107" cy="4558146"/>
          </a:xfrm>
          <a:prstGeom prst="roundRect">
            <a:avLst>
              <a:gd name="adj" fmla="val 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51" name="Google Shape;451;p1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t="7777" b="7777"/>
          <a:stretch/>
        </p:blipFill>
        <p:spPr>
          <a:xfrm>
            <a:off x="8128000" y="4572000"/>
            <a:ext cx="8128000" cy="4572000"/>
          </a:xfrm>
          <a:prstGeom prst="roundRect">
            <a:avLst>
              <a:gd name="adj" fmla="val 4394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52" name="Google Shape;452;p15"/>
          <p:cNvSpPr/>
          <p:nvPr/>
        </p:nvSpPr>
        <p:spPr>
          <a:xfrm>
            <a:off x="9804400" y="2362200"/>
            <a:ext cx="5410200" cy="2030506"/>
          </a:xfrm>
          <a:prstGeom prst="roundRect">
            <a:avLst>
              <a:gd name="adj" fmla="val 10182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5"/>
          <p:cNvSpPr txBox="1"/>
          <p:nvPr/>
        </p:nvSpPr>
        <p:spPr>
          <a:xfrm>
            <a:off x="9802963" y="2734456"/>
            <a:ext cx="5334000" cy="128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 público federal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estadual e municipal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</a:t>
            </a:r>
            <a:endParaRPr sz="18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geral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54" name="Google Shape;454;p15"/>
          <p:cNvGrpSpPr/>
          <p:nvPr/>
        </p:nvGrpSpPr>
        <p:grpSpPr>
          <a:xfrm>
            <a:off x="6832600" y="838200"/>
            <a:ext cx="2548127" cy="740663"/>
            <a:chOff x="5695188" y="7506716"/>
            <a:chExt cx="2548127" cy="740663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9728200" y="1900535"/>
            <a:ext cx="396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8" name="Google Shape;458;p15"/>
          <p:cNvSpPr/>
          <p:nvPr/>
        </p:nvSpPr>
        <p:spPr>
          <a:xfrm>
            <a:off x="812800" y="2362200"/>
            <a:ext cx="8763000" cy="2030506"/>
          </a:xfrm>
          <a:prstGeom prst="roundRect">
            <a:avLst>
              <a:gd name="adj" fmla="val 10182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5"/>
          <p:cNvSpPr txBox="1"/>
          <p:nvPr/>
        </p:nvSpPr>
        <p:spPr>
          <a:xfrm>
            <a:off x="796026" y="2438400"/>
            <a:ext cx="8781211" cy="182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Ampliar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geocientífico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região e gerar subsídios para o fortalecimento da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 mineral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Investimentos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região em pesquisa e exploração mineral, com oferta de empregos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melhoras de infraestrutura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0" name="Google Shape;460;p15"/>
          <p:cNvSpPr txBox="1"/>
          <p:nvPr/>
        </p:nvSpPr>
        <p:spPr>
          <a:xfrm>
            <a:off x="660400" y="1900535"/>
            <a:ext cx="396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1" name="Google Shape;461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5"/>
          <p:cNvSpPr txBox="1"/>
          <p:nvPr/>
        </p:nvSpPr>
        <p:spPr>
          <a:xfrm>
            <a:off x="11180374" y="378429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0745" b="10746"/>
          <a:stretch/>
        </p:blipFill>
        <p:spPr>
          <a:xfrm>
            <a:off x="839495" y="418503"/>
            <a:ext cx="707866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68" name="Google Shape;468;p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10693" b="10693"/>
          <a:stretch/>
        </p:blipFill>
        <p:spPr>
          <a:xfrm>
            <a:off x="8337844" y="347070"/>
            <a:ext cx="7078662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69" name="Google Shape;469;p16"/>
          <p:cNvSpPr/>
          <p:nvPr/>
        </p:nvSpPr>
        <p:spPr>
          <a:xfrm>
            <a:off x="916641" y="5981404"/>
            <a:ext cx="14422718" cy="213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Definir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coordenações estaduais para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propor listas indicativas de geossítios potenciais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baseadas no valor científico dos sítios, utilizando a plataforma Geossit. 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estado de São Paulo conta com um inventário preliminar, realizado pela Universidade de São Paulo (USP),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137 geossítios já definidos</a:t>
            </a:r>
            <a:r>
              <a:rPr lang="pt-BR" sz="18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objetivo é analisá-los para selecionar os que irão compor o Inventário Nacional. O projeto prevê ainda o registro desses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sítios na base Geossit.</a:t>
            </a:r>
            <a:endParaRPr sz="1800" b="0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Desde 2017, o SGB realiza um projeto voltado para o Inventário do Patrimônio Geológico Brasileiro.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0" name="Google Shape;470;p16"/>
          <p:cNvSpPr/>
          <p:nvPr/>
        </p:nvSpPr>
        <p:spPr>
          <a:xfrm rot="10800000" flipH="1">
            <a:off x="916641" y="5552689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6"/>
          <p:cNvSpPr txBox="1"/>
          <p:nvPr/>
        </p:nvSpPr>
        <p:spPr>
          <a:xfrm>
            <a:off x="916641" y="4413986"/>
            <a:ext cx="1442271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Atualização do Inventário do Patrimônio Geológico do estado de São Paulo no âmbito do Inventário do Patrimônio Geológico Nacional</a:t>
            </a:r>
            <a:endParaRPr sz="32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2" name="Google Shape;472;p16"/>
          <p:cNvSpPr txBox="1"/>
          <p:nvPr/>
        </p:nvSpPr>
        <p:spPr>
          <a:xfrm>
            <a:off x="11385550" y="854016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3" name="Google Shape;473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7"/>
          <p:cNvSpPr/>
          <p:nvPr/>
        </p:nvSpPr>
        <p:spPr>
          <a:xfrm>
            <a:off x="0" y="0"/>
            <a:ext cx="5080001" cy="9143999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4444" r="14442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483" name="Google Shape;483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17"/>
          <p:cNvSpPr txBox="1"/>
          <p:nvPr/>
        </p:nvSpPr>
        <p:spPr>
          <a:xfrm>
            <a:off x="596900" y="1015463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5" name="Google Shape;485;p17"/>
          <p:cNvSpPr txBox="1"/>
          <p:nvPr/>
        </p:nvSpPr>
        <p:spPr>
          <a:xfrm>
            <a:off x="584200" y="1738219"/>
            <a:ext cx="3581400" cy="707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Planejar estratégias efetivas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geoconservação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Um inventário indica sítios que contam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história geológica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uma região. Preservar esses registros resguarda também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científico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dessa história.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Permitir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ao poder público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melhor planejamento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uso do território.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Ajudar a conciliar de forma harmônica a utilização dos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naturais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junto com a conservação da história geológica.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6" name="Google Shape;486;p17"/>
          <p:cNvSpPr/>
          <p:nvPr/>
        </p:nvSpPr>
        <p:spPr>
          <a:xfrm>
            <a:off x="11702691" y="1402489"/>
            <a:ext cx="3511909" cy="3626712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7"/>
          <p:cNvSpPr txBox="1"/>
          <p:nvPr/>
        </p:nvSpPr>
        <p:spPr>
          <a:xfrm>
            <a:off x="11804857" y="2411774"/>
            <a:ext cx="3581400" cy="189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 público federal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estadual e municipal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</a:t>
            </a:r>
            <a:endParaRPr sz="16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geral 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8" name="Google Shape;488;p17"/>
          <p:cNvSpPr txBox="1"/>
          <p:nvPr/>
        </p:nvSpPr>
        <p:spPr>
          <a:xfrm>
            <a:off x="11616703" y="1738219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89" name="Google Shape;489;p17"/>
          <p:cNvGrpSpPr/>
          <p:nvPr/>
        </p:nvGrpSpPr>
        <p:grpSpPr>
          <a:xfrm>
            <a:off x="12895073" y="6955537"/>
            <a:ext cx="2548127" cy="740663"/>
            <a:chOff x="5695188" y="7506716"/>
            <a:chExt cx="2548127" cy="740663"/>
          </a:xfrm>
        </p:grpSpPr>
        <p:pic>
          <p:nvPicPr>
            <p:cNvPr id="490" name="Google Shape;490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1" name="Google Shape;491;p1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342183">
            <a:off x="5949153" y="-150294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06906" y="18288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18"/>
          <p:cNvSpPr txBox="1"/>
          <p:nvPr/>
        </p:nvSpPr>
        <p:spPr>
          <a:xfrm>
            <a:off x="8559800" y="625865"/>
            <a:ext cx="74676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Agromineral do estado de São Paulo</a:t>
            </a:r>
            <a:endParaRPr sz="32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1" name="Google Shape;501;p18"/>
          <p:cNvSpPr txBox="1"/>
          <p:nvPr/>
        </p:nvSpPr>
        <p:spPr>
          <a:xfrm>
            <a:off x="8585200" y="2034318"/>
            <a:ext cx="6705600" cy="47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pesquisa Avaliação do Potencial Agromineral do estado de São Paulo faz parte de um conjunto de estudos que compõem o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Avaliação do Potencial Agromineral do Brasil</a:t>
            </a:r>
            <a:r>
              <a:rPr lang="pt-BR" sz="18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já conta com as áreas: Tocantins, Goiás e Eixo Manaus - Boa Vista. 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é realizar a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 e mapeamento de agrominerais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todo território nacional, por meio da caracterização e o levantamento de fontes de minerais e rochas para emprego nas técnicas de remineralização e/ou condicionamento de solos, com ênfase em materiais disponíveis em pilhas de descartes de mineração, considerando às especificações do Ministério da Agricultura Pecuária e Abastecimento (Mapa). 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2" name="Google Shape;502;p18"/>
          <p:cNvSpPr txBox="1"/>
          <p:nvPr/>
        </p:nvSpPr>
        <p:spPr>
          <a:xfrm>
            <a:off x="10797793" y="8518135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3" name="Google Shape;503;p18"/>
          <p:cNvSpPr/>
          <p:nvPr/>
        </p:nvSpPr>
        <p:spPr>
          <a:xfrm rot="10800000" flipH="1">
            <a:off x="8678609" y="1712351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4" name="Google Shape;504;p18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505" name="Google Shape;505;p18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8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8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8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8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4AEE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F5CE67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8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18"/>
          <p:cNvGrpSpPr/>
          <p:nvPr/>
        </p:nvGrpSpPr>
        <p:grpSpPr>
          <a:xfrm rot="1556671">
            <a:off x="3502967" y="2033405"/>
            <a:ext cx="3417110" cy="4724828"/>
            <a:chOff x="5373688" y="2928938"/>
            <a:chExt cx="1082675" cy="1497012"/>
          </a:xfrm>
        </p:grpSpPr>
        <p:sp>
          <p:nvSpPr>
            <p:cNvPr id="537" name="Google Shape;537;p18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8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39" name="Google Shape;539;p18"/>
          <p:cNvPicPr preferRelativeResize="0"/>
          <p:nvPr/>
        </p:nvPicPr>
        <p:blipFill rotWithShape="1">
          <a:blip r:embed="rId8">
            <a:alphaModFix/>
          </a:blip>
          <a:srcRect l="15938" r="15938"/>
          <a:stretch/>
        </p:blipFill>
        <p:spPr>
          <a:xfrm>
            <a:off x="4165600" y="2438400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40" name="Google Shape;540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g1e4f5b63045_0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46431" y="7034077"/>
            <a:ext cx="4381500" cy="405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1e4f5b63045_0_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1" y="8368031"/>
            <a:ext cx="4443984" cy="155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1e4f5b63045_0_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900000">
            <a:off x="6222757" y="-2130605"/>
            <a:ext cx="2215388" cy="323392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1e4f5b63045_0_19"/>
          <p:cNvSpPr/>
          <p:nvPr/>
        </p:nvSpPr>
        <p:spPr>
          <a:xfrm>
            <a:off x="1225468" y="1783081"/>
            <a:ext cx="1219200" cy="456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1e4f5b63045_0_19"/>
          <p:cNvSpPr txBox="1"/>
          <p:nvPr/>
        </p:nvSpPr>
        <p:spPr>
          <a:xfrm>
            <a:off x="1170852" y="1220207"/>
            <a:ext cx="1897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pt-BR" sz="2600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2" name="Google Shape;112;g1e4f5b63045_0_19"/>
          <p:cNvPicPr preferRelativeResize="0"/>
          <p:nvPr/>
        </p:nvPicPr>
        <p:blipFill rotWithShape="1">
          <a:blip r:embed="rId6">
            <a:alphaModFix/>
          </a:blip>
          <a:srcRect l="24094" t="14723" r="18686" b="24809"/>
          <a:stretch/>
        </p:blipFill>
        <p:spPr>
          <a:xfrm>
            <a:off x="11498197" y="-100560"/>
            <a:ext cx="4443999" cy="264153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1e4f5b63045_0_19"/>
          <p:cNvSpPr txBox="1"/>
          <p:nvPr/>
        </p:nvSpPr>
        <p:spPr>
          <a:xfrm>
            <a:off x="323702" y="2941795"/>
            <a:ext cx="15608700" cy="9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 – LEVANTAMENTOS GEOLÓGICOS BÁSICOS ALTO DO RIBEIRA I – FOLHA APIAÍ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 – LEVANTAMENTOS GEOLÓGICOS BÁSICOS ALTO RIBEIRA II – FOLHA ELDORADO PAULISTA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 – LEVANTAMENTOS GEOLÓGICOS BÁSICOS ALTO PARANAPANEMA I – FOLHA ITARARÉ E FOLHAS VILA BRANCA E RIBEIRA 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 – LEVANTAMENTOS GEOLÓGICOS BÁSICOS ALTO PARANAPANEMA II – FOLHAS GUAPIARA E CAPÃO BONITO 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 – </a:t>
            </a:r>
            <a:r>
              <a:rPr lang="pt-BR" sz="15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PÓLO</a:t>
            </a:r>
            <a:r>
              <a:rPr lang="pt-BR" sz="15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CERÂMICO DE SANTA GERTRUDES ESTADO DE SÃO PAULO 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 – MATERIAS DE CONSTRUÇÃO NA REGIÃO METROPOLITANA DE SÃO PAULO </a:t>
            </a:r>
            <a:endParaRPr sz="1500" b="1" i="0" u="none" strike="noStrike" cap="none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– ATUALIZAÇÃO DO INVENTÁRIO DO PATRIMÔNIO GEOLÓGICO DO ESTADO DE SÃO PAULO NO ÂMBITO DO INVENTÁRIO DO PATRIMÔNIO GEOLÓGICO NACIONAL 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– AVALIAÇÃO DO POTENCIAL AGROMINERAL DO ESTADO DE SÃO PAULO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21 – BAUXITA NO NORDESTE DO ESTADO DE PAULO 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23 – METALOGENIA DAS PROVÍNCIAS MINERAIS DO BRASIL – ROCHAS ALCALINAS DA PORÇÃO MERIDIONAL DO CINTURÃO RIBEIRA, ESTADO DE SÃO PAULO E PARANÁ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50429">
            <a:off x="-4798245" y="2556924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t="16599" b="16599"/>
          <a:stretch/>
        </p:blipFill>
        <p:spPr>
          <a:xfrm>
            <a:off x="9603249" y="3208394"/>
            <a:ext cx="5611351" cy="56113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549" name="Google Shape;549;p1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16667" r="16666"/>
          <a:stretch/>
        </p:blipFill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50" name="Google Shape;550;p19"/>
          <p:cNvSpPr/>
          <p:nvPr/>
        </p:nvSpPr>
        <p:spPr>
          <a:xfrm rot="-6995037">
            <a:off x="8869702" y="232779"/>
            <a:ext cx="1998551" cy="40893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1" name="Google Shape;551;p19"/>
          <p:cNvGrpSpPr/>
          <p:nvPr/>
        </p:nvGrpSpPr>
        <p:grpSpPr>
          <a:xfrm>
            <a:off x="6756400" y="7565137"/>
            <a:ext cx="2548127" cy="740663"/>
            <a:chOff x="5695188" y="7506716"/>
            <a:chExt cx="2548127" cy="740663"/>
          </a:xfrm>
        </p:grpSpPr>
        <p:pic>
          <p:nvPicPr>
            <p:cNvPr id="552" name="Google Shape;552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" name="Google Shape;553;p1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54" name="Google Shape;554;p19"/>
          <p:cNvSpPr txBox="1"/>
          <p:nvPr/>
        </p:nvSpPr>
        <p:spPr>
          <a:xfrm>
            <a:off x="836706" y="5242684"/>
            <a:ext cx="812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5" name="Google Shape;555;p19"/>
          <p:cNvSpPr/>
          <p:nvPr/>
        </p:nvSpPr>
        <p:spPr>
          <a:xfrm>
            <a:off x="698500" y="5916632"/>
            <a:ext cx="5638800" cy="1828800"/>
          </a:xfrm>
          <a:prstGeom prst="roundRect">
            <a:avLst>
              <a:gd name="adj" fmla="val 15167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9"/>
          <p:cNvSpPr txBox="1"/>
          <p:nvPr/>
        </p:nvSpPr>
        <p:spPr>
          <a:xfrm>
            <a:off x="809679" y="5992832"/>
            <a:ext cx="55626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Mineradores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Agricultores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 civil em geral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9"/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8" name="Google Shape;558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19"/>
          <p:cNvSpPr/>
          <p:nvPr/>
        </p:nvSpPr>
        <p:spPr>
          <a:xfrm>
            <a:off x="812800" y="2362200"/>
            <a:ext cx="6950973" cy="2488655"/>
          </a:xfrm>
          <a:prstGeom prst="roundRect">
            <a:avLst>
              <a:gd name="adj" fmla="val 10182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19"/>
          <p:cNvSpPr txBox="1"/>
          <p:nvPr/>
        </p:nvSpPr>
        <p:spPr>
          <a:xfrm>
            <a:off x="796026" y="2438400"/>
            <a:ext cx="6950973" cy="241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Propõe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alternativas viáveis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 ambientalmente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sustentáveis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para a dependência do país em relação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insumos agrícolas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população é beneficiada por meio da redução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das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barragens de rejeito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no estado, pela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disponibilização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remineralizadores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 pela possiblidade de geração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emprego e renda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vinculado à comercialização desse bem mineral.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19"/>
          <p:cNvSpPr txBox="1"/>
          <p:nvPr/>
        </p:nvSpPr>
        <p:spPr>
          <a:xfrm>
            <a:off x="836706" y="1828800"/>
            <a:ext cx="812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2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9566" b="9565"/>
          <a:stretch/>
        </p:blipFill>
        <p:spPr>
          <a:xfrm>
            <a:off x="839495" y="418503"/>
            <a:ext cx="707866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567" name="Google Shape;567;p2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10733" b="10732"/>
          <a:stretch/>
        </p:blipFill>
        <p:spPr>
          <a:xfrm>
            <a:off x="8337844" y="347070"/>
            <a:ext cx="7078662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568" name="Google Shape;568;p20"/>
          <p:cNvSpPr/>
          <p:nvPr/>
        </p:nvSpPr>
        <p:spPr>
          <a:xfrm>
            <a:off x="839495" y="5185746"/>
            <a:ext cx="14422718" cy="3541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região Nordeste do estado de São Paulo apresenta a maior concentração de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minerais de bauxita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8,9 milhões de toneladas, o que representa 67,4% de todo o recurso mineral reportado no estado. 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depósitos de bauxita em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Poços de Caldas</a:t>
            </a:r>
            <a:r>
              <a:rPr lang="pt-BR" sz="18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</a:t>
            </a:r>
            <a:r>
              <a:rPr lang="pt-BR" sz="18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destacam como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mineralizações consideradas de uso mais nobre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 determinam, direta ou indiretamente, as concentrações econômicas de bauxita e a formação das águas minerais diferenciadas de melhor qualidade, como as da região. 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recursos de bauxita no estado de São Paulo totalizam 13,2 milhões de toneladas entre recursos medidos, indicados e inferidos. A cidade de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Lavrinhas</a:t>
            </a:r>
            <a:r>
              <a:rPr lang="pt-BR" sz="1800" b="1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vale do Paraíba é a com o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maior recurso mineral de bauxita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aproximadamente três milhões de toneladas.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Ampliar o conhecimento geológico</a:t>
            </a:r>
            <a:r>
              <a:rPr lang="pt-BR" sz="18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área com foco na identificação de novas áreas com potencial para ocorrências de minério de alumínio é o objetivo principal do projeto, como consequência trará mais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 a região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9" name="Google Shape;569;p20"/>
          <p:cNvSpPr/>
          <p:nvPr/>
        </p:nvSpPr>
        <p:spPr>
          <a:xfrm rot="10800000" flipH="1">
            <a:off x="916641" y="4907407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0"/>
          <p:cNvSpPr txBox="1"/>
          <p:nvPr/>
        </p:nvSpPr>
        <p:spPr>
          <a:xfrm>
            <a:off x="916641" y="4322632"/>
            <a:ext cx="144227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Bauxita no Nordeste do estado de São Paulo</a:t>
            </a:r>
            <a:endParaRPr sz="32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1" name="Google Shape;571;p20"/>
          <p:cNvSpPr txBox="1"/>
          <p:nvPr/>
        </p:nvSpPr>
        <p:spPr>
          <a:xfrm>
            <a:off x="11385550" y="4214844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2" name="Google Shape;572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528125" y="44134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3590700" y="-3289563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7147" b="7147"/>
          <a:stretch/>
        </p:blipFill>
        <p:spPr>
          <a:xfrm>
            <a:off x="31493" y="4585855"/>
            <a:ext cx="7944107" cy="4558146"/>
          </a:xfrm>
          <a:prstGeom prst="roundRect">
            <a:avLst>
              <a:gd name="adj" fmla="val 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580" name="Google Shape;580;p2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t="7707" b="7705"/>
          <a:stretch/>
        </p:blipFill>
        <p:spPr>
          <a:xfrm>
            <a:off x="8128000" y="4572000"/>
            <a:ext cx="8128000" cy="4572000"/>
          </a:xfrm>
          <a:prstGeom prst="roundRect">
            <a:avLst>
              <a:gd name="adj" fmla="val 4394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581" name="Google Shape;581;p21"/>
          <p:cNvSpPr/>
          <p:nvPr/>
        </p:nvSpPr>
        <p:spPr>
          <a:xfrm>
            <a:off x="9804400" y="2362200"/>
            <a:ext cx="5410200" cy="2030506"/>
          </a:xfrm>
          <a:prstGeom prst="roundRect">
            <a:avLst>
              <a:gd name="adj" fmla="val 10182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1"/>
          <p:cNvSpPr txBox="1"/>
          <p:nvPr/>
        </p:nvSpPr>
        <p:spPr>
          <a:xfrm>
            <a:off x="9802963" y="2734456"/>
            <a:ext cx="5334000" cy="87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Pequenos e médios mineradores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científica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83" name="Google Shape;583;p21"/>
          <p:cNvGrpSpPr/>
          <p:nvPr/>
        </p:nvGrpSpPr>
        <p:grpSpPr>
          <a:xfrm>
            <a:off x="6832600" y="838200"/>
            <a:ext cx="2548127" cy="740663"/>
            <a:chOff x="5695188" y="7506716"/>
            <a:chExt cx="2548127" cy="740663"/>
          </a:xfrm>
        </p:grpSpPr>
        <p:pic>
          <p:nvPicPr>
            <p:cNvPr id="584" name="Google Shape;584;p2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5" name="Google Shape;585;p2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86" name="Google Shape;586;p21"/>
          <p:cNvSpPr txBox="1"/>
          <p:nvPr/>
        </p:nvSpPr>
        <p:spPr>
          <a:xfrm>
            <a:off x="9728200" y="1900535"/>
            <a:ext cx="396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7" name="Google Shape;587;p21"/>
          <p:cNvSpPr/>
          <p:nvPr/>
        </p:nvSpPr>
        <p:spPr>
          <a:xfrm>
            <a:off x="812800" y="2362200"/>
            <a:ext cx="8763000" cy="2030506"/>
          </a:xfrm>
          <a:prstGeom prst="roundRect">
            <a:avLst>
              <a:gd name="adj" fmla="val 10182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1"/>
          <p:cNvSpPr txBox="1"/>
          <p:nvPr/>
        </p:nvSpPr>
        <p:spPr>
          <a:xfrm>
            <a:off x="796026" y="2438400"/>
            <a:ext cx="8781211" cy="182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Ampliar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geocientífico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região e gerar subsídios para o fortalecimento da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 mineral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Investimentos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região em pesquisa e exploração mineral, com oferta de empregos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melhoras de infraestrutura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9" name="Google Shape;589;p21"/>
          <p:cNvSpPr txBox="1"/>
          <p:nvPr/>
        </p:nvSpPr>
        <p:spPr>
          <a:xfrm>
            <a:off x="660400" y="1900535"/>
            <a:ext cx="396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0" name="Google Shape;590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21"/>
          <p:cNvSpPr txBox="1"/>
          <p:nvPr/>
        </p:nvSpPr>
        <p:spPr>
          <a:xfrm>
            <a:off x="11180374" y="378429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1295" y="8382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34" y="5867400"/>
            <a:ext cx="4474463" cy="354634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8" name="Google Shape;59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709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169968">
            <a:off x="12973562" y="7391165"/>
            <a:ext cx="3045207" cy="44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22"/>
          <p:cNvSpPr/>
          <p:nvPr/>
        </p:nvSpPr>
        <p:spPr>
          <a:xfrm>
            <a:off x="7454149" y="2068559"/>
            <a:ext cx="3775470" cy="116964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22"/>
          <p:cNvSpPr txBox="1"/>
          <p:nvPr/>
        </p:nvSpPr>
        <p:spPr>
          <a:xfrm>
            <a:off x="7219602" y="467710"/>
            <a:ext cx="900380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Metalogenia das Províncias Minerais do Brasil: Rochas Alcalinas da Porção Meridional do Cinturão Ribeira, estado de São Paulo e Paraná </a:t>
            </a:r>
            <a:endParaRPr sz="30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2" name="Google Shape;602;p22"/>
          <p:cNvSpPr/>
          <p:nvPr/>
        </p:nvSpPr>
        <p:spPr>
          <a:xfrm>
            <a:off x="7972403" y="2347778"/>
            <a:ext cx="7137785" cy="6131513"/>
          </a:xfrm>
          <a:prstGeom prst="roundRect">
            <a:avLst>
              <a:gd name="adj" fmla="val 18255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22"/>
          <p:cNvSpPr txBox="1"/>
          <p:nvPr/>
        </p:nvSpPr>
        <p:spPr>
          <a:xfrm>
            <a:off x="8325273" y="3033395"/>
            <a:ext cx="6477000" cy="4760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envolveu estudos temáticos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básica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econômica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uso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técnicas avançadas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identificar o potencial mineral da área, selecionada devido à ocorrência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corpos alcalinos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região, alguns deles atualmente explotados.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resultados obtidos por meio da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geoquímica prospectiva de sedimento de corrente e solo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indicaram maiores concentrações de elementos de interesse, como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elementos terras raras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bário, fósforo e nióbio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associados aos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corpos carbonatíticos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pesquisas visam contribuir para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entendimento do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mineral das diferentes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províncias geológicas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território nacional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2"/>
          <p:cNvSpPr txBox="1"/>
          <p:nvPr/>
        </p:nvSpPr>
        <p:spPr>
          <a:xfrm>
            <a:off x="11055003" y="847929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5" name="Google Shape;605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7548" y="987903"/>
            <a:ext cx="5202055" cy="7491388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528125" y="44134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7777" b="7777"/>
          <a:stretch/>
        </p:blipFill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613" name="Google Shape;613;p2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t="7768" b="7769"/>
          <a:stretch/>
        </p:blipFill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614" name="Google Shape;614;p23"/>
          <p:cNvSpPr/>
          <p:nvPr/>
        </p:nvSpPr>
        <p:spPr>
          <a:xfrm>
            <a:off x="71966" y="2228057"/>
            <a:ext cx="4191000" cy="2133600"/>
          </a:xfrm>
          <a:prstGeom prst="roundRect">
            <a:avLst>
              <a:gd name="adj" fmla="val 12091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23"/>
          <p:cNvSpPr txBox="1"/>
          <p:nvPr/>
        </p:nvSpPr>
        <p:spPr>
          <a:xfrm>
            <a:off x="224366" y="2270378"/>
            <a:ext cx="3886200" cy="204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 o conhecimento o </a:t>
            </a: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região, indicando o </a:t>
            </a: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mineral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área e contribuindo para o entendimento sobre a </a:t>
            </a: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origem e evolução dos depósitos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províncias geológicas.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6" name="Google Shape;616;p23"/>
          <p:cNvSpPr/>
          <p:nvPr/>
        </p:nvSpPr>
        <p:spPr>
          <a:xfrm>
            <a:off x="10661999" y="2209800"/>
            <a:ext cx="5287034" cy="2133600"/>
          </a:xfrm>
          <a:prstGeom prst="roundRect">
            <a:avLst>
              <a:gd name="adj" fmla="val 8875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23"/>
          <p:cNvSpPr txBox="1"/>
          <p:nvPr/>
        </p:nvSpPr>
        <p:spPr>
          <a:xfrm>
            <a:off x="10888332" y="2234282"/>
            <a:ext cx="4994934" cy="2041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 e industrial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dos municípios das áreas abrangidas pelo projeto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18" name="Google Shape;618;p23"/>
          <p:cNvGrpSpPr/>
          <p:nvPr/>
        </p:nvGrpSpPr>
        <p:grpSpPr>
          <a:xfrm>
            <a:off x="13589121" y="288037"/>
            <a:ext cx="2548127" cy="740663"/>
            <a:chOff x="5695188" y="7506716"/>
            <a:chExt cx="2548127" cy="740663"/>
          </a:xfrm>
        </p:grpSpPr>
        <p:pic>
          <p:nvPicPr>
            <p:cNvPr id="619" name="Google Shape;619;p2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0" name="Google Shape;620;p2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621" name="Google Shape;621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80337" y="-825230"/>
            <a:ext cx="582506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23"/>
          <p:cNvSpPr/>
          <p:nvPr/>
        </p:nvSpPr>
        <p:spPr>
          <a:xfrm>
            <a:off x="4472512" y="2209800"/>
            <a:ext cx="5825066" cy="2133600"/>
          </a:xfrm>
          <a:prstGeom prst="roundRect">
            <a:avLst>
              <a:gd name="adj" fmla="val 12091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Impulsiona a identificação de novas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potenciais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 ocorrência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depósitos.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Desse modo, contribui para atrair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investimentos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fomentar a implantação de novos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empreendimentos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mineiros, promovendo a geração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regional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23"/>
          <p:cNvSpPr txBox="1"/>
          <p:nvPr/>
        </p:nvSpPr>
        <p:spPr>
          <a:xfrm>
            <a:off x="294269" y="1722776"/>
            <a:ext cx="38470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23"/>
          <p:cNvSpPr txBox="1"/>
          <p:nvPr/>
        </p:nvSpPr>
        <p:spPr>
          <a:xfrm>
            <a:off x="10661999" y="1656108"/>
            <a:ext cx="38470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1295" y="8382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34" y="5867400"/>
            <a:ext cx="4474463" cy="354634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1" name="Google Shape;631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709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169968">
            <a:off x="12973562" y="7391165"/>
            <a:ext cx="3045207" cy="44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24"/>
          <p:cNvSpPr/>
          <p:nvPr/>
        </p:nvSpPr>
        <p:spPr>
          <a:xfrm>
            <a:off x="7454149" y="2068559"/>
            <a:ext cx="3775470" cy="116964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4"/>
          <p:cNvSpPr txBox="1"/>
          <p:nvPr/>
        </p:nvSpPr>
        <p:spPr>
          <a:xfrm>
            <a:off x="7219602" y="467710"/>
            <a:ext cx="900380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Relevante Interesse Mineral: Integração e Reavaliação do Potencial Mineral do Vale do Ribeira (ARIM – Vale do Ribeira)</a:t>
            </a:r>
            <a:endParaRPr sz="30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p24"/>
          <p:cNvSpPr/>
          <p:nvPr/>
        </p:nvSpPr>
        <p:spPr>
          <a:xfrm>
            <a:off x="8060667" y="2347778"/>
            <a:ext cx="7137785" cy="4727663"/>
          </a:xfrm>
          <a:prstGeom prst="roundRect">
            <a:avLst>
              <a:gd name="adj" fmla="val 18255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24"/>
          <p:cNvSpPr txBox="1"/>
          <p:nvPr/>
        </p:nvSpPr>
        <p:spPr>
          <a:xfrm>
            <a:off x="8391059" y="2752298"/>
            <a:ext cx="6477000" cy="3907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realizou levantamentos geológicos em área do sul do estado de São Paulo e norte do estado do Paraná.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Avaliações realizadas em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Relevante Interesse Mineral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(ARIM) buscam identificar localidades que têm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aproveitamento de recursos minerais, seja pela presença comprovada de depósitos ou jazidas minerais, ou pelo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alto potencial geológico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reconhecido.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7" name="Google Shape;637;p24"/>
          <p:cNvSpPr txBox="1"/>
          <p:nvPr/>
        </p:nvSpPr>
        <p:spPr>
          <a:xfrm>
            <a:off x="11055003" y="847929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38" name="Google Shape;638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7548" y="1039796"/>
            <a:ext cx="5202055" cy="7387601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39" name="Google Shape;639;p24"/>
          <p:cNvSpPr/>
          <p:nvPr/>
        </p:nvSpPr>
        <p:spPr>
          <a:xfrm>
            <a:off x="11257665" y="7310515"/>
            <a:ext cx="3238500" cy="762000"/>
          </a:xfrm>
          <a:prstGeom prst="roundRect">
            <a:avLst>
              <a:gd name="adj" fmla="val 11408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1:100.000</a:t>
            </a:r>
            <a:endParaRPr sz="4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0" name="Google Shape;640;p24"/>
          <p:cNvSpPr txBox="1"/>
          <p:nvPr/>
        </p:nvSpPr>
        <p:spPr>
          <a:xfrm>
            <a:off x="9210201" y="7500366"/>
            <a:ext cx="201941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ESCALA: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50429">
            <a:off x="-4798245" y="2556924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2557" r="12556"/>
          <a:stretch/>
        </p:blipFill>
        <p:spPr>
          <a:xfrm>
            <a:off x="9603249" y="3208394"/>
            <a:ext cx="5611351" cy="56113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649" name="Google Shape;649;p2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12473" r="12471"/>
          <a:stretch/>
        </p:blipFill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50" name="Google Shape;650;p25"/>
          <p:cNvSpPr/>
          <p:nvPr/>
        </p:nvSpPr>
        <p:spPr>
          <a:xfrm rot="-6995037">
            <a:off x="8869702" y="232779"/>
            <a:ext cx="1998551" cy="40893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1" name="Google Shape;651;p25"/>
          <p:cNvGrpSpPr/>
          <p:nvPr/>
        </p:nvGrpSpPr>
        <p:grpSpPr>
          <a:xfrm>
            <a:off x="6756400" y="7565137"/>
            <a:ext cx="2548127" cy="740663"/>
            <a:chOff x="5695188" y="7506716"/>
            <a:chExt cx="2548127" cy="740663"/>
          </a:xfrm>
        </p:grpSpPr>
        <p:pic>
          <p:nvPicPr>
            <p:cNvPr id="652" name="Google Shape;652;p2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3" name="Google Shape;653;p2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54" name="Google Shape;654;p25"/>
          <p:cNvSpPr txBox="1"/>
          <p:nvPr/>
        </p:nvSpPr>
        <p:spPr>
          <a:xfrm>
            <a:off x="776790" y="5912978"/>
            <a:ext cx="812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5" name="Google Shape;655;p25"/>
          <p:cNvSpPr/>
          <p:nvPr/>
        </p:nvSpPr>
        <p:spPr>
          <a:xfrm>
            <a:off x="717997" y="6561441"/>
            <a:ext cx="5638800" cy="1828800"/>
          </a:xfrm>
          <a:prstGeom prst="roundRect">
            <a:avLst>
              <a:gd name="adj" fmla="val 15167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25"/>
          <p:cNvSpPr txBox="1"/>
          <p:nvPr/>
        </p:nvSpPr>
        <p:spPr>
          <a:xfrm>
            <a:off x="909161" y="6618229"/>
            <a:ext cx="5562600" cy="1700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 e industrial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25"/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8" name="Google Shape;658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25"/>
          <p:cNvSpPr/>
          <p:nvPr/>
        </p:nvSpPr>
        <p:spPr>
          <a:xfrm>
            <a:off x="747025" y="2307714"/>
            <a:ext cx="7200998" cy="3334049"/>
          </a:xfrm>
          <a:prstGeom prst="roundRect">
            <a:avLst>
              <a:gd name="adj" fmla="val 10182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25"/>
          <p:cNvSpPr txBox="1"/>
          <p:nvPr/>
        </p:nvSpPr>
        <p:spPr>
          <a:xfrm>
            <a:off x="882364" y="2520387"/>
            <a:ext cx="6950973" cy="2964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pt-BR" sz="1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 o conhecimento o </a:t>
            </a:r>
            <a:r>
              <a:rPr lang="pt-BR" sz="1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</a:t>
            </a:r>
            <a:r>
              <a:rPr lang="pt-BR" sz="1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região, indicando o </a:t>
            </a:r>
            <a:r>
              <a:rPr lang="pt-BR" sz="1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mineral</a:t>
            </a:r>
            <a:r>
              <a:rPr lang="pt-BR" sz="1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área e contribuindo para o entendimento sobre a </a:t>
            </a:r>
            <a:r>
              <a:rPr lang="pt-BR" sz="1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origem e evolução dos depósitos</a:t>
            </a:r>
            <a:r>
              <a:rPr lang="pt-BR" sz="1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províncias geológicas.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pt-BR" sz="1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Impulsiona a identificação de novas </a:t>
            </a:r>
            <a:r>
              <a:rPr lang="pt-BR" sz="1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potenciais</a:t>
            </a:r>
            <a:r>
              <a:rPr lang="pt-BR" sz="1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 ocorrência de </a:t>
            </a:r>
            <a:r>
              <a:rPr lang="pt-BR" sz="1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depósitos. </a:t>
            </a:r>
            <a:r>
              <a:rPr lang="pt-BR" sz="1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Desse modo, contribui para atrair </a:t>
            </a:r>
            <a:r>
              <a:rPr lang="pt-BR" sz="1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investimentos</a:t>
            </a:r>
            <a:r>
              <a:rPr lang="pt-BR" sz="1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fomentar a implantação de novos </a:t>
            </a:r>
            <a:r>
              <a:rPr lang="pt-BR" sz="1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empreendimentos</a:t>
            </a:r>
            <a:r>
              <a:rPr lang="pt-BR" sz="1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mineiros, promovendo a geração de </a:t>
            </a:r>
            <a:r>
              <a:rPr lang="pt-BR" sz="1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empregos</a:t>
            </a:r>
            <a:r>
              <a:rPr lang="pt-BR" sz="1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o </a:t>
            </a:r>
            <a:r>
              <a:rPr lang="pt-BR" sz="1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regional</a:t>
            </a:r>
            <a:r>
              <a:rPr lang="pt-BR" sz="1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25"/>
          <p:cNvSpPr txBox="1"/>
          <p:nvPr/>
        </p:nvSpPr>
        <p:spPr>
          <a:xfrm>
            <a:off x="836706" y="1828800"/>
            <a:ext cx="812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4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8622" r="8622"/>
          <a:stretch/>
        </p:blipFill>
        <p:spPr>
          <a:xfrm>
            <a:off x="4" y="-1"/>
            <a:ext cx="5250753" cy="422209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667" name="Google Shape;667;p4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43963" b="2579"/>
          <a:stretch/>
        </p:blipFill>
        <p:spPr>
          <a:xfrm>
            <a:off x="5502626" y="-1"/>
            <a:ext cx="5250753" cy="422209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668" name="Google Shape;668;p48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8622" r="8622"/>
          <a:stretch/>
        </p:blipFill>
        <p:spPr>
          <a:xfrm flipH="1">
            <a:off x="11005249" y="-1"/>
            <a:ext cx="5250753" cy="422209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669" name="Google Shape;669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9436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8"/>
          <p:cNvSpPr/>
          <p:nvPr/>
        </p:nvSpPr>
        <p:spPr>
          <a:xfrm rot="10800000" flipH="1">
            <a:off x="812800" y="54864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48"/>
          <p:cNvSpPr txBox="1"/>
          <p:nvPr/>
        </p:nvSpPr>
        <p:spPr>
          <a:xfrm>
            <a:off x="812800" y="4572000"/>
            <a:ext cx="11949176" cy="607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Modelo Geofísico-Geológico da Bacia de Taubaté (SP)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3" name="Google Shape;673;p48"/>
          <p:cNvSpPr/>
          <p:nvPr/>
        </p:nvSpPr>
        <p:spPr>
          <a:xfrm>
            <a:off x="812800" y="5943600"/>
            <a:ext cx="5638800" cy="23622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48"/>
          <p:cNvSpPr txBox="1"/>
          <p:nvPr/>
        </p:nvSpPr>
        <p:spPr>
          <a:xfrm>
            <a:off x="965200" y="6019800"/>
            <a:ext cx="5410200" cy="211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visou gerar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 geológica e geofísica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bacia do Taubaté, em escala 1:250.000, no intuito de fomentar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 e produtos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variados e que podem atender a diversos interesses da região.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5" name="Google Shape;675;p48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6" name="Google Shape;676;p48"/>
          <p:cNvSpPr/>
          <p:nvPr/>
        </p:nvSpPr>
        <p:spPr>
          <a:xfrm>
            <a:off x="6621719" y="5957455"/>
            <a:ext cx="7373681" cy="23622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7" name="Google Shape;677;p48"/>
          <p:cNvSpPr txBox="1"/>
          <p:nvPr/>
        </p:nvSpPr>
        <p:spPr>
          <a:xfrm>
            <a:off x="6756400" y="6036282"/>
            <a:ext cx="7222836" cy="211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Bacia de Taubaté está situada em uma região de grande importância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socioeconômica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RJ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Estende-se por aproximadamente 170 km, desde a região metropolitana de São Paulo até próximo à divisa com o estado do Rio de Janeiro.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9"/>
          <p:cNvSpPr/>
          <p:nvPr/>
        </p:nvSpPr>
        <p:spPr>
          <a:xfrm>
            <a:off x="6527800" y="838200"/>
            <a:ext cx="5105400" cy="74676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49"/>
          <p:cNvSpPr/>
          <p:nvPr/>
        </p:nvSpPr>
        <p:spPr>
          <a:xfrm>
            <a:off x="11709400" y="4474875"/>
            <a:ext cx="3749100" cy="1926000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4" name="Google Shape;684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70400" y="80632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23588" r="23588"/>
          <a:stretch/>
        </p:blipFill>
        <p:spPr>
          <a:xfrm>
            <a:off x="508000" y="830094"/>
            <a:ext cx="5892800" cy="7446300"/>
          </a:xfrm>
          <a:prstGeom prst="roundRect">
            <a:avLst>
              <a:gd name="adj" fmla="val 5955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690" name="Google Shape;690;p49"/>
          <p:cNvPicPr preferRelativeResize="0">
            <a:picLocks noGrp="1"/>
          </p:cNvPicPr>
          <p:nvPr>
            <p:ph type="pic" idx="4"/>
          </p:nvPr>
        </p:nvPicPr>
        <p:blipFill rotWithShape="1">
          <a:blip r:embed="rId9">
            <a:alphaModFix/>
          </a:blip>
          <a:srcRect t="16759" b="16759"/>
          <a:stretch/>
        </p:blipFill>
        <p:spPr>
          <a:xfrm>
            <a:off x="11748084" y="838200"/>
            <a:ext cx="3466516" cy="3466516"/>
          </a:xfrm>
          <a:prstGeom prst="roundRect">
            <a:avLst>
              <a:gd name="adj" fmla="val 10493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691" name="Google Shape;691;p49"/>
          <p:cNvSpPr txBox="1"/>
          <p:nvPr/>
        </p:nvSpPr>
        <p:spPr>
          <a:xfrm>
            <a:off x="6642100" y="1066800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2" name="Google Shape;692;p49"/>
          <p:cNvSpPr txBox="1"/>
          <p:nvPr/>
        </p:nvSpPr>
        <p:spPr>
          <a:xfrm>
            <a:off x="6604000" y="1752600"/>
            <a:ext cx="4953000" cy="6054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região que compreende a Bacia de Taubaté conta com estudos para exploração mineral e de hidrocarbonetos, além de trabalhos geofísicos, geológicos, hidrogeológicos e geotécnicos, elaborados por diversas instituições.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recuperação, centralização e integração deste acervo são essenciais para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ampliação do conhecimento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SGB sobre área, para a continuidade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para fomentar futuros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sobre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mineral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região.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disso, a integração do acervo pode servir como subsídio para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contribuindo com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hídrica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região e para melhorar a compreensão sobre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e ocupação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solo.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3" name="Google Shape;693;p49"/>
          <p:cNvSpPr txBox="1"/>
          <p:nvPr/>
        </p:nvSpPr>
        <p:spPr>
          <a:xfrm>
            <a:off x="11912600" y="4995013"/>
            <a:ext cx="32766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b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locais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4" name="Google Shape;694;p49"/>
          <p:cNvSpPr txBox="1"/>
          <p:nvPr/>
        </p:nvSpPr>
        <p:spPr>
          <a:xfrm>
            <a:off x="11785600" y="4474882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5" name="Google Shape;695;p49"/>
          <p:cNvSpPr/>
          <p:nvPr/>
        </p:nvSpPr>
        <p:spPr>
          <a:xfrm>
            <a:off x="11709400" y="6705600"/>
            <a:ext cx="3500582" cy="1600200"/>
          </a:xfrm>
          <a:prstGeom prst="roundRect">
            <a:avLst>
              <a:gd name="adj" fmla="val 8875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6" name="Google Shape;696;p49"/>
          <p:cNvGrpSpPr/>
          <p:nvPr/>
        </p:nvGrpSpPr>
        <p:grpSpPr>
          <a:xfrm>
            <a:off x="12141200" y="7162800"/>
            <a:ext cx="2548127" cy="740663"/>
            <a:chOff x="5695188" y="7506716"/>
            <a:chExt cx="2548127" cy="740663"/>
          </a:xfrm>
        </p:grpSpPr>
        <p:pic>
          <p:nvPicPr>
            <p:cNvPr id="697" name="Google Shape;697;p4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8" name="Google Shape;698;p4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6"/>
          <p:cNvSpPr/>
          <p:nvPr/>
        </p:nvSpPr>
        <p:spPr>
          <a:xfrm>
            <a:off x="3444950" y="1676401"/>
            <a:ext cx="2354008" cy="5392608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3" name="Google Shape;70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26"/>
          <p:cNvSpPr/>
          <p:nvPr/>
        </p:nvSpPr>
        <p:spPr>
          <a:xfrm>
            <a:off x="9254565" y="6019800"/>
            <a:ext cx="5943600" cy="12954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6"/>
          <p:cNvSpPr/>
          <p:nvPr/>
        </p:nvSpPr>
        <p:spPr>
          <a:xfrm>
            <a:off x="7173529" y="4500575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8" name="Google Shape;708;p26"/>
          <p:cNvPicPr preferRelativeResize="0">
            <a:picLocks noGrp="1"/>
          </p:cNvPicPr>
          <p:nvPr>
            <p:ph type="pic" idx="3"/>
          </p:nvPr>
        </p:nvPicPr>
        <p:blipFill>
          <a:blip r:embed="rId6"/>
          <a:srcRect l="16775" r="16775"/>
          <a:stretch/>
        </p:blipFill>
        <p:spPr>
          <a:xfrm>
            <a:off x="318977" y="2074991"/>
            <a:ext cx="4731887" cy="402101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09" name="Google Shape;709;p26"/>
          <p:cNvPicPr preferRelativeResize="0">
            <a:picLocks noGrp="1"/>
          </p:cNvPicPr>
          <p:nvPr>
            <p:ph type="pic" idx="2"/>
          </p:nvPr>
        </p:nvPicPr>
        <p:blipFill>
          <a:blip r:embed="rId7"/>
          <a:srcRect l="16775" r="16775"/>
          <a:stretch/>
        </p:blipFill>
        <p:spPr>
          <a:xfrm>
            <a:off x="5503113" y="5050631"/>
            <a:ext cx="3233737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10" name="Google Shape;710;p26"/>
          <p:cNvSpPr txBox="1"/>
          <p:nvPr/>
        </p:nvSpPr>
        <p:spPr>
          <a:xfrm>
            <a:off x="9499600" y="6096000"/>
            <a:ext cx="5448300" cy="990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325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RHN é coordenada pela Agência Nacional de Águas e Saneamento Básico (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operada, em grande parte, pelo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SGB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900000">
            <a:off x="6222758" y="-2130606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26"/>
          <p:cNvSpPr/>
          <p:nvPr/>
        </p:nvSpPr>
        <p:spPr>
          <a:xfrm>
            <a:off x="9271000" y="2362200"/>
            <a:ext cx="5943600" cy="14478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Operação e manutenção da RHN com o objetivo de gerar dados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precipitação, níveis e vazões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rios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evaporação, sedimentometria e qualidade de água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4" name="Google Shape;714;p26"/>
          <p:cNvSpPr/>
          <p:nvPr/>
        </p:nvSpPr>
        <p:spPr>
          <a:xfrm>
            <a:off x="9271000" y="3962400"/>
            <a:ext cx="5943600" cy="18288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6"/>
          <p:cNvSpPr txBox="1"/>
          <p:nvPr/>
        </p:nvSpPr>
        <p:spPr>
          <a:xfrm>
            <a:off x="9385300" y="4038600"/>
            <a:ext cx="5562600" cy="2103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dados gerados a partir da operação da RHN são coletados, analisados e armazenados em banco de dados disponível por meio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Nacional de Informações sobre Recursos Hídricos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(SNIRH).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6" name="Google Shape;716;p26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7" name="Google Shape;717;p26"/>
          <p:cNvSpPr txBox="1"/>
          <p:nvPr/>
        </p:nvSpPr>
        <p:spPr>
          <a:xfrm>
            <a:off x="9203662" y="771024"/>
            <a:ext cx="6468138" cy="905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pt-BR" sz="2600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pt-BR" sz="2600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NACIONAL - </a:t>
            </a:r>
            <a:r>
              <a:rPr lang="pt-BR" sz="2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(RHN) </a:t>
            </a:r>
            <a:endParaRPr sz="26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8" name="Google Shape;718;p26"/>
          <p:cNvSpPr/>
          <p:nvPr/>
        </p:nvSpPr>
        <p:spPr>
          <a:xfrm>
            <a:off x="9271000" y="1766596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9" name="Google Shape;719;p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g1e4f5b63045_0_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46431" y="7034077"/>
            <a:ext cx="4381500" cy="405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1e4f5b63045_0_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1" y="8368031"/>
            <a:ext cx="4443984" cy="155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1e4f5b63045_0_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900000">
            <a:off x="6222757" y="-2130605"/>
            <a:ext cx="2215388" cy="323392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1e4f5b63045_0_119"/>
          <p:cNvSpPr/>
          <p:nvPr/>
        </p:nvSpPr>
        <p:spPr>
          <a:xfrm>
            <a:off x="1225468" y="1783081"/>
            <a:ext cx="1219200" cy="456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1e4f5b63045_0_119"/>
          <p:cNvSpPr txBox="1"/>
          <p:nvPr/>
        </p:nvSpPr>
        <p:spPr>
          <a:xfrm>
            <a:off x="1170852" y="1220207"/>
            <a:ext cx="1897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pt-BR" sz="2600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3" name="Google Shape;123;g1e4f5b63045_0_119"/>
          <p:cNvPicPr preferRelativeResize="0"/>
          <p:nvPr/>
        </p:nvPicPr>
        <p:blipFill rotWithShape="1">
          <a:blip r:embed="rId6">
            <a:alphaModFix/>
          </a:blip>
          <a:srcRect l="24094" t="14723" r="18686" b="24809"/>
          <a:stretch/>
        </p:blipFill>
        <p:spPr>
          <a:xfrm>
            <a:off x="11478400" y="345767"/>
            <a:ext cx="4443999" cy="264153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1e4f5b63045_0_119"/>
          <p:cNvSpPr txBox="1"/>
          <p:nvPr/>
        </p:nvSpPr>
        <p:spPr>
          <a:xfrm>
            <a:off x="1029736" y="3026974"/>
            <a:ext cx="14196527" cy="6982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25 – ÁREAS DE RELEVANTE INTERESSE MINERAL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INTEGRAÇÃO E REAVALIAÇÃO DO POTENCIAL MINERAL DO VALE DO RIBEIRA (ARIM – VALE DO RIBEIRA)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27 – MODELO GEOFÍSICO-GEOLÓGICO DA BACIA DE TAUBATÉ (SP)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29 – REDE HIDROMETEOROLÓGICA NACIONAL (RHN)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31 – REDE INTEGRADA DE MONITORAMENTO DE ÁGUAS SUBTERRÂNEAS (RIMAS)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33 – SISTEMA DE INFORMAÇÕES DE ÁGUAS SUBTERRÂNEAS (SIAGAS)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35 – ATLAS PLUVIOMÉTRICO E ESTUDOS DE CHUVAS INTENSAS NO BRASIL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37 – ACOMPANHAMENTO DE ESTIAGENS DA REGIÃO SUDESTE 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38 – GESTÃO DE RECURSOS HÍDRICOS 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39 – CARTAS DE SUSCETIBILIDADE A MOVIMENTOS GRAVITACIONAIS DE MASSA E INUNDAÇÃO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41 – CARTOGRAFIA DE RISCO GEOLÓGICO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7"/>
          <p:cNvSpPr/>
          <p:nvPr/>
        </p:nvSpPr>
        <p:spPr>
          <a:xfrm>
            <a:off x="4470400" y="2286000"/>
            <a:ext cx="5486400" cy="2133600"/>
          </a:xfrm>
          <a:prstGeom prst="roundRect">
            <a:avLst>
              <a:gd name="adj" fmla="val 10182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25" name="Google Shape;72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27"/>
          <p:cNvPicPr preferRelativeResize="0">
            <a:picLocks noGrp="1"/>
          </p:cNvPicPr>
          <p:nvPr>
            <p:ph type="pic" idx="2"/>
          </p:nvPr>
        </p:nvPicPr>
        <p:blipFill>
          <a:blip r:embed="rId6"/>
          <a:srcRect t="3872" b="3872"/>
          <a:stretch/>
        </p:blipFill>
        <p:spPr>
          <a:xfrm>
            <a:off x="0" y="4572000"/>
            <a:ext cx="7840133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728" name="Google Shape;728;p27"/>
          <p:cNvPicPr preferRelativeResize="0">
            <a:picLocks noGrp="1"/>
          </p:cNvPicPr>
          <p:nvPr>
            <p:ph type="pic" idx="3"/>
          </p:nvPr>
        </p:nvPicPr>
        <p:blipFill>
          <a:blip r:embed="rId7"/>
          <a:srcRect t="2723" b="2723"/>
          <a:stretch/>
        </p:blipFill>
        <p:spPr>
          <a:xfrm>
            <a:off x="8297332" y="4572000"/>
            <a:ext cx="7958667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729" name="Google Shape;729;p27"/>
          <p:cNvSpPr/>
          <p:nvPr/>
        </p:nvSpPr>
        <p:spPr>
          <a:xfrm>
            <a:off x="812800" y="2286000"/>
            <a:ext cx="3581400" cy="2133600"/>
          </a:xfrm>
          <a:prstGeom prst="roundRect">
            <a:avLst>
              <a:gd name="adj" fmla="val 10182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0" name="Google Shape;730;p27"/>
          <p:cNvSpPr txBox="1"/>
          <p:nvPr/>
        </p:nvSpPr>
        <p:spPr>
          <a:xfrm>
            <a:off x="812800" y="2362200"/>
            <a:ext cx="3505200" cy="1975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por meio da RHN,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fundamental para geração e disponibilização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contribuem para a melhor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recursos hídricos.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10033000" y="2286000"/>
            <a:ext cx="51720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2" name="Google Shape;732;p27"/>
          <p:cNvSpPr txBox="1"/>
          <p:nvPr/>
        </p:nvSpPr>
        <p:spPr>
          <a:xfrm>
            <a:off x="10109200" y="2362200"/>
            <a:ext cx="5105400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recursos hídricos em âmbito federal, estadual e municipal;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</a:t>
            </a: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água para abastecimento público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geração de energia, agricultura, etc.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</a:t>
            </a: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 científica 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(universidades, escolas, institutos)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 txBox="1"/>
          <p:nvPr/>
        </p:nvSpPr>
        <p:spPr>
          <a:xfrm>
            <a:off x="736600" y="1730886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27"/>
          <p:cNvSpPr txBox="1"/>
          <p:nvPr/>
        </p:nvSpPr>
        <p:spPr>
          <a:xfrm>
            <a:off x="10033000" y="1752600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5" name="Google Shape;735;p27"/>
          <p:cNvGrpSpPr/>
          <p:nvPr/>
        </p:nvGrpSpPr>
        <p:grpSpPr>
          <a:xfrm>
            <a:off x="11252200" y="859537"/>
            <a:ext cx="2548127" cy="740663"/>
            <a:chOff x="5695188" y="7506716"/>
            <a:chExt cx="2548127" cy="740663"/>
          </a:xfrm>
        </p:grpSpPr>
        <p:pic>
          <p:nvPicPr>
            <p:cNvPr id="736" name="Google Shape;736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7" name="Google Shape;737;p2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38" name="Google Shape;738;p27"/>
          <p:cNvSpPr txBox="1"/>
          <p:nvPr/>
        </p:nvSpPr>
        <p:spPr>
          <a:xfrm>
            <a:off x="4470400" y="2362200"/>
            <a:ext cx="54102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Podem ser utilizados pelo setor público e privado para as mais diversas aplicações em recursos hídricos, tais como: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projetos de estruturas hidráulicas,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obras de infraestrutura hídrica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estudos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acadêmicos e científicos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conhecimento hidrológico, implantação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sistemas de alertas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hidrológicos, dentre outros.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9" name="Google Shape;739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83855" y="-692725"/>
            <a:ext cx="5825067" cy="327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28"/>
          <p:cNvSpPr/>
          <p:nvPr/>
        </p:nvSpPr>
        <p:spPr>
          <a:xfrm>
            <a:off x="9347200" y="3810000"/>
            <a:ext cx="5943600" cy="2590800"/>
          </a:xfrm>
          <a:prstGeom prst="roundRect">
            <a:avLst>
              <a:gd name="adj" fmla="val 7769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28"/>
          <p:cNvSpPr/>
          <p:nvPr/>
        </p:nvSpPr>
        <p:spPr>
          <a:xfrm>
            <a:off x="6169728" y="3547459"/>
            <a:ext cx="2455813" cy="5207261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28"/>
          <p:cNvSpPr/>
          <p:nvPr/>
        </p:nvSpPr>
        <p:spPr>
          <a:xfrm>
            <a:off x="2522538" y="2220178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9" name="Google Shape;749;p2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16625" r="16625"/>
          <a:stretch/>
        </p:blipFill>
        <p:spPr>
          <a:xfrm>
            <a:off x="812800" y="2710716"/>
            <a:ext cx="3233738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50" name="Google Shape;750;p2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25" r="16625"/>
          <a:stretch/>
        </p:blipFill>
        <p:spPr>
          <a:xfrm>
            <a:off x="4149942" y="4267201"/>
            <a:ext cx="3966322" cy="39663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51" name="Google Shape;751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28"/>
          <p:cNvSpPr/>
          <p:nvPr/>
        </p:nvSpPr>
        <p:spPr>
          <a:xfrm>
            <a:off x="9302750" y="1828800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28"/>
          <p:cNvSpPr txBox="1"/>
          <p:nvPr/>
        </p:nvSpPr>
        <p:spPr>
          <a:xfrm>
            <a:off x="9309100" y="2209800"/>
            <a:ext cx="5715000" cy="128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principal objetivo é o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mais detalhado a respeito dos níveis e qualidade da água nos principais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aquíferos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Brasil.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5" name="Google Shape;755;p28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6" name="Google Shape;756;p28"/>
          <p:cNvSpPr txBox="1"/>
          <p:nvPr/>
        </p:nvSpPr>
        <p:spPr>
          <a:xfrm>
            <a:off x="9194800" y="762000"/>
            <a:ext cx="66421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Integrada de Monitoramento das Águas Subterrâneas (RIMAS)</a:t>
            </a:r>
            <a:endParaRPr sz="28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7" name="Google Shape;757;p28"/>
          <p:cNvSpPr/>
          <p:nvPr/>
        </p:nvSpPr>
        <p:spPr>
          <a:xfrm>
            <a:off x="9288929" y="6692152"/>
            <a:ext cx="5943600" cy="1201271"/>
          </a:xfrm>
          <a:prstGeom prst="roundRect">
            <a:avLst>
              <a:gd name="adj" fmla="val 7769"/>
            </a:avLst>
          </a:prstGeom>
          <a:solidFill>
            <a:srgbClr val="127CC8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8"/>
          <p:cNvSpPr txBox="1"/>
          <p:nvPr/>
        </p:nvSpPr>
        <p:spPr>
          <a:xfrm>
            <a:off x="9175750" y="6781800"/>
            <a:ext cx="5981700" cy="92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D1E6F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poços</a:t>
            </a:r>
            <a:r>
              <a:rPr lang="pt-BR" sz="2800" b="0" i="0" u="none" strike="noStrike" cap="none">
                <a:solidFill>
                  <a:srgbClr val="D1E6F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Monitorados em São Paulo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9" name="Google Shape;759;p28"/>
          <p:cNvSpPr txBox="1"/>
          <p:nvPr/>
        </p:nvSpPr>
        <p:spPr>
          <a:xfrm>
            <a:off x="9390529" y="3810000"/>
            <a:ext cx="5824071" cy="254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SGB promove uma série de atividades sistemáticas e de caráter continuado, que vão desde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seleção dos aquíferos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 das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regiões monitoradas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passando pelas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locações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 pelos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estudos diagnósticos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para perfuração dos poços, até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implantação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operação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das estações de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monitoramento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coleta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0" name="Google Shape;760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2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29999" r="30000"/>
          <a:stretch/>
        </p:blipFill>
        <p:spPr>
          <a:xfrm>
            <a:off x="10365249" y="3242076"/>
            <a:ext cx="4379451" cy="43794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69" name="Google Shape;769;p2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16667" r="16666"/>
          <a:stretch/>
        </p:blipFill>
        <p:spPr>
          <a:xfrm>
            <a:off x="10947400" y="838200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70" name="Google Shape;770;p29"/>
          <p:cNvSpPr/>
          <p:nvPr/>
        </p:nvSpPr>
        <p:spPr>
          <a:xfrm rot="-6995037">
            <a:off x="11068543" y="-554407"/>
            <a:ext cx="1998551" cy="40893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1" name="Google Shape;771;p29"/>
          <p:cNvSpPr/>
          <p:nvPr/>
        </p:nvSpPr>
        <p:spPr>
          <a:xfrm>
            <a:off x="832224" y="2743200"/>
            <a:ext cx="7752976" cy="647700"/>
          </a:xfrm>
          <a:prstGeom prst="roundRect">
            <a:avLst>
              <a:gd name="adj" fmla="val 951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2" name="Google Shape;772;p29"/>
          <p:cNvSpPr/>
          <p:nvPr/>
        </p:nvSpPr>
        <p:spPr>
          <a:xfrm>
            <a:off x="808966" y="6934200"/>
            <a:ext cx="7776234" cy="1905000"/>
          </a:xfrm>
          <a:prstGeom prst="roundRect">
            <a:avLst>
              <a:gd name="adj" fmla="val 7316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3" name="Google Shape;773;p29"/>
          <p:cNvSpPr txBox="1"/>
          <p:nvPr/>
        </p:nvSpPr>
        <p:spPr>
          <a:xfrm>
            <a:off x="812800" y="7010399"/>
            <a:ext cx="79248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recursos hídricos em âmbito federal, estadual e municipal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 etc.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(universidades, escolas, institutos);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4" name="Google Shape;774;p29"/>
          <p:cNvGrpSpPr/>
          <p:nvPr/>
        </p:nvGrpSpPr>
        <p:grpSpPr>
          <a:xfrm>
            <a:off x="9298473" y="8098537"/>
            <a:ext cx="2548127" cy="740663"/>
            <a:chOff x="5695188" y="7506716"/>
            <a:chExt cx="2548127" cy="740663"/>
          </a:xfrm>
        </p:grpSpPr>
        <p:pic>
          <p:nvPicPr>
            <p:cNvPr id="775" name="Google Shape;775;p2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6" name="Google Shape;776;p2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77" name="Google Shape;777;p29"/>
          <p:cNvSpPr txBox="1"/>
          <p:nvPr/>
        </p:nvSpPr>
        <p:spPr>
          <a:xfrm>
            <a:off x="736600" y="2188086"/>
            <a:ext cx="812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29"/>
          <p:cNvSpPr txBox="1"/>
          <p:nvPr/>
        </p:nvSpPr>
        <p:spPr>
          <a:xfrm>
            <a:off x="796365" y="6400800"/>
            <a:ext cx="352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29"/>
          <p:cNvSpPr/>
          <p:nvPr/>
        </p:nvSpPr>
        <p:spPr>
          <a:xfrm>
            <a:off x="812800" y="3505200"/>
            <a:ext cx="7772400" cy="1015723"/>
          </a:xfrm>
          <a:prstGeom prst="roundRect">
            <a:avLst>
              <a:gd name="adj" fmla="val 951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0" name="Google Shape;780;p29"/>
          <p:cNvSpPr txBox="1"/>
          <p:nvPr/>
        </p:nvSpPr>
        <p:spPr>
          <a:xfrm>
            <a:off x="812800" y="2743200"/>
            <a:ext cx="7772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monitoramento da água subterrânea é fundamental para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e gestão das águas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29"/>
          <p:cNvSpPr txBox="1"/>
          <p:nvPr/>
        </p:nvSpPr>
        <p:spPr>
          <a:xfrm>
            <a:off x="829234" y="3530323"/>
            <a:ext cx="77559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contribuem para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de vida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população, promoção 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bem-estar social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potencialização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econômicas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estado.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29"/>
          <p:cNvSpPr/>
          <p:nvPr/>
        </p:nvSpPr>
        <p:spPr>
          <a:xfrm>
            <a:off x="812800" y="4648200"/>
            <a:ext cx="7772400" cy="1600200"/>
          </a:xfrm>
          <a:prstGeom prst="roundRect">
            <a:avLst>
              <a:gd name="adj" fmla="val 951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3" name="Google Shape;783;p29"/>
          <p:cNvSpPr txBox="1"/>
          <p:nvPr/>
        </p:nvSpPr>
        <p:spPr>
          <a:xfrm>
            <a:off x="812800" y="4724400"/>
            <a:ext cx="77724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operação da RIMAS também permite a identificação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impactos às águas subterrâneas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decorrência da explotação ou das formas de uso e ocupação dos terrenos, além da avaliação dos impactos das atividades antrópicas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alterações climáticas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nos sistemas aquíferos.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84" name="Google Shape;784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1295" y="8382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34" y="5867400"/>
            <a:ext cx="4474463" cy="354634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1" name="Google Shape;791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709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169968">
            <a:off x="12973562" y="7391165"/>
            <a:ext cx="3045207" cy="44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30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F9E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30"/>
          <p:cNvSpPr/>
          <p:nvPr/>
        </p:nvSpPr>
        <p:spPr>
          <a:xfrm>
            <a:off x="8548451" y="19050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5" name="Google Shape;795;p3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1640" t="359" r="2360" b="-357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96" name="Google Shape;796;p3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44283" r="3217"/>
          <a:stretch/>
        </p:blipFill>
        <p:spPr>
          <a:xfrm>
            <a:off x="4089400" y="457200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97" name="Google Shape;797;p30"/>
          <p:cNvSpPr txBox="1"/>
          <p:nvPr/>
        </p:nvSpPr>
        <p:spPr>
          <a:xfrm>
            <a:off x="8509000" y="762000"/>
            <a:ext cx="6934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Informações de Águas Subterrâneas (SIAGAS)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8" name="Google Shape;798;p30"/>
          <p:cNvSpPr/>
          <p:nvPr/>
        </p:nvSpPr>
        <p:spPr>
          <a:xfrm>
            <a:off x="8585200" y="2895600"/>
            <a:ext cx="6629399" cy="1524000"/>
          </a:xfrm>
          <a:prstGeom prst="roundRect">
            <a:avLst>
              <a:gd name="adj" fmla="val 18255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30"/>
          <p:cNvSpPr txBox="1"/>
          <p:nvPr/>
        </p:nvSpPr>
        <p:spPr>
          <a:xfrm>
            <a:off x="8585200" y="2971800"/>
            <a:ext cx="6477000" cy="133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 nacional de dados de poços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permanentemente atualizada, com módulos capazes de realizar consultas, pesquisas e extração e geração de relatórios.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8585201" y="4572000"/>
            <a:ext cx="6629400" cy="1371600"/>
          </a:xfrm>
          <a:prstGeom prst="roundRect">
            <a:avLst>
              <a:gd name="adj" fmla="val 14680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30"/>
          <p:cNvSpPr txBox="1"/>
          <p:nvPr/>
        </p:nvSpPr>
        <p:spPr>
          <a:xfrm>
            <a:off x="8661400" y="4648200"/>
            <a:ext cx="64770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plataforma é mantida pelo SGB a partir do mapeamento e pesquisa hidrogeológica em todo o país.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2" name="Google Shape;802;p30"/>
          <p:cNvSpPr txBox="1"/>
          <p:nvPr/>
        </p:nvSpPr>
        <p:spPr>
          <a:xfrm>
            <a:off x="85090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8590" r="18589"/>
          <a:stretch/>
        </p:blipFill>
        <p:spPr>
          <a:xfrm>
            <a:off x="10365249" y="3242076"/>
            <a:ext cx="4379451" cy="43794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811" name="Google Shape;811;p3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16625" r="16625"/>
          <a:stretch/>
        </p:blipFill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812" name="Google Shape;812;p31"/>
          <p:cNvSpPr/>
          <p:nvPr/>
        </p:nvSpPr>
        <p:spPr>
          <a:xfrm rot="-6995037">
            <a:off x="8869702" y="232779"/>
            <a:ext cx="1998551" cy="40893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31"/>
          <p:cNvSpPr/>
          <p:nvPr/>
        </p:nvSpPr>
        <p:spPr>
          <a:xfrm>
            <a:off x="812800" y="2895600"/>
            <a:ext cx="5715000" cy="2133600"/>
          </a:xfrm>
          <a:prstGeom prst="roundRect">
            <a:avLst>
              <a:gd name="adj" fmla="val 951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31"/>
          <p:cNvSpPr txBox="1"/>
          <p:nvPr/>
        </p:nvSpPr>
        <p:spPr>
          <a:xfrm>
            <a:off x="840116" y="2971800"/>
            <a:ext cx="5535300" cy="19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Fornece informações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geolocalizadas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aspectos construtivos,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poços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existentes. Dessa forma, subsidia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hidrológicos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arcabouço em subsuperfície e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recursos hídricos.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5" name="Google Shape;815;p31"/>
          <p:cNvSpPr/>
          <p:nvPr/>
        </p:nvSpPr>
        <p:spPr>
          <a:xfrm>
            <a:off x="808966" y="6400800"/>
            <a:ext cx="7776234" cy="1905000"/>
          </a:xfrm>
          <a:prstGeom prst="roundRect">
            <a:avLst>
              <a:gd name="adj" fmla="val 7316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31"/>
          <p:cNvSpPr txBox="1"/>
          <p:nvPr/>
        </p:nvSpPr>
        <p:spPr>
          <a:xfrm>
            <a:off x="832224" y="6418729"/>
            <a:ext cx="7543800" cy="1701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 público federal, estadual e municipal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Perfuradores de poços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Profissionais que lidam com recursos hídricos e meio ambiente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7" name="Google Shape;817;p31"/>
          <p:cNvGrpSpPr/>
          <p:nvPr/>
        </p:nvGrpSpPr>
        <p:grpSpPr>
          <a:xfrm>
            <a:off x="9298473" y="8098537"/>
            <a:ext cx="2548127" cy="740663"/>
            <a:chOff x="5695188" y="7506716"/>
            <a:chExt cx="2548127" cy="740663"/>
          </a:xfrm>
        </p:grpSpPr>
        <p:pic>
          <p:nvPicPr>
            <p:cNvPr id="818" name="Google Shape;818;p3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9" name="Google Shape;819;p3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820" name="Google Shape;820;p31"/>
          <p:cNvSpPr txBox="1"/>
          <p:nvPr/>
        </p:nvSpPr>
        <p:spPr>
          <a:xfrm>
            <a:off x="736600" y="2264286"/>
            <a:ext cx="812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1" name="Google Shape;821;p31"/>
          <p:cNvSpPr txBox="1"/>
          <p:nvPr/>
        </p:nvSpPr>
        <p:spPr>
          <a:xfrm>
            <a:off x="818776" y="5886027"/>
            <a:ext cx="812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22" name="Google Shape;822;p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73400" y="6096000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32"/>
          <p:cNvSpPr/>
          <p:nvPr/>
        </p:nvSpPr>
        <p:spPr>
          <a:xfrm>
            <a:off x="843472" y="5562600"/>
            <a:ext cx="7055928" cy="27432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9" name="Google Shape;829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32"/>
          <p:cNvPicPr preferRelativeResize="0"/>
          <p:nvPr/>
        </p:nvPicPr>
        <p:blipFill rotWithShape="1">
          <a:blip r:embed="rId8">
            <a:alphaModFix/>
          </a:blip>
          <a:srcRect l="33838" t="19494" r="20108" b="35062"/>
          <a:stretch/>
        </p:blipFill>
        <p:spPr>
          <a:xfrm rot="5400000">
            <a:off x="8753405" y="2383673"/>
            <a:ext cx="6929602" cy="521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9">
            <a:alphaModFix/>
          </a:blip>
          <a:srcRect l="5789" t="5821" r="2210" b="6658"/>
          <a:stretch/>
        </p:blipFill>
        <p:spPr>
          <a:xfrm>
            <a:off x="9804400" y="1847850"/>
            <a:ext cx="4743686" cy="63516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834" name="Google Shape;834;p32"/>
          <p:cNvSpPr txBox="1"/>
          <p:nvPr/>
        </p:nvSpPr>
        <p:spPr>
          <a:xfrm>
            <a:off x="846346" y="2286000"/>
            <a:ext cx="7738854" cy="1117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12700" marR="5080" lvl="0" indent="0" algn="l" rtl="0">
              <a:lnSpc>
                <a:spcPct val="122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 PLUVIOMÉTRICO E  ESTUDOS DE CHUVAS INTENSAS NO BRASIL </a:t>
            </a: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5" name="Google Shape;835;p32"/>
          <p:cNvSpPr txBox="1"/>
          <p:nvPr/>
        </p:nvSpPr>
        <p:spPr>
          <a:xfrm>
            <a:off x="801776" y="3810000"/>
            <a:ext cx="7783424" cy="1656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busca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reunir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consolidar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organizar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as informações sobre chuvas coletadas na operação da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RHN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o objetivo de fornecer informação e conhecimento como subsídio ao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gerenciamento de recursos hídricos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nível de macroplanejamento.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32"/>
          <p:cNvSpPr txBox="1"/>
          <p:nvPr/>
        </p:nvSpPr>
        <p:spPr>
          <a:xfrm>
            <a:off x="1041400" y="6248400"/>
            <a:ext cx="72390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recursos hídricos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 público federal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estadual e municipal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Profissionais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lidam com recursos hídricos e meio ambiente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32"/>
          <p:cNvSpPr/>
          <p:nvPr/>
        </p:nvSpPr>
        <p:spPr>
          <a:xfrm>
            <a:off x="812800" y="35052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2"/>
          <p:cNvSpPr txBox="1"/>
          <p:nvPr/>
        </p:nvSpPr>
        <p:spPr>
          <a:xfrm>
            <a:off x="1072072" y="5638800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9" name="Google Shape;839;p32"/>
          <p:cNvSpPr txBox="1"/>
          <p:nvPr/>
        </p:nvSpPr>
        <p:spPr>
          <a:xfrm>
            <a:off x="7366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40" name="Google Shape;840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528125" y="44134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81" r="81"/>
          <a:stretch/>
        </p:blipFill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848" name="Google Shape;848;p3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t="7062" b="7063"/>
          <a:stretch/>
        </p:blipFill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849" name="Google Shape;849;p33"/>
          <p:cNvSpPr/>
          <p:nvPr/>
        </p:nvSpPr>
        <p:spPr>
          <a:xfrm>
            <a:off x="5537200" y="2209800"/>
            <a:ext cx="4191000" cy="2133600"/>
          </a:xfrm>
          <a:prstGeom prst="roundRect">
            <a:avLst>
              <a:gd name="adj" fmla="val 12091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33"/>
          <p:cNvSpPr txBox="1"/>
          <p:nvPr/>
        </p:nvSpPr>
        <p:spPr>
          <a:xfrm>
            <a:off x="5689600" y="2294441"/>
            <a:ext cx="3886200" cy="2048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Atlas apresenta produtos com a avaliação da </a:t>
            </a: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 temporal e espacial da chuva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 que permite identificar regiões do estado e épocas do ano com maior ocorrência de </a:t>
            </a: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períodos chuvosos ou de secas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33"/>
          <p:cNvSpPr/>
          <p:nvPr/>
        </p:nvSpPr>
        <p:spPr>
          <a:xfrm>
            <a:off x="9917981" y="2209800"/>
            <a:ext cx="5287034" cy="2133600"/>
          </a:xfrm>
          <a:prstGeom prst="roundRect">
            <a:avLst>
              <a:gd name="adj" fmla="val 8875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33"/>
          <p:cNvSpPr txBox="1"/>
          <p:nvPr/>
        </p:nvSpPr>
        <p:spPr>
          <a:xfrm>
            <a:off x="10032281" y="2286000"/>
            <a:ext cx="4994934" cy="197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 produto importante para projetos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e aproveitamento de recursos hídricos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de gerar informações utilizadas em projetos de infraestrutura, para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captação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águas de chuva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amortecimento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cheias.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3" name="Google Shape;853;p33"/>
          <p:cNvGrpSpPr/>
          <p:nvPr/>
        </p:nvGrpSpPr>
        <p:grpSpPr>
          <a:xfrm>
            <a:off x="814294" y="3581400"/>
            <a:ext cx="2548127" cy="740663"/>
            <a:chOff x="5695188" y="7506716"/>
            <a:chExt cx="2548127" cy="740663"/>
          </a:xfrm>
        </p:grpSpPr>
        <p:pic>
          <p:nvPicPr>
            <p:cNvPr id="854" name="Google Shape;854;p3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5" name="Google Shape;855;p3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856" name="Google Shape;856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7" name="Google Shape;857;p33"/>
          <p:cNvGrpSpPr/>
          <p:nvPr/>
        </p:nvGrpSpPr>
        <p:grpSpPr>
          <a:xfrm>
            <a:off x="832224" y="2254623"/>
            <a:ext cx="2548127" cy="740663"/>
            <a:chOff x="5695188" y="7506716"/>
            <a:chExt cx="2548127" cy="740663"/>
          </a:xfrm>
        </p:grpSpPr>
        <p:pic>
          <p:nvPicPr>
            <p:cNvPr id="858" name="Google Shape;858;p3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9" name="Google Shape;859;p3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54204" y="13716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816387">
            <a:off x="5979868" y="-2105858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34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0" name="Google Shape;870;p3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6728" r="16728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871" name="Google Shape;871;p3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34326" r="2293"/>
          <a:stretch/>
        </p:blipFill>
        <p:spPr>
          <a:xfrm>
            <a:off x="4089400" y="457200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872" name="Google Shape;872;p34"/>
          <p:cNvSpPr/>
          <p:nvPr/>
        </p:nvSpPr>
        <p:spPr>
          <a:xfrm>
            <a:off x="8585200" y="2514600"/>
            <a:ext cx="6629400" cy="1828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34"/>
          <p:cNvSpPr txBox="1"/>
          <p:nvPr/>
        </p:nvSpPr>
        <p:spPr>
          <a:xfrm>
            <a:off x="8622145" y="2590800"/>
            <a:ext cx="63474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uma série de documentos, o SGB demonstra a situação atual das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vazões e/ou níveis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principais rios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regiões Sudeste e Centro-Oeste e, em alguns casos, efetuando prognósticos.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34"/>
          <p:cNvSpPr txBox="1"/>
          <p:nvPr/>
        </p:nvSpPr>
        <p:spPr>
          <a:xfrm>
            <a:off x="8509000" y="685800"/>
            <a:ext cx="6705600" cy="117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Acompanhamento de estiagens da região Sudeste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5" name="Google Shape;875;p34"/>
          <p:cNvSpPr/>
          <p:nvPr/>
        </p:nvSpPr>
        <p:spPr>
          <a:xfrm>
            <a:off x="8585200" y="19812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34"/>
          <p:cNvSpPr/>
          <p:nvPr/>
        </p:nvSpPr>
        <p:spPr>
          <a:xfrm>
            <a:off x="8611616" y="5257800"/>
            <a:ext cx="6629400" cy="1828800"/>
          </a:xfrm>
          <a:prstGeom prst="roundRect">
            <a:avLst>
              <a:gd name="adj" fmla="val 16667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34"/>
          <p:cNvSpPr txBox="1"/>
          <p:nvPr/>
        </p:nvSpPr>
        <p:spPr>
          <a:xfrm>
            <a:off x="8703552" y="5334000"/>
            <a:ext cx="65109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divulgação dessas informações contribui para que os diversos setores que necessitam da água (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abastecimento público, energia, agricultura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etc) possam se planejar.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8" name="Google Shape;878;p34"/>
          <p:cNvSpPr txBox="1"/>
          <p:nvPr/>
        </p:nvSpPr>
        <p:spPr>
          <a:xfrm>
            <a:off x="85471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9" name="Google Shape;879;p34"/>
          <p:cNvSpPr txBox="1"/>
          <p:nvPr/>
        </p:nvSpPr>
        <p:spPr>
          <a:xfrm>
            <a:off x="8616950" y="4724400"/>
            <a:ext cx="63472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35"/>
          <p:cNvSpPr txBox="1"/>
          <p:nvPr/>
        </p:nvSpPr>
        <p:spPr>
          <a:xfrm>
            <a:off x="812800" y="2984480"/>
            <a:ext cx="7543800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períodos de</a:t>
            </a:r>
            <a:r>
              <a:rPr lang="pt-BR" sz="16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estiagem</a:t>
            </a:r>
            <a:r>
              <a:rPr lang="pt-BR" sz="16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pronunciada é extremamente importante que a sociedade brasileira e as autoridades tenham instrumentos para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gerenciar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possíveis situações de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escassez de água</a:t>
            </a:r>
            <a:r>
              <a:rPr lang="pt-BR" sz="16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Um destes instrumentos é o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da quantidade</a:t>
            </a:r>
            <a:r>
              <a:rPr lang="pt-BR" sz="16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realmente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disponível</a:t>
            </a:r>
            <a:r>
              <a:rPr lang="pt-BR" sz="16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a possibilidade de analisar</a:t>
            </a:r>
            <a:r>
              <a:rPr lang="pt-BR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cenários futuros</a:t>
            </a:r>
            <a:r>
              <a:rPr lang="pt-BR" sz="16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obtenção das vazões</a:t>
            </a:r>
            <a:r>
              <a:rPr lang="pt-BR" sz="16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mínimas e o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acompanhamento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níveis dos rios</a:t>
            </a:r>
            <a:r>
              <a:rPr lang="pt-BR" sz="16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possibilita que se analise e se registre, para as gerações futuras, períodos que talvez sejam excepcionais em termos de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escassez de água</a:t>
            </a:r>
            <a:r>
              <a:rPr lang="pt-BR" sz="16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6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9" name="Google Shape;889;p35"/>
          <p:cNvSpPr/>
          <p:nvPr/>
        </p:nvSpPr>
        <p:spPr>
          <a:xfrm>
            <a:off x="812800" y="26670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35"/>
          <p:cNvSpPr txBox="1"/>
          <p:nvPr/>
        </p:nvSpPr>
        <p:spPr>
          <a:xfrm>
            <a:off x="736600" y="2057400"/>
            <a:ext cx="6553200" cy="607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 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91" name="Google Shape;891;p35"/>
          <p:cNvPicPr preferRelativeResize="0"/>
          <p:nvPr/>
        </p:nvPicPr>
        <p:blipFill rotWithShape="1">
          <a:blip r:embed="rId8">
            <a:alphaModFix/>
          </a:blip>
          <a:srcRect l="22002" r="22000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92" name="Google Shape;892;p3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35"/>
          <p:cNvSpPr/>
          <p:nvPr/>
        </p:nvSpPr>
        <p:spPr>
          <a:xfrm>
            <a:off x="808966" y="6400800"/>
            <a:ext cx="7471434" cy="2438400"/>
          </a:xfrm>
          <a:prstGeom prst="roundRect">
            <a:avLst>
              <a:gd name="adj" fmla="val 7316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35"/>
          <p:cNvSpPr txBox="1"/>
          <p:nvPr/>
        </p:nvSpPr>
        <p:spPr>
          <a:xfrm>
            <a:off x="818776" y="5886027"/>
            <a:ext cx="812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5" name="Google Shape;895;p35"/>
          <p:cNvSpPr txBox="1"/>
          <p:nvPr/>
        </p:nvSpPr>
        <p:spPr>
          <a:xfrm>
            <a:off x="984625" y="6571125"/>
            <a:ext cx="7038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recursos hídricos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p3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9642" b="9640"/>
          <a:stretch/>
        </p:blipFill>
        <p:spPr>
          <a:xfrm>
            <a:off x="812800" y="914400"/>
            <a:ext cx="707866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901" name="Google Shape;901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10708" b="10708"/>
          <a:stretch/>
        </p:blipFill>
        <p:spPr>
          <a:xfrm>
            <a:off x="8161338" y="914400"/>
            <a:ext cx="7078662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902" name="Google Shape;902;p36"/>
          <p:cNvSpPr/>
          <p:nvPr/>
        </p:nvSpPr>
        <p:spPr>
          <a:xfrm>
            <a:off x="806450" y="6248400"/>
            <a:ext cx="7626350" cy="160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documentos cartográficos que representam a possibilidade de ocorrência de movimentos gravitacionais de massa (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deslizamentos e corridas de massa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processos hidrológicos (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inundações e enxurradas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em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 a extensão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município.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3" name="Google Shape;903;p36"/>
          <p:cNvSpPr/>
          <p:nvPr/>
        </p:nvSpPr>
        <p:spPr>
          <a:xfrm>
            <a:off x="812800" y="8032164"/>
            <a:ext cx="7772400" cy="778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Instrumentos previstos no Plano Nacional de Gestão de Riscos e Resposta a Desastres Naturais.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4" name="Google Shape;904;p36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36"/>
          <p:cNvSpPr txBox="1"/>
          <p:nvPr/>
        </p:nvSpPr>
        <p:spPr>
          <a:xfrm>
            <a:off x="750824" y="4800600"/>
            <a:ext cx="9663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Inundação 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6" name="Google Shape;906;p36"/>
          <p:cNvSpPr txBox="1"/>
          <p:nvPr/>
        </p:nvSpPr>
        <p:spPr>
          <a:xfrm>
            <a:off x="91948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07" name="Google Shape;907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394942" y="4480292"/>
            <a:ext cx="3722116" cy="4677155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36"/>
          <p:cNvSpPr/>
          <p:nvPr/>
        </p:nvSpPr>
        <p:spPr>
          <a:xfrm>
            <a:off x="9194800" y="6400800"/>
            <a:ext cx="6019800" cy="1905000"/>
          </a:xfrm>
          <a:prstGeom prst="roundRect">
            <a:avLst>
              <a:gd name="adj" fmla="val 16667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36"/>
          <p:cNvSpPr/>
          <p:nvPr/>
        </p:nvSpPr>
        <p:spPr>
          <a:xfrm>
            <a:off x="9347200" y="6705600"/>
            <a:ext cx="5638800" cy="144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48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133 </a:t>
            </a:r>
            <a:r>
              <a:rPr lang="pt-BR"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mapeados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 milhões</a:t>
            </a:r>
            <a:r>
              <a:rPr lang="pt-BR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pessoas beneficiadas no estado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2023: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previstas a publicação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 Cartas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de Suscetibilidade em SP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1e4f5b63045_0_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46431" y="7034077"/>
            <a:ext cx="4381500" cy="405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1e4f5b63045_0_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1" y="8368031"/>
            <a:ext cx="4443984" cy="155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1e4f5b63045_0_2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900000">
            <a:off x="6222757" y="-2130605"/>
            <a:ext cx="2215388" cy="323392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1e4f5b63045_0_216"/>
          <p:cNvSpPr/>
          <p:nvPr/>
        </p:nvSpPr>
        <p:spPr>
          <a:xfrm>
            <a:off x="1225468" y="1783081"/>
            <a:ext cx="1219200" cy="456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1e4f5b63045_0_216"/>
          <p:cNvSpPr txBox="1"/>
          <p:nvPr/>
        </p:nvSpPr>
        <p:spPr>
          <a:xfrm>
            <a:off x="1170852" y="1220207"/>
            <a:ext cx="1897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pt-BR" sz="2600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4" name="Google Shape;134;g1e4f5b63045_0_216"/>
          <p:cNvPicPr preferRelativeResize="0"/>
          <p:nvPr/>
        </p:nvPicPr>
        <p:blipFill rotWithShape="1">
          <a:blip r:embed="rId6">
            <a:alphaModFix/>
          </a:blip>
          <a:srcRect l="24094" t="14723" r="18686" b="24809"/>
          <a:stretch/>
        </p:blipFill>
        <p:spPr>
          <a:xfrm>
            <a:off x="11478400" y="345767"/>
            <a:ext cx="4443999" cy="264153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1e4f5b63045_0_216"/>
          <p:cNvSpPr txBox="1"/>
          <p:nvPr/>
        </p:nvSpPr>
        <p:spPr>
          <a:xfrm>
            <a:off x="1170852" y="2749479"/>
            <a:ext cx="9771300" cy="32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43 – CARTA GEOTÉCNICA DE APTIDÃO À URBANIZAÇÃO FRENTE À DESASTRES NATURAIS 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45 – </a:t>
            </a:r>
            <a:r>
              <a:rPr lang="pt-BR" sz="15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DIAGNÓSTICOS</a:t>
            </a:r>
            <a:r>
              <a:rPr lang="pt-BR" sz="15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POPULAÇÃO EM ÁREAS DE RISCO GEOLÓGICO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47 – ESTUDOS HIDROQUÍMICOS E ISOTÓPICOS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49 – MAPA HIDROGEOLÓGICO DO ESTADO DE SÃO PAULO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51 – ATLAS GEOQUÍMICO DO ESTADO DE SÃO PAULO 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" name="Google Shape;91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1" y="-2908563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3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4138" r="22695"/>
          <a:stretch/>
        </p:blipFill>
        <p:spPr>
          <a:xfrm>
            <a:off x="19424" y="4572000"/>
            <a:ext cx="5215964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917" name="Google Shape;917;p3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t="8835" b="8833"/>
          <a:stretch/>
        </p:blipFill>
        <p:spPr>
          <a:xfrm>
            <a:off x="5342965" y="4572000"/>
            <a:ext cx="10913035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918" name="Google Shape;918;p37"/>
          <p:cNvSpPr/>
          <p:nvPr/>
        </p:nvSpPr>
        <p:spPr>
          <a:xfrm>
            <a:off x="3479800" y="2286000"/>
            <a:ext cx="6781800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37"/>
          <p:cNvSpPr/>
          <p:nvPr/>
        </p:nvSpPr>
        <p:spPr>
          <a:xfrm>
            <a:off x="10490200" y="2286000"/>
            <a:ext cx="47148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37"/>
          <p:cNvSpPr txBox="1"/>
          <p:nvPr/>
        </p:nvSpPr>
        <p:spPr>
          <a:xfrm>
            <a:off x="10566400" y="2362200"/>
            <a:ext cx="43434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1" name="Google Shape;921;p37"/>
          <p:cNvGrpSpPr/>
          <p:nvPr/>
        </p:nvGrpSpPr>
        <p:grpSpPr>
          <a:xfrm>
            <a:off x="812800" y="3048000"/>
            <a:ext cx="2548127" cy="740663"/>
            <a:chOff x="5695188" y="7506716"/>
            <a:chExt cx="2548127" cy="740663"/>
          </a:xfrm>
        </p:grpSpPr>
        <p:pic>
          <p:nvPicPr>
            <p:cNvPr id="922" name="Google Shape;922;p3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3" name="Google Shape;923;p3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924" name="Google Shape;924;p37"/>
          <p:cNvSpPr txBox="1"/>
          <p:nvPr/>
        </p:nvSpPr>
        <p:spPr>
          <a:xfrm>
            <a:off x="35560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5" name="Google Shape;925;p37"/>
          <p:cNvSpPr txBox="1"/>
          <p:nvPr/>
        </p:nvSpPr>
        <p:spPr>
          <a:xfrm>
            <a:off x="104902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6" name="Google Shape;926;p37"/>
          <p:cNvSpPr txBox="1"/>
          <p:nvPr/>
        </p:nvSpPr>
        <p:spPr>
          <a:xfrm>
            <a:off x="3556000" y="2286000"/>
            <a:ext cx="6629400" cy="211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Contribuem para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do uso e ocupação do solo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controle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urbana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avaliação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cenários potenciais de riscos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e, ainda, no âmbito regional, auxiliam na elaboração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zoneamentos ecológico-econômicos.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27" name="Google Shape;927;p3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Google Shape;93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55800" y="-444754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528800" y="2895600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6" name="Google Shape;936;p38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937" name="Google Shape;937;p38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8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8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8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8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8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8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8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8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8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8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8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8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8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8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8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4AEE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8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8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8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F5CE67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8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8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8" name="Google Shape;968;p38"/>
          <p:cNvGrpSpPr/>
          <p:nvPr/>
        </p:nvGrpSpPr>
        <p:grpSpPr>
          <a:xfrm rot="1556671">
            <a:off x="3426766" y="1881005"/>
            <a:ext cx="3417110" cy="4724828"/>
            <a:chOff x="5373688" y="2928938"/>
            <a:chExt cx="1082675" cy="1497012"/>
          </a:xfrm>
        </p:grpSpPr>
        <p:sp>
          <p:nvSpPr>
            <p:cNvPr id="969" name="Google Shape;969;p38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1" name="Google Shape;971;p38"/>
          <p:cNvSpPr txBox="1"/>
          <p:nvPr/>
        </p:nvSpPr>
        <p:spPr>
          <a:xfrm>
            <a:off x="8509000" y="751582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de Risco Geológico  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2" name="Google Shape;972;p38"/>
          <p:cNvSpPr txBox="1"/>
          <p:nvPr/>
        </p:nvSpPr>
        <p:spPr>
          <a:xfrm>
            <a:off x="8483600" y="2073882"/>
            <a:ext cx="6705600" cy="58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Consiste na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porções do território municipal sujeitas a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ou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danos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eventos adversos de natureza geológica. 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setorizações de áreas de risco geológico são desenvolvidas em parceria com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defesas civis municipais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exclusivamente em regiões onde há edificações com permanência humana e cartografam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alto e muito alto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estudo é elaborado em consonância com as diretrizes e objetivos estabelecidos pela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Nacional de Proteção e Defesa Civil</a:t>
            </a: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(Lei nº 12.608/2012).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73" name="Google Shape;973;p38"/>
          <p:cNvPicPr preferRelativeResize="0"/>
          <p:nvPr/>
        </p:nvPicPr>
        <p:blipFill rotWithShape="1">
          <a:blip r:embed="rId8">
            <a:alphaModFix/>
          </a:blip>
          <a:srcRect l="19506" r="19507"/>
          <a:stretch/>
        </p:blipFill>
        <p:spPr>
          <a:xfrm>
            <a:off x="4047642" y="2286000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74" name="Google Shape;974;p38"/>
          <p:cNvSpPr txBox="1"/>
          <p:nvPr/>
        </p:nvSpPr>
        <p:spPr>
          <a:xfrm>
            <a:off x="8509000" y="85344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5" name="Google Shape;975;p38"/>
          <p:cNvSpPr/>
          <p:nvPr/>
        </p:nvSpPr>
        <p:spPr>
          <a:xfrm>
            <a:off x="8548451" y="1905000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6" name="Google Shape;976;p3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9"/>
          <p:cNvSpPr/>
          <p:nvPr/>
        </p:nvSpPr>
        <p:spPr>
          <a:xfrm>
            <a:off x="8128000" y="6781800"/>
            <a:ext cx="3505200" cy="19812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39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39"/>
          <p:cNvSpPr/>
          <p:nvPr/>
        </p:nvSpPr>
        <p:spPr>
          <a:xfrm>
            <a:off x="11709400" y="4474875"/>
            <a:ext cx="3886200" cy="3886200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4" name="Google Shape;984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70400" y="80632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3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8427" t="-108" r="28227" b="109"/>
          <a:stretch/>
        </p:blipFill>
        <p:spPr>
          <a:xfrm>
            <a:off x="508000" y="830094"/>
            <a:ext cx="7446300" cy="7446300"/>
          </a:xfrm>
          <a:prstGeom prst="roundRect">
            <a:avLst>
              <a:gd name="adj" fmla="val 5955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990" name="Google Shape;990;p39"/>
          <p:cNvPicPr preferRelativeResize="0">
            <a:picLocks noGrp="1"/>
          </p:cNvPicPr>
          <p:nvPr>
            <p:ph type="pic" idx="4"/>
          </p:nvPr>
        </p:nvPicPr>
        <p:blipFill rotWithShape="1">
          <a:blip r:embed="rId9">
            <a:alphaModFix/>
          </a:blip>
          <a:srcRect l="16625" r="16625"/>
          <a:stretch/>
        </p:blipFill>
        <p:spPr>
          <a:xfrm>
            <a:off x="11748084" y="838200"/>
            <a:ext cx="3466516" cy="3466516"/>
          </a:xfrm>
          <a:prstGeom prst="roundRect">
            <a:avLst>
              <a:gd name="adj" fmla="val 10493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991" name="Google Shape;991;p39"/>
          <p:cNvSpPr txBox="1"/>
          <p:nvPr/>
        </p:nvSpPr>
        <p:spPr>
          <a:xfrm>
            <a:off x="8204200" y="4191000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2" name="Google Shape;992;p39"/>
          <p:cNvSpPr txBox="1"/>
          <p:nvPr/>
        </p:nvSpPr>
        <p:spPr>
          <a:xfrm>
            <a:off x="8204200" y="990600"/>
            <a:ext cx="335280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117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 mapeados em São Paulo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3" name="Google Shape;993;p39"/>
          <p:cNvSpPr txBox="1"/>
          <p:nvPr/>
        </p:nvSpPr>
        <p:spPr>
          <a:xfrm>
            <a:off x="11774055" y="5181600"/>
            <a:ext cx="34290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municipais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áreas de risco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federais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estaduais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municipais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responsáveis pelo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 e alerta de desastres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94" name="Google Shape;994;p39"/>
          <p:cNvGrpSpPr/>
          <p:nvPr/>
        </p:nvGrpSpPr>
        <p:grpSpPr>
          <a:xfrm>
            <a:off x="8676454" y="6955537"/>
            <a:ext cx="2548127" cy="740663"/>
            <a:chOff x="5695188" y="7506716"/>
            <a:chExt cx="2548127" cy="740663"/>
          </a:xfrm>
        </p:grpSpPr>
        <p:pic>
          <p:nvPicPr>
            <p:cNvPr id="995" name="Google Shape;995;p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6" name="Google Shape;996;p3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997" name="Google Shape;997;p39"/>
          <p:cNvSpPr txBox="1"/>
          <p:nvPr/>
        </p:nvSpPr>
        <p:spPr>
          <a:xfrm>
            <a:off x="11785600" y="4627282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8" name="Google Shape;998;p39"/>
          <p:cNvSpPr txBox="1"/>
          <p:nvPr/>
        </p:nvSpPr>
        <p:spPr>
          <a:xfrm>
            <a:off x="8204200" y="1752600"/>
            <a:ext cx="3352800" cy="242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Aproximadamente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500 mil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pessoas em áreas de risco alto e muito alto no estado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2023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previstas setorização ou atualização de mapeamento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 municípios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9" name="Google Shape;999;p39"/>
          <p:cNvSpPr txBox="1"/>
          <p:nvPr/>
        </p:nvSpPr>
        <p:spPr>
          <a:xfrm>
            <a:off x="8128000" y="4724400"/>
            <a:ext cx="34290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geradas pelo SGB subsidiam a tomada de decisões assertivas relacionadas às políticas de </a:t>
            </a: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ordenamento territorial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de desastres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contribuindo para </a:t>
            </a:r>
            <a:r>
              <a:rPr lang="pt-BR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salvar vidas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00" name="Google Shape;1000;p39"/>
          <p:cNvGrpSpPr/>
          <p:nvPr/>
        </p:nvGrpSpPr>
        <p:grpSpPr>
          <a:xfrm>
            <a:off x="8661400" y="7848600"/>
            <a:ext cx="2548127" cy="740663"/>
            <a:chOff x="5695188" y="7506716"/>
            <a:chExt cx="2548127" cy="740663"/>
          </a:xfrm>
        </p:grpSpPr>
        <p:pic>
          <p:nvPicPr>
            <p:cNvPr id="1001" name="Google Shape;1001;p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2" name="Google Shape;1002;p3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2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Google Shape;1007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40"/>
          <p:cNvSpPr/>
          <p:nvPr/>
        </p:nvSpPr>
        <p:spPr>
          <a:xfrm>
            <a:off x="9271000" y="6019800"/>
            <a:ext cx="5943600" cy="2057400"/>
          </a:xfrm>
          <a:prstGeom prst="roundRect">
            <a:avLst>
              <a:gd name="adj" fmla="val 7483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40"/>
          <p:cNvSpPr/>
          <p:nvPr/>
        </p:nvSpPr>
        <p:spPr>
          <a:xfrm>
            <a:off x="2565400" y="1752600"/>
            <a:ext cx="2819400" cy="5978204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1" name="Google Shape;1011;p4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16625" r="16625"/>
          <a:stretch/>
        </p:blipFill>
        <p:spPr>
          <a:xfrm>
            <a:off x="203200" y="2471738"/>
            <a:ext cx="4553544" cy="45535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012" name="Google Shape;1012;p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25" r="16625"/>
          <a:stretch/>
        </p:blipFill>
        <p:spPr>
          <a:xfrm>
            <a:off x="5308600" y="5735104"/>
            <a:ext cx="2570696" cy="257069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013" name="Google Shape;1013;p40"/>
          <p:cNvSpPr txBox="1"/>
          <p:nvPr/>
        </p:nvSpPr>
        <p:spPr>
          <a:xfrm>
            <a:off x="9537700" y="6172200"/>
            <a:ext cx="5448300" cy="1623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325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município</a:t>
            </a:r>
            <a:r>
              <a:rPr lang="pt-BR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atendido em SP: Peruíbe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 em execução a Carta de São Vicente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beneficiada: </a:t>
            </a:r>
            <a:r>
              <a:rPr lang="pt-BR"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425 mil habitantes</a:t>
            </a:r>
            <a:r>
              <a:rPr lang="pt-BR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14" name="Google Shape;1014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4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40"/>
          <p:cNvSpPr txBox="1"/>
          <p:nvPr/>
        </p:nvSpPr>
        <p:spPr>
          <a:xfrm>
            <a:off x="7061200" y="2362200"/>
            <a:ext cx="8153400" cy="356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documentos apresentam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sobre a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capacidade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terrenos para suportar os diferentes usos e práticas da engenharia e do urbanismo, com o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mínimo de impacto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possível e com maior nível de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segurança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à população.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cartas estão previstas no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Plano Nacional de Gestão de Riscos e Resposta a Desastres Naturais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elaboradas pelo SGB desde 2017.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7" name="Google Shape;1017;p40"/>
          <p:cNvSpPr txBox="1"/>
          <p:nvPr/>
        </p:nvSpPr>
        <p:spPr>
          <a:xfrm>
            <a:off x="9232900" y="84582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8" name="Google Shape;1018;p40"/>
          <p:cNvSpPr txBox="1"/>
          <p:nvPr/>
        </p:nvSpPr>
        <p:spPr>
          <a:xfrm>
            <a:off x="7061200" y="755073"/>
            <a:ext cx="9190182" cy="117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857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 Geotécnica de Aptidão à Urbanização Frente à Desastres Naturais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9" name="Google Shape;1019;p40"/>
          <p:cNvSpPr/>
          <p:nvPr/>
        </p:nvSpPr>
        <p:spPr>
          <a:xfrm>
            <a:off x="7137400" y="2133600"/>
            <a:ext cx="4724400" cy="62204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0" name="Google Shape;1020;p4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40"/>
          <p:cNvSpPr/>
          <p:nvPr/>
        </p:nvSpPr>
        <p:spPr>
          <a:xfrm rot="1886469">
            <a:off x="6484126" y="5833372"/>
            <a:ext cx="1591688" cy="3374987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oogle Shape;102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7173157" y="-28323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4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9179" b="9179"/>
          <a:stretch/>
        </p:blipFill>
        <p:spPr>
          <a:xfrm>
            <a:off x="0" y="5137275"/>
            <a:ext cx="7840200" cy="40068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029" name="Google Shape;1029;p4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l="1132" r="1130"/>
          <a:stretch/>
        </p:blipFill>
        <p:spPr>
          <a:xfrm>
            <a:off x="8297325" y="5271525"/>
            <a:ext cx="7958700" cy="3872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030" name="Google Shape;1030;p41"/>
          <p:cNvSpPr/>
          <p:nvPr/>
        </p:nvSpPr>
        <p:spPr>
          <a:xfrm>
            <a:off x="2489200" y="2286000"/>
            <a:ext cx="4648200" cy="2678100"/>
          </a:xfrm>
          <a:prstGeom prst="roundRect">
            <a:avLst>
              <a:gd name="adj" fmla="val 10182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41"/>
          <p:cNvSpPr/>
          <p:nvPr/>
        </p:nvSpPr>
        <p:spPr>
          <a:xfrm>
            <a:off x="11337975" y="2286000"/>
            <a:ext cx="4648200" cy="26781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41"/>
          <p:cNvSpPr txBox="1"/>
          <p:nvPr/>
        </p:nvSpPr>
        <p:spPr>
          <a:xfrm>
            <a:off x="2565400" y="1828800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3" name="Google Shape;1033;p41"/>
          <p:cNvSpPr txBox="1"/>
          <p:nvPr/>
        </p:nvSpPr>
        <p:spPr>
          <a:xfrm>
            <a:off x="11328400" y="1752600"/>
            <a:ext cx="38862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34" name="Google Shape;1034;p41"/>
          <p:cNvGrpSpPr/>
          <p:nvPr/>
        </p:nvGrpSpPr>
        <p:grpSpPr>
          <a:xfrm>
            <a:off x="10490200" y="467868"/>
            <a:ext cx="2548127" cy="740663"/>
            <a:chOff x="5695188" y="7506716"/>
            <a:chExt cx="2548127" cy="740663"/>
          </a:xfrm>
        </p:grpSpPr>
        <p:pic>
          <p:nvPicPr>
            <p:cNvPr id="1035" name="Google Shape;1035;p4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6" name="Google Shape;1036;p4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037" name="Google Shape;1037;p41"/>
          <p:cNvSpPr/>
          <p:nvPr/>
        </p:nvSpPr>
        <p:spPr>
          <a:xfrm>
            <a:off x="7289800" y="2286000"/>
            <a:ext cx="3876600" cy="2678100"/>
          </a:xfrm>
          <a:prstGeom prst="roundRect">
            <a:avLst>
              <a:gd name="adj" fmla="val 10182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41"/>
          <p:cNvSpPr txBox="1"/>
          <p:nvPr/>
        </p:nvSpPr>
        <p:spPr>
          <a:xfrm>
            <a:off x="7391051" y="2459182"/>
            <a:ext cx="37683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população se beneficia através do conhecimento das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melhores áreas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município a serem implantados novos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loteamentos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evitando que novas áreas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risco geológico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venham a surgir.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9" name="Google Shape;1039;p41"/>
          <p:cNvSpPr txBox="1"/>
          <p:nvPr/>
        </p:nvSpPr>
        <p:spPr>
          <a:xfrm>
            <a:off x="2628600" y="2497088"/>
            <a:ext cx="51354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85725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documentos estratégicos para o crescimento planejado da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ocupação adequada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meio físico, pois orientam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urbano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de subsidiar ações para p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revenção de desastres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40" name="Google Shape;1040;p4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87400" y="-533400"/>
            <a:ext cx="582506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41"/>
          <p:cNvSpPr txBox="1"/>
          <p:nvPr/>
        </p:nvSpPr>
        <p:spPr>
          <a:xfrm>
            <a:off x="11561800" y="2459175"/>
            <a:ext cx="40056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municipais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áreas de risco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federais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estaduais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municipais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responsáveis pelo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 e alerta de desastres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Google Shape;1046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42"/>
          <p:cNvSpPr txBox="1"/>
          <p:nvPr/>
        </p:nvSpPr>
        <p:spPr>
          <a:xfrm>
            <a:off x="736600" y="3581400"/>
            <a:ext cx="7162799" cy="463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estudos apresentam </a:t>
            </a:r>
            <a:r>
              <a:rPr lang="pt-BR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um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panorama socioeconômico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pessoas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residentes nas áreas de</a:t>
            </a: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risco geológico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mapeadas pelo SGB. 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análise é realizada considerando a interseção tripla entre os setores censitários do Censo Demográfico de 2010, área urbana e áreas de risco geológico. 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deste cruzamento de dados, são realizados cálculos que refletem as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 da população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exposta aos riscos geológicos.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1" name="Google Shape;1051;p42"/>
          <p:cNvSpPr/>
          <p:nvPr/>
        </p:nvSpPr>
        <p:spPr>
          <a:xfrm>
            <a:off x="812800" y="32766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42"/>
          <p:cNvSpPr txBox="1"/>
          <p:nvPr/>
        </p:nvSpPr>
        <p:spPr>
          <a:xfrm>
            <a:off x="736600" y="2057400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 da População em Áreas de Risco Geológico 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53" name="Google Shape;1053;p42"/>
          <p:cNvPicPr preferRelativeResize="0"/>
          <p:nvPr/>
        </p:nvPicPr>
        <p:blipFill rotWithShape="1">
          <a:blip r:embed="rId8">
            <a:alphaModFix/>
          </a:blip>
          <a:srcRect l="18542" r="18540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054" name="Google Shape;1054;p42"/>
          <p:cNvSpPr txBox="1"/>
          <p:nvPr/>
        </p:nvSpPr>
        <p:spPr>
          <a:xfrm>
            <a:off x="774700" y="84582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55" name="Google Shape;1055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95215">
            <a:off x="-4322135" y="432353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85200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4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l="16625" r="16625"/>
          <a:stretch/>
        </p:blipFill>
        <p:spPr>
          <a:xfrm>
            <a:off x="9762108" y="2450828"/>
            <a:ext cx="5156414" cy="515641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064" name="Google Shape;1064;p43"/>
          <p:cNvSpPr/>
          <p:nvPr/>
        </p:nvSpPr>
        <p:spPr>
          <a:xfrm rot="-6995037">
            <a:off x="9961556" y="219343"/>
            <a:ext cx="3245562" cy="66409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5" name="Google Shape;1065;p43"/>
          <p:cNvGrpSpPr/>
          <p:nvPr/>
        </p:nvGrpSpPr>
        <p:grpSpPr>
          <a:xfrm>
            <a:off x="6908800" y="7599773"/>
            <a:ext cx="2548127" cy="740663"/>
            <a:chOff x="5695188" y="7506716"/>
            <a:chExt cx="2548127" cy="740663"/>
          </a:xfrm>
        </p:grpSpPr>
        <p:pic>
          <p:nvPicPr>
            <p:cNvPr id="1066" name="Google Shape;1066;p4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7" name="Google Shape;1067;p4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068" name="Google Shape;1068;p43"/>
          <p:cNvSpPr txBox="1"/>
          <p:nvPr/>
        </p:nvSpPr>
        <p:spPr>
          <a:xfrm>
            <a:off x="812800" y="6705600"/>
            <a:ext cx="812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9" name="Google Shape;1069;p43"/>
          <p:cNvSpPr/>
          <p:nvPr/>
        </p:nvSpPr>
        <p:spPr>
          <a:xfrm>
            <a:off x="834417" y="7357353"/>
            <a:ext cx="5638800" cy="1177048"/>
          </a:xfrm>
          <a:prstGeom prst="roundRect">
            <a:avLst>
              <a:gd name="adj" fmla="val 15167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43"/>
          <p:cNvSpPr txBox="1"/>
          <p:nvPr/>
        </p:nvSpPr>
        <p:spPr>
          <a:xfrm>
            <a:off x="986818" y="7491737"/>
            <a:ext cx="55626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privadas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43"/>
          <p:cNvSpPr/>
          <p:nvPr/>
        </p:nvSpPr>
        <p:spPr>
          <a:xfrm>
            <a:off x="798748" y="2251621"/>
            <a:ext cx="7786452" cy="685800"/>
          </a:xfrm>
          <a:prstGeom prst="roundRect">
            <a:avLst>
              <a:gd name="adj" fmla="val 15167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1BC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43"/>
          <p:cNvSpPr txBox="1"/>
          <p:nvPr/>
        </p:nvSpPr>
        <p:spPr>
          <a:xfrm>
            <a:off x="866302" y="2209800"/>
            <a:ext cx="63229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4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3" name="Google Shape;1073;p43"/>
          <p:cNvSpPr txBox="1"/>
          <p:nvPr/>
        </p:nvSpPr>
        <p:spPr>
          <a:xfrm>
            <a:off x="787400" y="2950086"/>
            <a:ext cx="812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4" name="Google Shape;1074;p43"/>
          <p:cNvSpPr/>
          <p:nvPr/>
        </p:nvSpPr>
        <p:spPr>
          <a:xfrm>
            <a:off x="818205" y="3466290"/>
            <a:ext cx="7157396" cy="685800"/>
          </a:xfrm>
          <a:prstGeom prst="roundRect">
            <a:avLst>
              <a:gd name="adj" fmla="val 151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1BC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43"/>
          <p:cNvSpPr txBox="1"/>
          <p:nvPr/>
        </p:nvSpPr>
        <p:spPr>
          <a:xfrm>
            <a:off x="816583" y="3467100"/>
            <a:ext cx="708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com as políticas públicas voltadas à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e resposta a desastres.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6" name="Google Shape;1076;p43"/>
          <p:cNvSpPr/>
          <p:nvPr/>
        </p:nvSpPr>
        <p:spPr>
          <a:xfrm>
            <a:off x="818205" y="4380690"/>
            <a:ext cx="7157396" cy="685800"/>
          </a:xfrm>
          <a:prstGeom prst="roundRect">
            <a:avLst>
              <a:gd name="adj" fmla="val 151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1BC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43"/>
          <p:cNvSpPr txBox="1"/>
          <p:nvPr/>
        </p:nvSpPr>
        <p:spPr>
          <a:xfrm>
            <a:off x="837660" y="4381500"/>
            <a:ext cx="69093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Embasa as ações dos órgãos de fiscalização voltadas à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inibição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expansão das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8" name="Google Shape;1078;p43"/>
          <p:cNvSpPr/>
          <p:nvPr/>
        </p:nvSpPr>
        <p:spPr>
          <a:xfrm>
            <a:off x="812801" y="5219700"/>
            <a:ext cx="7162800" cy="1333500"/>
          </a:xfrm>
          <a:prstGeom prst="roundRect">
            <a:avLst>
              <a:gd name="adj" fmla="val 151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1BC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43"/>
          <p:cNvSpPr txBox="1"/>
          <p:nvPr/>
        </p:nvSpPr>
        <p:spPr>
          <a:xfrm>
            <a:off x="823068" y="5257800"/>
            <a:ext cx="6985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Auxilia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definição de critérios para disponibilização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públicos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destinados ao financiamento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intervenções estruturais e não-estruturais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destinadas à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e resposta a desastres.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0" name="Google Shape;1080;p43"/>
          <p:cNvSpPr txBox="1"/>
          <p:nvPr/>
        </p:nvSpPr>
        <p:spPr>
          <a:xfrm>
            <a:off x="1346200" y="2409854"/>
            <a:ext cx="7239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contemplados em SP: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Francisco Morato e Mariporã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81" name="Google Shape;1081;p4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Google Shape;1086;p4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0708" b="10708"/>
          <a:stretch/>
        </p:blipFill>
        <p:spPr>
          <a:xfrm>
            <a:off x="812800" y="914400"/>
            <a:ext cx="707866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087" name="Google Shape;1087;p4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10708" b="10708"/>
          <a:stretch/>
        </p:blipFill>
        <p:spPr>
          <a:xfrm>
            <a:off x="8161338" y="914400"/>
            <a:ext cx="7078662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088" name="Google Shape;1088;p44"/>
          <p:cNvSpPr/>
          <p:nvPr/>
        </p:nvSpPr>
        <p:spPr>
          <a:xfrm>
            <a:off x="806450" y="6400800"/>
            <a:ext cx="6407150" cy="160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contínuo de atuação do SGB como Centro Colaborativo (CC) da Agência Internacional de Energia Atômica (IAEA) na aplicação de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técnicas isotópicas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hidrologia. 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9" name="Google Shape;1089;p44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44"/>
          <p:cNvSpPr txBox="1"/>
          <p:nvPr/>
        </p:nvSpPr>
        <p:spPr>
          <a:xfrm>
            <a:off x="750824" y="4800600"/>
            <a:ext cx="9967976" cy="736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Hidroquímicos e Isotópicos</a:t>
            </a:r>
            <a:endParaRPr sz="40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1" name="Google Shape;1091;p44"/>
          <p:cNvSpPr/>
          <p:nvPr/>
        </p:nvSpPr>
        <p:spPr>
          <a:xfrm>
            <a:off x="8966200" y="6400800"/>
            <a:ext cx="5829538" cy="202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Envolve várias atividades desde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capacitação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análise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apoio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outros projetos e estudos dentro do SGB bem como para toda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América Latina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por se tratar do único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colaborativo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hemisfério sul. 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45"/>
          <p:cNvSpPr/>
          <p:nvPr/>
        </p:nvSpPr>
        <p:spPr>
          <a:xfrm>
            <a:off x="812800" y="4876800"/>
            <a:ext cx="4267200" cy="2493818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45"/>
          <p:cNvSpPr/>
          <p:nvPr/>
        </p:nvSpPr>
        <p:spPr>
          <a:xfrm>
            <a:off x="812800" y="1371600"/>
            <a:ext cx="4267200" cy="3352800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9" name="Google Shape;109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4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4362" r="14362"/>
          <a:stretch/>
        </p:blipFill>
        <p:spPr>
          <a:xfrm>
            <a:off x="4546600" y="1066800"/>
            <a:ext cx="7429913" cy="694944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1102" name="Google Shape;1102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45"/>
          <p:cNvSpPr txBox="1"/>
          <p:nvPr/>
        </p:nvSpPr>
        <p:spPr>
          <a:xfrm>
            <a:off x="965200" y="1550504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4" name="Google Shape;1104;p45"/>
          <p:cNvSpPr txBox="1"/>
          <p:nvPr/>
        </p:nvSpPr>
        <p:spPr>
          <a:xfrm>
            <a:off x="965200" y="2057400"/>
            <a:ext cx="3446253" cy="2612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técnicas podem ser usadas para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complementar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melhorar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conhecimento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aquíferos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dinâmicas hidrológicas e hidrogeológicas em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locais estratégicos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iniciativas em andamento.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5" name="Google Shape;1105;p45"/>
          <p:cNvSpPr/>
          <p:nvPr/>
        </p:nvSpPr>
        <p:spPr>
          <a:xfrm>
            <a:off x="11765226" y="4648200"/>
            <a:ext cx="3722100" cy="27432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45"/>
          <p:cNvSpPr txBox="1"/>
          <p:nvPr/>
        </p:nvSpPr>
        <p:spPr>
          <a:xfrm>
            <a:off x="11861800" y="4800600"/>
            <a:ext cx="3519000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 público</a:t>
            </a:r>
            <a:endParaRPr sz="18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8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e centros de pesquisa</a:t>
            </a:r>
            <a:endParaRPr sz="18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107" name="Google Shape;1107;p45"/>
          <p:cNvGrpSpPr/>
          <p:nvPr/>
        </p:nvGrpSpPr>
        <p:grpSpPr>
          <a:xfrm>
            <a:off x="12166600" y="1600200"/>
            <a:ext cx="2548127" cy="740663"/>
            <a:chOff x="5695188" y="7506716"/>
            <a:chExt cx="2548127" cy="740663"/>
          </a:xfrm>
        </p:grpSpPr>
        <p:pic>
          <p:nvPicPr>
            <p:cNvPr id="1108" name="Google Shape;1108;p4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9" name="Google Shape;1109;p4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110" name="Google Shape;1110;p45"/>
          <p:cNvSpPr txBox="1"/>
          <p:nvPr/>
        </p:nvSpPr>
        <p:spPr>
          <a:xfrm>
            <a:off x="965200" y="5105400"/>
            <a:ext cx="3446253" cy="1975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inovação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tecnologia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por exemplo: na datação de águas muito antigas usando gases nobres 4He e 81Kr.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Google Shape;111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5200" y="6858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46"/>
          <p:cNvSpPr txBox="1"/>
          <p:nvPr/>
        </p:nvSpPr>
        <p:spPr>
          <a:xfrm>
            <a:off x="787400" y="3868184"/>
            <a:ext cx="7315200" cy="2532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 a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potencialidade ou produtividade dos aquíferos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 importância relativa local e as suas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físicas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Fornece também informações sobre as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 litológicas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sobre a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química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águas subterrâneas.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1" name="Google Shape;1121;p46"/>
          <p:cNvSpPr/>
          <p:nvPr/>
        </p:nvSpPr>
        <p:spPr>
          <a:xfrm>
            <a:off x="812800" y="29718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p46"/>
          <p:cNvSpPr txBox="1"/>
          <p:nvPr/>
        </p:nvSpPr>
        <p:spPr>
          <a:xfrm>
            <a:off x="1072072" y="61722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3" name="Google Shape;1123;p46"/>
          <p:cNvSpPr txBox="1"/>
          <p:nvPr/>
        </p:nvSpPr>
        <p:spPr>
          <a:xfrm>
            <a:off x="794327" y="2209800"/>
            <a:ext cx="13335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Hidrogeológico do Estado de São Paulo 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4" name="Google Shape;1124;p46"/>
          <p:cNvSpPr txBox="1"/>
          <p:nvPr/>
        </p:nvSpPr>
        <p:spPr>
          <a:xfrm>
            <a:off x="800847" y="8447041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25" name="Google Shape;1125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85201" y="3035784"/>
            <a:ext cx="7681882" cy="614550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126" name="Google Shape;1126;p4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38083" y="-1066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452600" y="3188439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4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145" name="Google Shape;145;p4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4AEE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F5CE67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4"/>
          <p:cNvGrpSpPr/>
          <p:nvPr/>
        </p:nvGrpSpPr>
        <p:grpSpPr>
          <a:xfrm rot="1556671">
            <a:off x="3502967" y="2033405"/>
            <a:ext cx="3417110" cy="4724828"/>
            <a:chOff x="5373688" y="2928938"/>
            <a:chExt cx="1082675" cy="1497012"/>
          </a:xfrm>
        </p:grpSpPr>
        <p:sp>
          <p:nvSpPr>
            <p:cNvPr id="177" name="Google Shape;177;p4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p4"/>
          <p:cNvSpPr txBox="1"/>
          <p:nvPr/>
        </p:nvSpPr>
        <p:spPr>
          <a:xfrm>
            <a:off x="8509000" y="815196"/>
            <a:ext cx="670560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Levantamentos Geológicos Básicos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Alto Ribeira I - Folha Apiaí </a:t>
            </a:r>
            <a:endParaRPr sz="28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" name="Google Shape;180;p4"/>
          <p:cNvSpPr txBox="1"/>
          <p:nvPr/>
        </p:nvSpPr>
        <p:spPr>
          <a:xfrm>
            <a:off x="8574176" y="3048000"/>
            <a:ext cx="5802224" cy="211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de cartografia geológica 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reconhecimento de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ocorrências minerais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área com aproximadamente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3.000 Km²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região do município de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Apiaí (SP),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sul do estado de São Paulo, na região do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Vale do Ribeira.</a:t>
            </a:r>
            <a:endParaRPr sz="18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1" name="Google Shape;181;p4"/>
          <p:cNvPicPr preferRelativeResize="0"/>
          <p:nvPr/>
        </p:nvPicPr>
        <p:blipFill rotWithShape="1">
          <a:blip r:embed="rId8">
            <a:alphaModFix/>
          </a:blip>
          <a:srcRect l="16180" r="16180"/>
          <a:stretch/>
        </p:blipFill>
        <p:spPr>
          <a:xfrm>
            <a:off x="4165600" y="2438400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2" name="Google Shape;182;p4"/>
          <p:cNvSpPr txBox="1"/>
          <p:nvPr/>
        </p:nvSpPr>
        <p:spPr>
          <a:xfrm>
            <a:off x="85090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" name="Google Shape;183;p4"/>
          <p:cNvSpPr/>
          <p:nvPr/>
        </p:nvSpPr>
        <p:spPr>
          <a:xfrm>
            <a:off x="8585200" y="6400800"/>
            <a:ext cx="2895600" cy="5334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1:100.000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"/>
          <p:cNvSpPr txBox="1"/>
          <p:nvPr/>
        </p:nvSpPr>
        <p:spPr>
          <a:xfrm>
            <a:off x="8585200" y="5943600"/>
            <a:ext cx="1905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Escala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"/>
          <p:cNvSpPr/>
          <p:nvPr/>
        </p:nvSpPr>
        <p:spPr>
          <a:xfrm rot="10800000" flipH="1">
            <a:off x="8578850" y="2438400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" name="Google Shape;1132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2600" y="8305800"/>
            <a:ext cx="4443983" cy="1551939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47"/>
          <p:cNvSpPr/>
          <p:nvPr/>
        </p:nvSpPr>
        <p:spPr>
          <a:xfrm>
            <a:off x="11785600" y="4724400"/>
            <a:ext cx="3741600" cy="3864600"/>
          </a:xfrm>
          <a:prstGeom prst="roundRect">
            <a:avLst>
              <a:gd name="adj" fmla="val 7975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47"/>
          <p:cNvSpPr/>
          <p:nvPr/>
        </p:nvSpPr>
        <p:spPr>
          <a:xfrm>
            <a:off x="4546600" y="838200"/>
            <a:ext cx="4724400" cy="3581400"/>
          </a:xfrm>
          <a:prstGeom prst="roundRect">
            <a:avLst>
              <a:gd name="adj" fmla="val 7975"/>
            </a:avLst>
          </a:prstGeom>
          <a:solidFill>
            <a:srgbClr val="D1E6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5" name="Google Shape;1135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85600" y="-10633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30502" r="30501"/>
          <a:stretch/>
        </p:blipFill>
        <p:spPr>
          <a:xfrm>
            <a:off x="736275" y="838200"/>
            <a:ext cx="3664800" cy="7620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139" name="Google Shape;1139;p4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t="6548" b="6547"/>
          <a:stretch/>
        </p:blipFill>
        <p:spPr>
          <a:xfrm>
            <a:off x="4546600" y="4847172"/>
            <a:ext cx="7089900" cy="36111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140" name="Google Shape;1140;p47"/>
          <p:cNvPicPr preferRelativeResize="0">
            <a:picLocks noGrp="1"/>
          </p:cNvPicPr>
          <p:nvPr>
            <p:ph type="pic" idx="4"/>
          </p:nvPr>
        </p:nvPicPr>
        <p:blipFill rotWithShape="1">
          <a:blip r:embed="rId10">
            <a:alphaModFix/>
          </a:blip>
          <a:srcRect t="12601" b="12599"/>
          <a:stretch/>
        </p:blipFill>
        <p:spPr>
          <a:xfrm>
            <a:off x="9569302" y="995213"/>
            <a:ext cx="5772299" cy="345401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141" name="Google Shape;1141;p47"/>
          <p:cNvSpPr txBox="1"/>
          <p:nvPr/>
        </p:nvSpPr>
        <p:spPr>
          <a:xfrm>
            <a:off x="4699000" y="1295400"/>
            <a:ext cx="45720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uma ferramenta para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</a:t>
            </a:r>
            <a:r>
              <a:rPr lang="pt-BR"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sendo extremamente importante </a:t>
            </a:r>
            <a:r>
              <a:rPr lang="pt-BR" sz="16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estabelecer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integradas</a:t>
            </a:r>
            <a:r>
              <a:rPr lang="pt-BR" sz="16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gerenciamento</a:t>
            </a:r>
            <a:r>
              <a:rPr lang="pt-BR" sz="16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águas superficiais e subterrâneas.</a:t>
            </a:r>
            <a:endParaRPr sz="16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Diante da crescente necessidade de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abastecimento de água</a:t>
            </a:r>
            <a:r>
              <a:rPr lang="pt-BR" sz="16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os mais diferentes fins, os recursos hídricos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subterrâneos</a:t>
            </a:r>
            <a:r>
              <a:rPr lang="pt-BR"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são importante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alternativa</a:t>
            </a:r>
            <a:r>
              <a:rPr lang="pt-BR" sz="16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suprir as</a:t>
            </a:r>
            <a:r>
              <a:rPr lang="pt-BR"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carências hídricas</a:t>
            </a:r>
            <a:r>
              <a:rPr lang="pt-BR" sz="16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várias regiões.</a:t>
            </a:r>
            <a:endParaRPr sz="16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2" name="Google Shape;1142;p47"/>
          <p:cNvSpPr txBox="1"/>
          <p:nvPr/>
        </p:nvSpPr>
        <p:spPr>
          <a:xfrm>
            <a:off x="4318000" y="838200"/>
            <a:ext cx="274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423544" lvl="0" indent="0" algn="ctr" rtl="0">
              <a:lnSpc>
                <a:spcPct val="109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47"/>
          <p:cNvSpPr txBox="1"/>
          <p:nvPr/>
        </p:nvSpPr>
        <p:spPr>
          <a:xfrm>
            <a:off x="11858275" y="5262300"/>
            <a:ext cx="35814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</a:t>
            </a:r>
            <a:b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etc.</a:t>
            </a:r>
            <a:b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47"/>
          <p:cNvSpPr txBox="1"/>
          <p:nvPr/>
        </p:nvSpPr>
        <p:spPr>
          <a:xfrm>
            <a:off x="11861800" y="4800600"/>
            <a:ext cx="408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423544" lvl="0" indent="0" algn="l" rtl="0">
              <a:lnSpc>
                <a:spcPct val="109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oogle Shape;114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p50"/>
          <p:cNvSpPr txBox="1"/>
          <p:nvPr/>
        </p:nvSpPr>
        <p:spPr>
          <a:xfrm>
            <a:off x="736600" y="3581400"/>
            <a:ext cx="7162799" cy="529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Concentra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geoquímicas</a:t>
            </a:r>
            <a:r>
              <a:rPr lang="pt-BR" sz="18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que, além de permitirem a identificação de prováveis áreas com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mineral</a:t>
            </a:r>
            <a:r>
              <a:rPr lang="pt-BR" sz="18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são úteis e aplicáveis a estudos para a determinação da distribuição espacial e da abundância ou carência de elementos químicos ou substâncias de origem natural ou antropogênica no conhecimento do quimismo do meio físico, relacionados a diferentes áreas do conhecimento, tais como a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agricultura, veterinária, saúde pública e monitoramento ambiental. </a:t>
            </a:r>
            <a:endParaRPr sz="1800" b="0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Diversos tipos de doenças endêmicas têm sido explicados por meio de estudos de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Médica</a:t>
            </a:r>
            <a:r>
              <a:rPr lang="pt-BR" sz="18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ciência que estuda a influência de fatores geológico-ambientais na distribuição geográfica de doenças humanas e de animais e vegetais.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4" name="Google Shape;1154;p50"/>
          <p:cNvSpPr/>
          <p:nvPr/>
        </p:nvSpPr>
        <p:spPr>
          <a:xfrm>
            <a:off x="812800" y="32766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50"/>
          <p:cNvSpPr txBox="1"/>
          <p:nvPr/>
        </p:nvSpPr>
        <p:spPr>
          <a:xfrm>
            <a:off x="736600" y="2057400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geoquímico do estado de São Paulo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6" name="Google Shape;1156;p50"/>
          <p:cNvPicPr preferRelativeResize="0"/>
          <p:nvPr/>
        </p:nvPicPr>
        <p:blipFill rotWithShape="1">
          <a:blip r:embed="rId8">
            <a:alphaModFix/>
          </a:blip>
          <a:srcRect t="7822" b="7821"/>
          <a:stretch/>
        </p:blipFill>
        <p:spPr>
          <a:xfrm>
            <a:off x="9618132" y="1100105"/>
            <a:ext cx="5825068" cy="694378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7" name="Google Shape;1157;p50"/>
          <p:cNvSpPr txBox="1"/>
          <p:nvPr/>
        </p:nvSpPr>
        <p:spPr>
          <a:xfrm>
            <a:off x="736600" y="8698468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8" name="Google Shape;1158;p5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" name="Google Shape;1164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31862" y="9106626"/>
            <a:ext cx="4443983" cy="1551939"/>
          </a:xfrm>
          <a:prstGeom prst="rect">
            <a:avLst/>
          </a:prstGeom>
          <a:noFill/>
          <a:ln>
            <a:noFill/>
          </a:ln>
        </p:spPr>
      </p:pic>
      <p:sp>
        <p:nvSpPr>
          <p:cNvPr id="1165" name="Google Shape;1165;p51"/>
          <p:cNvSpPr/>
          <p:nvPr/>
        </p:nvSpPr>
        <p:spPr>
          <a:xfrm>
            <a:off x="11785600" y="4724400"/>
            <a:ext cx="4027500" cy="2969400"/>
          </a:xfrm>
          <a:prstGeom prst="roundRect">
            <a:avLst>
              <a:gd name="adj" fmla="val 7975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51"/>
          <p:cNvSpPr/>
          <p:nvPr/>
        </p:nvSpPr>
        <p:spPr>
          <a:xfrm>
            <a:off x="4546600" y="838200"/>
            <a:ext cx="4724400" cy="3581400"/>
          </a:xfrm>
          <a:prstGeom prst="roundRect">
            <a:avLst>
              <a:gd name="adj" fmla="val 7975"/>
            </a:avLst>
          </a:prstGeom>
          <a:solidFill>
            <a:srgbClr val="D1E6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7" name="Google Shape;1167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85600" y="-10633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5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46036" r="21447"/>
          <a:stretch/>
        </p:blipFill>
        <p:spPr>
          <a:xfrm>
            <a:off x="736271" y="838201"/>
            <a:ext cx="3664887" cy="751903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171" name="Google Shape;1171;p5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t="11807" b="11807"/>
          <a:stretch/>
        </p:blipFill>
        <p:spPr>
          <a:xfrm>
            <a:off x="4546600" y="4694772"/>
            <a:ext cx="7090014" cy="361102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172" name="Google Shape;1172;p5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10">
            <a:alphaModFix/>
          </a:blip>
          <a:srcRect t="4822" b="4821"/>
          <a:stretch/>
        </p:blipFill>
        <p:spPr>
          <a:xfrm>
            <a:off x="9569300" y="995225"/>
            <a:ext cx="6243900" cy="34539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173" name="Google Shape;1173;p51"/>
          <p:cNvSpPr txBox="1"/>
          <p:nvPr/>
        </p:nvSpPr>
        <p:spPr>
          <a:xfrm>
            <a:off x="4775200" y="1800660"/>
            <a:ext cx="4572000" cy="1656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Contribuir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 formulação de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lang="pt-BR" sz="18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voltadas para o desenvolvimento regional, assim como apoiar a tomada de decisões em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bases sustentáveis</a:t>
            </a:r>
            <a:r>
              <a:rPr lang="pt-BR" sz="1800" b="0" i="0" u="none" strike="noStrike" cap="none">
                <a:solidFill>
                  <a:srgbClr val="1F1F1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4" name="Google Shape;1174;p51"/>
          <p:cNvSpPr txBox="1"/>
          <p:nvPr/>
        </p:nvSpPr>
        <p:spPr>
          <a:xfrm>
            <a:off x="4401158" y="1087572"/>
            <a:ext cx="274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423544" lvl="0" indent="0" algn="ctr" rtl="0">
              <a:lnSpc>
                <a:spcPct val="109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51"/>
          <p:cNvSpPr txBox="1"/>
          <p:nvPr/>
        </p:nvSpPr>
        <p:spPr>
          <a:xfrm>
            <a:off x="11934456" y="5386370"/>
            <a:ext cx="35814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 público federal, estadual e municipal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 em geral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51"/>
          <p:cNvSpPr txBox="1"/>
          <p:nvPr/>
        </p:nvSpPr>
        <p:spPr>
          <a:xfrm>
            <a:off x="11861800" y="4800600"/>
            <a:ext cx="4027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423544" lvl="0" indent="0" algn="l" rtl="0">
              <a:lnSpc>
                <a:spcPct val="109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7" name="Google Shape;1177;p51"/>
          <p:cNvGrpSpPr/>
          <p:nvPr/>
        </p:nvGrpSpPr>
        <p:grpSpPr>
          <a:xfrm>
            <a:off x="12969446" y="8161605"/>
            <a:ext cx="2548127" cy="740663"/>
            <a:chOff x="5695188" y="7506716"/>
            <a:chExt cx="2548127" cy="740663"/>
          </a:xfrm>
        </p:grpSpPr>
        <p:pic>
          <p:nvPicPr>
            <p:cNvPr id="1178" name="Google Shape;1178;p5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9" name="Google Shape;1179;p5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2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180" name="Google Shape;1180;p51"/>
          <p:cNvSpPr txBox="1"/>
          <p:nvPr/>
        </p:nvSpPr>
        <p:spPr>
          <a:xfrm>
            <a:off x="736600" y="8698468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5" name="Google Shape;1185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505" y="0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9487" y="6112002"/>
            <a:ext cx="4398263" cy="301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00" y="5410200"/>
            <a:ext cx="4456175" cy="398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37563" y="2743200"/>
            <a:ext cx="2196591" cy="3224783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Google Shape;1189;p52"/>
          <p:cNvSpPr/>
          <p:nvPr/>
        </p:nvSpPr>
        <p:spPr>
          <a:xfrm>
            <a:off x="3784600" y="1879600"/>
            <a:ext cx="8365508" cy="53848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52"/>
          <p:cNvSpPr txBox="1"/>
          <p:nvPr/>
        </p:nvSpPr>
        <p:spPr>
          <a:xfrm>
            <a:off x="5080000" y="2209800"/>
            <a:ext cx="5562599" cy="61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50" rIns="0" bIns="0" anchor="t" anchorCtr="0">
            <a:spAutoFit/>
          </a:bodyPr>
          <a:lstStyle/>
          <a:p>
            <a:pPr marL="17463" marR="3265" lvl="0" indent="-17463" algn="ctr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SUPERINTENDÊNCIA  DE  SÃO PAULO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463" marR="0" lvl="0" indent="-17463" algn="ctr" rtl="0">
              <a:lnSpc>
                <a:spcPct val="100000"/>
              </a:lnSpc>
              <a:spcBef>
                <a:spcPts val="44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SUREG/SP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52"/>
          <p:cNvSpPr/>
          <p:nvPr/>
        </p:nvSpPr>
        <p:spPr>
          <a:xfrm>
            <a:off x="4775200" y="3352800"/>
            <a:ext cx="457362" cy="4572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2" name="Google Shape;1192;p52"/>
          <p:cNvGrpSpPr/>
          <p:nvPr/>
        </p:nvGrpSpPr>
        <p:grpSpPr>
          <a:xfrm>
            <a:off x="4699000" y="4114800"/>
            <a:ext cx="6400800" cy="1371600"/>
            <a:chOff x="4699000" y="4114800"/>
            <a:chExt cx="6400800" cy="1371600"/>
          </a:xfrm>
        </p:grpSpPr>
        <p:sp>
          <p:nvSpPr>
            <p:cNvPr id="1193" name="Google Shape;1193;p52"/>
            <p:cNvSpPr/>
            <p:nvPr/>
          </p:nvSpPr>
          <p:spPr>
            <a:xfrm>
              <a:off x="4699000" y="4114800"/>
              <a:ext cx="5334000" cy="1260987"/>
            </a:xfrm>
            <a:prstGeom prst="roundRect">
              <a:avLst>
                <a:gd name="adj" fmla="val 16667"/>
              </a:avLst>
            </a:prstGeom>
            <a:solidFill>
              <a:srgbClr val="1F9EDD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52">
              <a:hlinkClick r:id="rId8"/>
            </p:cNvPr>
            <p:cNvSpPr/>
            <p:nvPr/>
          </p:nvSpPr>
          <p:spPr>
            <a:xfrm>
              <a:off x="4927600" y="4343400"/>
              <a:ext cx="838200" cy="83813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62"/>
                <a:buFont typeface="Gill Sans"/>
                <a:buNone/>
              </a:pPr>
              <a:endParaRPr sz="1562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52"/>
            <p:cNvSpPr txBox="1"/>
            <p:nvPr/>
          </p:nvSpPr>
          <p:spPr>
            <a:xfrm>
              <a:off x="5918200" y="4286071"/>
              <a:ext cx="518160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RUA COSTA, 55. – CERQUEIRA CÉSAR</a:t>
              </a:r>
              <a:endPara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/>
              </a:r>
              <a:br>
                <a:rPr lang="pt-BR" sz="12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pt-BR" sz="12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SÃO PAULO - SP – BRASIL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CEP: 01304-010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196" name="Google Shape;1196;p52"/>
          <p:cNvSpPr/>
          <p:nvPr/>
        </p:nvSpPr>
        <p:spPr>
          <a:xfrm>
            <a:off x="7442200" y="3429000"/>
            <a:ext cx="523914" cy="381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52"/>
          <p:cNvSpPr txBox="1"/>
          <p:nvPr/>
        </p:nvSpPr>
        <p:spPr>
          <a:xfrm>
            <a:off x="5232400" y="3429000"/>
            <a:ext cx="1905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+55 11 3775-5101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8" name="Google Shape;1198;p52"/>
          <p:cNvSpPr txBox="1"/>
          <p:nvPr/>
        </p:nvSpPr>
        <p:spPr>
          <a:xfrm>
            <a:off x="8128000" y="34290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1" u="none" strike="noStrike" cap="none">
                <a:solidFill>
                  <a:srgbClr val="127CC8"/>
                </a:solidFill>
                <a:latin typeface="Montserrat"/>
                <a:ea typeface="Montserrat"/>
                <a:cs typeface="Montserrat"/>
                <a:sym typeface="Montserrat"/>
              </a:rPr>
              <a:t>suregsp@sgb.gov.br</a:t>
            </a:r>
            <a:endParaRPr sz="1600" b="0" i="0" u="none" strike="noStrike" cap="none">
              <a:solidFill>
                <a:srgbClr val="127CC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9" name="Google Shape;1199;p52"/>
          <p:cNvSpPr txBox="1"/>
          <p:nvPr/>
        </p:nvSpPr>
        <p:spPr>
          <a:xfrm>
            <a:off x="4775200" y="54102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1" u="none" strike="noStrike" cap="non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Clique no mapa para acessar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0" name="Google Shape;1200;p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08600" y="6173189"/>
            <a:ext cx="5613400" cy="874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" name="Google Shape;1205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10574" y="7262375"/>
            <a:ext cx="2557099" cy="1408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528125" y="44134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3590700" y="-3289563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b="14323"/>
          <a:stretch/>
        </p:blipFill>
        <p:spPr>
          <a:xfrm>
            <a:off x="31493" y="4585855"/>
            <a:ext cx="7944107" cy="4558146"/>
          </a:xfrm>
          <a:prstGeom prst="roundRect">
            <a:avLst>
              <a:gd name="adj" fmla="val 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94" name="Google Shape;194;p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t="7834" b="7833"/>
          <a:stretch/>
        </p:blipFill>
        <p:spPr>
          <a:xfrm>
            <a:off x="8128000" y="4572000"/>
            <a:ext cx="8128000" cy="4572000"/>
          </a:xfrm>
          <a:prstGeom prst="roundRect">
            <a:avLst>
              <a:gd name="adj" fmla="val 4394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95" name="Google Shape;195;p5"/>
          <p:cNvSpPr/>
          <p:nvPr/>
        </p:nvSpPr>
        <p:spPr>
          <a:xfrm>
            <a:off x="9804400" y="2362200"/>
            <a:ext cx="5599500" cy="2030400"/>
          </a:xfrm>
          <a:prstGeom prst="roundRect">
            <a:avLst>
              <a:gd name="adj" fmla="val 10182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5"/>
          <p:cNvSpPr txBox="1"/>
          <p:nvPr/>
        </p:nvSpPr>
        <p:spPr>
          <a:xfrm>
            <a:off x="9880600" y="2514600"/>
            <a:ext cx="5334000" cy="1711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 público federal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estadual e municipal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8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setor mineral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geral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97" name="Google Shape;197;p5"/>
          <p:cNvGrpSpPr/>
          <p:nvPr/>
        </p:nvGrpSpPr>
        <p:grpSpPr>
          <a:xfrm>
            <a:off x="6832600" y="838200"/>
            <a:ext cx="2548127" cy="740663"/>
            <a:chOff x="5695188" y="7506716"/>
            <a:chExt cx="2548127" cy="740663"/>
          </a:xfrm>
        </p:grpSpPr>
        <p:pic>
          <p:nvPicPr>
            <p:cNvPr id="198" name="Google Shape;198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00" name="Google Shape;200;p5"/>
          <p:cNvSpPr txBox="1"/>
          <p:nvPr/>
        </p:nvSpPr>
        <p:spPr>
          <a:xfrm>
            <a:off x="9728200" y="1900535"/>
            <a:ext cx="396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660400" y="2362200"/>
            <a:ext cx="8915400" cy="2030400"/>
          </a:xfrm>
          <a:prstGeom prst="roundRect">
            <a:avLst>
              <a:gd name="adj" fmla="val 10182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5"/>
          <p:cNvSpPr txBox="1"/>
          <p:nvPr/>
        </p:nvSpPr>
        <p:spPr>
          <a:xfrm>
            <a:off x="719826" y="2514600"/>
            <a:ext cx="8781300" cy="17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Ampliação 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conhecimento geológico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da região e identificação de novas ocorrências minerais que podem resultar em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novos depósitos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com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potencial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para exploração. Como consequência, desencadear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novos investimentos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na região, gerando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empregos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forma direta e indireta.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 informações também auxiliam o poder público no melhor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planejamento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uso do solo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5"/>
          <p:cNvSpPr txBox="1"/>
          <p:nvPr/>
        </p:nvSpPr>
        <p:spPr>
          <a:xfrm>
            <a:off x="660400" y="1900535"/>
            <a:ext cx="396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4" name="Google Shape;204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342183">
            <a:off x="5949153" y="-150294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06906" y="18288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6"/>
          <p:cNvSpPr txBox="1"/>
          <p:nvPr/>
        </p:nvSpPr>
        <p:spPr>
          <a:xfrm>
            <a:off x="8509000" y="1016359"/>
            <a:ext cx="7467600" cy="824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419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Levantamentos Geológicos Básicos</a:t>
            </a:r>
            <a:endParaRPr sz="28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Alto Ribeira II </a:t>
            </a:r>
            <a:r>
              <a:rPr lang="pt-BR" sz="24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Folha Eldorado Paulista</a:t>
            </a:r>
            <a:endParaRPr sz="32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" name="Google Shape;214;p6"/>
          <p:cNvSpPr txBox="1"/>
          <p:nvPr/>
        </p:nvSpPr>
        <p:spPr>
          <a:xfrm>
            <a:off x="8509000" y="3352800"/>
            <a:ext cx="6705600" cy="211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de cartografia geológica 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reconhecimento de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ocorrências minerais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área com aproximadamente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3.000 Km²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região do município de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Eldorado Paulista (SP)</a:t>
            </a:r>
            <a:r>
              <a:rPr lang="pt-BR" sz="18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sul do estado de São Paulo, na região do 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Vale do Ribeira</a:t>
            </a: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5" name="Google Shape;215;p6"/>
          <p:cNvSpPr txBox="1"/>
          <p:nvPr/>
        </p:nvSpPr>
        <p:spPr>
          <a:xfrm>
            <a:off x="8509000" y="85994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Google Shape;216;p6"/>
          <p:cNvSpPr/>
          <p:nvPr/>
        </p:nvSpPr>
        <p:spPr>
          <a:xfrm rot="10800000" flipH="1">
            <a:off x="8559800" y="1905000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6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218" name="Google Shape;218;p6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4AEE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F5CE67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9" name="Google Shape;249;p6"/>
          <p:cNvGrpSpPr/>
          <p:nvPr/>
        </p:nvGrpSpPr>
        <p:grpSpPr>
          <a:xfrm rot="1556671">
            <a:off x="3502967" y="2033405"/>
            <a:ext cx="3417110" cy="4724828"/>
            <a:chOff x="5373688" y="2928938"/>
            <a:chExt cx="1082675" cy="1497012"/>
          </a:xfrm>
        </p:grpSpPr>
        <p:sp>
          <p:nvSpPr>
            <p:cNvPr id="250" name="Google Shape;250;p6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2" name="Google Shape;252;p6"/>
          <p:cNvPicPr preferRelativeResize="0"/>
          <p:nvPr/>
        </p:nvPicPr>
        <p:blipFill rotWithShape="1">
          <a:blip r:embed="rId8">
            <a:alphaModFix/>
          </a:blip>
          <a:srcRect l="18101" r="18101"/>
          <a:stretch/>
        </p:blipFill>
        <p:spPr>
          <a:xfrm>
            <a:off x="4165600" y="2438400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3" name="Google Shape;253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6"/>
          <p:cNvSpPr/>
          <p:nvPr/>
        </p:nvSpPr>
        <p:spPr>
          <a:xfrm>
            <a:off x="8585200" y="6553200"/>
            <a:ext cx="2895600" cy="5334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1:100.000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6"/>
          <p:cNvSpPr txBox="1"/>
          <p:nvPr/>
        </p:nvSpPr>
        <p:spPr>
          <a:xfrm>
            <a:off x="8585200" y="5943600"/>
            <a:ext cx="41148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em Escala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50429">
            <a:off x="-4798245" y="2556924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25" r="16625"/>
          <a:stretch/>
        </p:blipFill>
        <p:spPr>
          <a:xfrm>
            <a:off x="9603249" y="3208394"/>
            <a:ext cx="5611351" cy="56113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64" name="Google Shape;264;p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16690" r="16690"/>
          <a:stretch/>
        </p:blipFill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65" name="Google Shape;265;p7"/>
          <p:cNvSpPr/>
          <p:nvPr/>
        </p:nvSpPr>
        <p:spPr>
          <a:xfrm rot="-6995037">
            <a:off x="8869702" y="232779"/>
            <a:ext cx="1998551" cy="40893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6" name="Google Shape;266;p7"/>
          <p:cNvGrpSpPr/>
          <p:nvPr/>
        </p:nvGrpSpPr>
        <p:grpSpPr>
          <a:xfrm>
            <a:off x="6756400" y="7565137"/>
            <a:ext cx="2548127" cy="740663"/>
            <a:chOff x="5695188" y="7506716"/>
            <a:chExt cx="2548127" cy="740663"/>
          </a:xfrm>
        </p:grpSpPr>
        <p:pic>
          <p:nvPicPr>
            <p:cNvPr id="267" name="Google Shape;267;p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" name="Google Shape;268;p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69" name="Google Shape;269;p7"/>
          <p:cNvSpPr txBox="1"/>
          <p:nvPr/>
        </p:nvSpPr>
        <p:spPr>
          <a:xfrm>
            <a:off x="782918" y="5903957"/>
            <a:ext cx="812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p7"/>
          <p:cNvSpPr/>
          <p:nvPr/>
        </p:nvSpPr>
        <p:spPr>
          <a:xfrm>
            <a:off x="812800" y="6472518"/>
            <a:ext cx="5638800" cy="1828800"/>
          </a:xfrm>
          <a:prstGeom prst="roundRect">
            <a:avLst>
              <a:gd name="adj" fmla="val 15167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7"/>
          <p:cNvSpPr txBox="1"/>
          <p:nvPr/>
        </p:nvSpPr>
        <p:spPr>
          <a:xfrm>
            <a:off x="965201" y="6530702"/>
            <a:ext cx="5562600" cy="1701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 público federal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estadual e municipal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8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setor mineral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geral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2" name="Google Shape;272;p7"/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3" name="Google Shape;273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745067" y="-609600"/>
            <a:ext cx="582506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7"/>
          <p:cNvSpPr/>
          <p:nvPr/>
        </p:nvSpPr>
        <p:spPr>
          <a:xfrm>
            <a:off x="812800" y="2362200"/>
            <a:ext cx="7010400" cy="3352800"/>
          </a:xfrm>
          <a:prstGeom prst="roundRect">
            <a:avLst>
              <a:gd name="adj" fmla="val 10182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7"/>
          <p:cNvSpPr txBox="1"/>
          <p:nvPr/>
        </p:nvSpPr>
        <p:spPr>
          <a:xfrm>
            <a:off x="796026" y="2438400"/>
            <a:ext cx="6950973" cy="321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Ampliação 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região e identificação de novas ocorrências minerais que podem resultar em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depósitos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exploração. Como consequência, desencadear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investimentos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região,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gerando empregos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forma direta e indireta.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também auxiliam o poder público no melhor planejamento do uso do solo.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6" name="Google Shape;276;p7"/>
          <p:cNvSpPr txBox="1"/>
          <p:nvPr/>
        </p:nvSpPr>
        <p:spPr>
          <a:xfrm>
            <a:off x="836706" y="1828800"/>
            <a:ext cx="812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3129" r="13129"/>
          <a:stretch/>
        </p:blipFill>
        <p:spPr>
          <a:xfrm>
            <a:off x="3" y="-2"/>
            <a:ext cx="5251632" cy="4222800"/>
          </a:xfrm>
          <a:prstGeom prst="roundRect">
            <a:avLst>
              <a:gd name="adj" fmla="val 6642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82" name="Google Shape;282;p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24536" b="24537"/>
          <a:stretch/>
        </p:blipFill>
        <p:spPr>
          <a:xfrm>
            <a:off x="5502626" y="-1"/>
            <a:ext cx="5250753" cy="4222093"/>
          </a:xfrm>
          <a:prstGeom prst="roundRect">
            <a:avLst>
              <a:gd name="adj" fmla="val 5838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83" name="Google Shape;283;p8"/>
          <p:cNvPicPr preferRelativeResize="0">
            <a:picLocks noGrp="1"/>
          </p:cNvPicPr>
          <p:nvPr>
            <p:ph type="pic" idx="4"/>
          </p:nvPr>
        </p:nvPicPr>
        <p:blipFill rotWithShape="1">
          <a:blip r:embed="rId6">
            <a:alphaModFix/>
          </a:blip>
          <a:srcRect l="3015" r="14682" b="11668"/>
          <a:stretch/>
        </p:blipFill>
        <p:spPr>
          <a:xfrm>
            <a:off x="11005249" y="-1"/>
            <a:ext cx="5250753" cy="4222093"/>
          </a:xfrm>
          <a:prstGeom prst="roundRect">
            <a:avLst>
              <a:gd name="adj" fmla="val 7041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84" name="Google Shape;284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8"/>
          <p:cNvSpPr/>
          <p:nvPr/>
        </p:nvSpPr>
        <p:spPr>
          <a:xfrm rot="10800000" flipH="1">
            <a:off x="889000" y="54864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8"/>
          <p:cNvSpPr txBox="1"/>
          <p:nvPr/>
        </p:nvSpPr>
        <p:spPr>
          <a:xfrm>
            <a:off x="812800" y="4572000"/>
            <a:ext cx="13868400" cy="9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367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Levantamentos Geológicos Básicos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Alto Paranapanema I</a:t>
            </a:r>
            <a:r>
              <a:rPr lang="pt-BR" sz="32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3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pt-BR" sz="32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 Itararé e Folhas Vila Branca e Ribeira </a:t>
            </a:r>
            <a:endParaRPr sz="32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812800" y="5791200"/>
            <a:ext cx="6096000" cy="30480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8"/>
          <p:cNvSpPr txBox="1"/>
          <p:nvPr/>
        </p:nvSpPr>
        <p:spPr>
          <a:xfrm>
            <a:off x="965200" y="5867400"/>
            <a:ext cx="5715000" cy="294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de cartografia geológica (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reconhecimento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ocorrências minerais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área com aproximadamente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4.500 Km²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região dos municípios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Itararé e Ribeira (SP)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Vila Branca (PR)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nos estados de São Paulo e Paraná, nas regiões 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Alto Paranapanema e Vale do Ribeira.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10795000" y="6427694"/>
            <a:ext cx="3238500" cy="762000"/>
          </a:xfrm>
          <a:prstGeom prst="roundRect">
            <a:avLst>
              <a:gd name="adj" fmla="val 11408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1:100.000</a:t>
            </a:r>
            <a:endParaRPr sz="4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1" name="Google Shape;291;p8"/>
          <p:cNvSpPr txBox="1"/>
          <p:nvPr/>
        </p:nvSpPr>
        <p:spPr>
          <a:xfrm>
            <a:off x="7137400" y="5715000"/>
            <a:ext cx="3570297" cy="413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Mapeamentos nas escalas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8"/>
          <p:cNvSpPr txBox="1"/>
          <p:nvPr/>
        </p:nvSpPr>
        <p:spPr>
          <a:xfrm>
            <a:off x="92329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10795000" y="7543800"/>
            <a:ext cx="3238500" cy="762000"/>
          </a:xfrm>
          <a:prstGeom prst="roundRect">
            <a:avLst>
              <a:gd name="adj" fmla="val 11408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1:50.000</a:t>
            </a:r>
            <a:endParaRPr sz="4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4" name="Google Shape;294;p8"/>
          <p:cNvSpPr txBox="1"/>
          <p:nvPr/>
        </p:nvSpPr>
        <p:spPr>
          <a:xfrm>
            <a:off x="8585200" y="6553200"/>
            <a:ext cx="1741497" cy="413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Folhas Itararé</a:t>
            </a:r>
            <a:r>
              <a:rPr lang="pt-BR" sz="20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000" b="1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5" name="Google Shape;295;p8"/>
          <p:cNvSpPr txBox="1"/>
          <p:nvPr/>
        </p:nvSpPr>
        <p:spPr>
          <a:xfrm>
            <a:off x="8564282" y="7543800"/>
            <a:ext cx="2351097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Folhas Vila Branca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Ribeira </a:t>
            </a:r>
            <a:endParaRPr sz="2000" b="1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3963</Words>
  <Application>Microsoft Office PowerPoint</Application>
  <PresentationFormat>Personalizar</PresentationFormat>
  <Paragraphs>465</Paragraphs>
  <Slides>54</Slides>
  <Notes>54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62" baseType="lpstr">
      <vt:lpstr>Arial</vt:lpstr>
      <vt:lpstr>Times New Roman</vt:lpstr>
      <vt:lpstr>Century Gothic</vt:lpstr>
      <vt:lpstr>Gill Sans</vt:lpstr>
      <vt:lpstr>Calibri</vt:lpstr>
      <vt:lpstr>Noto Sans Symbols</vt:lpstr>
      <vt:lpstr>Montserrat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Roberta Stuckert de Camargo</dc:creator>
  <cp:lastModifiedBy>Stella Maris da Costa</cp:lastModifiedBy>
  <cp:revision>1</cp:revision>
  <dcterms:created xsi:type="dcterms:W3CDTF">2023-05-16T12:22:51Z</dcterms:created>
  <dcterms:modified xsi:type="dcterms:W3CDTF">2023-09-29T18:47:59Z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