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94" r:id="rId22"/>
    <p:sldId id="256" r:id="rId23"/>
  </p:sldIdLst>
  <p:sldSz cx="16256000" cy="9144000"/>
  <p:notesSz cx="16256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Gill Sans" panose="020B0502020104020203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Noto Sans Symbols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gXysHMPllbV6sYX13s4yyZw+Nb6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iana de Albuquerque Belem" initials="" lastIdx="8" clrIdx="0"/>
  <p:cmAuthor id="1" name="Alice Almeida Zenha Santana" initials="AAZS" lastIdx="7" clrIdx="1">
    <p:extLst>
      <p:ext uri="{19B8F6BF-5375-455C-9EA6-DF929625EA0E}">
        <p15:presenceInfo xmlns:p15="http://schemas.microsoft.com/office/powerpoint/2012/main" userId="S-1-5-21-2093950421-2095473880-584457872-489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CC8"/>
    <a:srgbClr val="31BC5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316" y="36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60" Type="http://customschemas.google.com/relationships/presentationmetadata" Target="meta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6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06T14:26:55.659" idx="1">
    <p:pos x="6000" y="0"/>
    <p:text>Usar foto da pasta Seridó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4tLPeys"/>
      </p:ext>
    </p:extLst>
  </p:cm>
  <p:cm authorId="1" dt="2023-09-11T19:45:12.787" idx="1">
    <p:pos x="6000" y="136"/>
    <p:text>AJUSTADO</p:text>
    <p:extLst>
      <p:ext uri="{C676402C-5697-4E1C-873F-D02D1690AC5C}">
        <p15:threadingInfo xmlns:p15="http://schemas.microsoft.com/office/powerpoint/2012/main" timeZoneBias="180">
          <p15:parentCm authorId="0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06T14:26:25.776" idx="2">
    <p:pos x="6000" y="0"/>
    <p:text>Trocar foto - pode usar alguma foto da pasta do Seridó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4smPm90"/>
      </p:ext>
    </p:extLst>
  </p:cm>
  <p:cm authorId="1" dt="2023-09-11T19:46:40.634" idx="2">
    <p:pos x="6000" y="136"/>
    <p:text>AJUSTADO</p:text>
    <p:extLst>
      <p:ext uri="{C676402C-5697-4E1C-873F-D02D1690AC5C}">
        <p15:threadingInfo xmlns:p15="http://schemas.microsoft.com/office/powerpoint/2012/main" timeZoneBias="180">
          <p15:parentCm authorId="0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3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8" name="Google Shape;58;p50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2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3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4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5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2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42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" name="Google Shape;31;p45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>
            <a:spLocks noGrp="1"/>
          </p:cNvSpPr>
          <p:nvPr>
            <p:ph type="pic" idx="2"/>
          </p:nvPr>
        </p:nvSpPr>
        <p:spPr>
          <a:xfrm>
            <a:off x="914400" y="1011900"/>
            <a:ext cx="7170621" cy="717062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46"/>
          <p:cNvSpPr>
            <a:spLocks noGrp="1"/>
          </p:cNvSpPr>
          <p:nvPr>
            <p:ph type="pic" idx="3"/>
          </p:nvPr>
        </p:nvSpPr>
        <p:spPr>
          <a:xfrm>
            <a:off x="8170597" y="4639807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46"/>
          <p:cNvSpPr>
            <a:spLocks noGrp="1"/>
          </p:cNvSpPr>
          <p:nvPr>
            <p:ph type="pic" idx="4"/>
          </p:nvPr>
        </p:nvSpPr>
        <p:spPr>
          <a:xfrm>
            <a:off x="11798886" y="1011518"/>
            <a:ext cx="3542716" cy="35427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" name="Google Shape;36;p4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7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" name="Google Shape;46;p48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4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49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4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hyperlink" Target="https://www.sgb.gov.br/publique/Gestao-Territorial/Prevencao-de-Desastres/Setorizacao-de-Riscos-Geologicos-5389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gb.gov.br/publique/media/gestao_territorial/plano_nac_risco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2.jp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gb.gov.br/publique/Gestao-Territorial/Prevencao-de-Desastres/Cartas-de-Suscetibilidade-a-Movimentos-Gravitacionais-de-Massa-e-Inundacoes-5379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rigeo.cprm.gov.br/handle/doc/21418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igeo.cprm.gov.br/handle/doc/2390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omments" Target="../comments/comment1.xml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746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0.png"/><Relationship Id="rId7" Type="http://schemas.openxmlformats.org/officeDocument/2006/relationships/hyperlink" Target="https://rigeo.cprm.gov.br/handle/doc/1899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place/Companhia+de+Pesquisa+de+Recursos+Minerais-CPRM/@-12.9390325,-38.4365693,17z/data=!3m1!4b1!4m6!3m5!1s0x7161a786e1596d9:0x445ad8ad4c0ad91!8m2!3d-12.9390377!4d-38.4339944!16s%2Fg%2F1tfx52cd?entry=ttu" TargetMode="External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Rede-Hidrometeorologica-Nacional---RHN-6587.htm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hyperlink" Target="https://www.sgb.gov.br/publique/Hidrologia/Estudos-Hidrologicos-e-Hidrogeologicos/Atlas-Pluviometrico-do-Brasil-6604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iagasweb.sgb.gov.br/layout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 Sergipe">
            <a:hlinkClick r:id="" action="ppaction://media"/>
            <a:extLst>
              <a:ext uri="{FF2B5EF4-FFF2-40B4-BE49-F238E27FC236}">
                <a16:creationId xmlns:a16="http://schemas.microsoft.com/office/drawing/2014/main" id="{3FD182BB-6954-719C-2441-499D11A0F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63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333;p11">
            <a:extLst>
              <a:ext uri="{FF2B5EF4-FFF2-40B4-BE49-F238E27FC236}">
                <a16:creationId xmlns:a16="http://schemas.microsoft.com/office/drawing/2014/main" id="{D5777796-4EF4-0A7D-8B89-B9B307DAE9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141625">
            <a:off x="13505254" y="2761207"/>
            <a:ext cx="2213355" cy="32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87519" y="2827907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11"/>
          <p:cNvGrpSpPr/>
          <p:nvPr/>
        </p:nvGrpSpPr>
        <p:grpSpPr>
          <a:xfrm>
            <a:off x="2217320" y="8123324"/>
            <a:ext cx="2548127" cy="740663"/>
            <a:chOff x="5695188" y="7506716"/>
            <a:chExt cx="2548127" cy="740663"/>
          </a:xfrm>
        </p:grpSpPr>
        <p:pic>
          <p:nvPicPr>
            <p:cNvPr id="340" name="Google Shape;340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1"/>
            <p:cNvSpPr txBox="1"/>
            <p:nvPr/>
          </p:nvSpPr>
          <p:spPr>
            <a:xfrm>
              <a:off x="6051677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2" name="Google Shape;342;p11"/>
          <p:cNvSpPr txBox="1"/>
          <p:nvPr/>
        </p:nvSpPr>
        <p:spPr>
          <a:xfrm>
            <a:off x="107315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664883" y="829710"/>
            <a:ext cx="6448611" cy="7174161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808318" y="1140128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808318" y="1647024"/>
            <a:ext cx="5270976" cy="667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Objetiva subsidiar a tomada de decisões assertivas relacionadas às políticas de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setorizações de áreas de risco geológico são desenvolvidas em parceria com 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 Civil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municipal, exclusivamente em regiões onde existem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edificações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têm permanência humana e cartografam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Essas áreas de risco são passíveis de retirada dos moradores, evitando assim em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eventos extremos perdas materiais e humanas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Sergipe também foi realizado o Mapeamento dos Cânions do Rio São Francisco. Na divisa com o estado de Alagoas. Atendendo demanda do Ministério do Turismo, avaliando áreas de risco na região onde são realizados passeios e excursões turísticas.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F1F1045-7D71-0068-5488-885A9EC647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47" b="9420"/>
          <a:stretch/>
        </p:blipFill>
        <p:spPr>
          <a:xfrm>
            <a:off x="6272826" y="470647"/>
            <a:ext cx="5436385" cy="7812000"/>
          </a:xfrm>
          <a:prstGeom prst="roundRect">
            <a:avLst/>
          </a:prstGeom>
        </p:spPr>
      </p:pic>
      <p:sp>
        <p:nvSpPr>
          <p:cNvPr id="336" name="Google Shape;336;p11"/>
          <p:cNvSpPr/>
          <p:nvPr/>
        </p:nvSpPr>
        <p:spPr>
          <a:xfrm>
            <a:off x="11389652" y="3324487"/>
            <a:ext cx="4201465" cy="3044426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7" name="Google Shape;337;p11"/>
          <p:cNvSpPr txBox="1"/>
          <p:nvPr/>
        </p:nvSpPr>
        <p:spPr>
          <a:xfrm>
            <a:off x="11696679" y="4304122"/>
            <a:ext cx="35814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 Civil Estadual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Municipais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 dirty="0"/>
          </a:p>
        </p:txBody>
      </p:sp>
      <p:sp>
        <p:nvSpPr>
          <p:cNvPr id="338" name="Google Shape;338;p11"/>
          <p:cNvSpPr txBox="1"/>
          <p:nvPr/>
        </p:nvSpPr>
        <p:spPr>
          <a:xfrm>
            <a:off x="11601635" y="3800741"/>
            <a:ext cx="3886200" cy="51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19FD5EBB-7463-44B7-3906-2CA6EC35F75C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11103426" y="-286726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EFEC3F2-31B5-FDF4-BA95-71C8B8EEE8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871927" y="868041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E9F795C-FBD1-5C95-9FBF-69DA0FEC5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2994603D-7097-3389-FD6C-B1F1A9BB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71CEF0D-EE8D-1450-710A-8FF05E2DD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B691142D-2799-BFE5-235E-556854593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33489D3-170B-F380-7CEA-1846DE58E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F4F1E21-63D1-D188-F1CB-246AC0A2F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ED9B71E-9DC9-E193-254A-8720D6546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250AA120-5DF2-FBC3-0CA7-771699897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05BFFB63-8B55-2388-4305-94C4140B5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2238E9D-E618-65E2-051F-77932E700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2AEECC02-8C24-CF4A-15B1-8E0C378D9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D88C0AD-4F29-5A0D-B8AC-A10B272E6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506878A-92EC-EFB9-C099-9993A843E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82BB8C46-430C-1B8E-DC9E-3965E2A0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9923726F-59A5-BFDB-B0DA-416D6A6A0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6D0B0FDB-83B4-729F-FDFC-373A8CEA2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64E751B3-C9F7-04DB-FEA6-A5AF8FE5F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6A5CCCE6-3289-984E-3758-CC8CA6AD5A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ECA7D842-0528-7D38-EE23-54EE7D33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314385C0-5CC6-1BF2-9715-85F6CBD40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55D94FB5-D1C8-4C86-7DD3-6896DB09E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F6D44A20-55B1-7B6B-9D0E-CD6EDAE9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E5157A3-FD67-6CFF-02B7-6FC9069A1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6F13F698-DD1F-9AED-D105-347862BDD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D879E9DC-5ACD-DDD6-F499-C3D707BB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9D9D9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13570CFC-950A-0513-8CAE-009E6B832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8984B2AD-17C3-EBF2-635E-1194F398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CE85C3C4-DBF8-AE07-8308-0501D9A54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749CE23-E0C2-E700-1620-9902CA7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448D46A-C2A1-0AF0-A7B6-947B89D2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EB072389-9A26-9574-5910-7284F6F75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oogle Shape;175;p4">
            <a:extLst>
              <a:ext uri="{FF2B5EF4-FFF2-40B4-BE49-F238E27FC236}">
                <a16:creationId xmlns:a16="http://schemas.microsoft.com/office/drawing/2014/main" id="{AAA7AE8C-E8AE-562E-B930-98B08F0E49E9}"/>
              </a:ext>
            </a:extLst>
          </p:cNvPr>
          <p:cNvGrpSpPr/>
          <p:nvPr/>
        </p:nvGrpSpPr>
        <p:grpSpPr>
          <a:xfrm rot="-6852028">
            <a:off x="1946423" y="2959992"/>
            <a:ext cx="3417110" cy="4724828"/>
            <a:chOff x="5383093" y="2908011"/>
            <a:chExt cx="1082675" cy="1497012"/>
          </a:xfrm>
        </p:grpSpPr>
        <p:sp>
          <p:nvSpPr>
            <p:cNvPr id="35" name="Google Shape;176;p4">
              <a:extLst>
                <a:ext uri="{FF2B5EF4-FFF2-40B4-BE49-F238E27FC236}">
                  <a16:creationId xmlns:a16="http://schemas.microsoft.com/office/drawing/2014/main" id="{1C0E9DAD-4555-5BBF-8E69-FE4B20977D6E}"/>
                </a:ext>
              </a:extLst>
            </p:cNvPr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77;p4">
              <a:extLst>
                <a:ext uri="{FF2B5EF4-FFF2-40B4-BE49-F238E27FC236}">
                  <a16:creationId xmlns:a16="http://schemas.microsoft.com/office/drawing/2014/main" id="{DFD68915-0637-3964-E98E-8DB79B7F2CCD}"/>
                </a:ext>
              </a:extLst>
            </p:cNvPr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7" name="Google Shape;180;p4">
            <a:extLst>
              <a:ext uri="{FF2B5EF4-FFF2-40B4-BE49-F238E27FC236}">
                <a16:creationId xmlns:a16="http://schemas.microsoft.com/office/drawing/2014/main" id="{75CC2D17-0E6E-E642-2F6A-65A5322A48C1}"/>
              </a:ext>
            </a:extLst>
          </p:cNvPr>
          <p:cNvPicPr preferRelativeResize="0"/>
          <p:nvPr/>
        </p:nvPicPr>
        <p:blipFill>
          <a:blip r:embed="rId4"/>
          <a:srcRect l="21796" r="21796"/>
          <a:stretch/>
        </p:blipFill>
        <p:spPr>
          <a:xfrm>
            <a:off x="1713339" y="4219637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64928" y="-509477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90591" y="2760156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2"/>
          <p:cNvSpPr txBox="1"/>
          <p:nvPr/>
        </p:nvSpPr>
        <p:spPr>
          <a:xfrm>
            <a:off x="8082035" y="829352"/>
            <a:ext cx="656423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Inundações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2"/>
          <p:cNvSpPr txBox="1"/>
          <p:nvPr/>
        </p:nvSpPr>
        <p:spPr>
          <a:xfrm>
            <a:off x="8037213" y="2786814"/>
            <a:ext cx="66294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</a:p>
          <a:p>
            <a:pPr lvl="0">
              <a:lnSpc>
                <a:spcPct val="150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elaboração das Cartas é prevista no </a:t>
            </a:r>
            <a:r>
              <a:rPr lang="pt-BR" sz="1800" b="1" u="sng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Plano Nacional de Gestão de Riscos e Resposta a Desastres Naturais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>
              <a:lnSpc>
                <a:spcPct val="150000"/>
              </a:lnSpc>
            </a:pPr>
            <a:endParaRPr lang="pt-BR" sz="1800" dirty="0">
              <a:latin typeface="Century Gothic"/>
              <a:sym typeface="Century Gothic"/>
            </a:endParaRPr>
          </a:p>
          <a:p>
            <a:pPr lvl="0">
              <a:lnSpc>
                <a:spcPct val="150000"/>
              </a:lnSpc>
            </a:pPr>
            <a:endParaRPr dirty="0"/>
          </a:p>
        </p:txBody>
      </p:sp>
      <p:sp>
        <p:nvSpPr>
          <p:cNvPr id="388" name="Google Shape;388;p12"/>
          <p:cNvSpPr txBox="1"/>
          <p:nvPr/>
        </p:nvSpPr>
        <p:spPr>
          <a:xfrm>
            <a:off x="796101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12"/>
          <p:cNvSpPr/>
          <p:nvPr/>
        </p:nvSpPr>
        <p:spPr>
          <a:xfrm rot="10800000" flipH="1">
            <a:off x="8151886" y="2437191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8" name="Google Shape;117;p2">
            <a:extLst>
              <a:ext uri="{FF2B5EF4-FFF2-40B4-BE49-F238E27FC236}">
                <a16:creationId xmlns:a16="http://schemas.microsoft.com/office/drawing/2014/main" id="{EE4ADC6D-48AB-1B05-CCFC-8DE02E549B78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3267" y="-39189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3"/>
          <p:cNvSpPr txBox="1"/>
          <p:nvPr/>
        </p:nvSpPr>
        <p:spPr>
          <a:xfrm>
            <a:off x="644299" y="1794646"/>
            <a:ext cx="6827656" cy="517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importante para o planejamento do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controle da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 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e, ainda, no âmbito regional, auxilia na elaboração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 os demais órgãos federais, estaduais e municipais responsáveis pelo monitoramento e alerta de desastres </a:t>
            </a:r>
          </a:p>
          <a:p>
            <a:pPr marL="285750" lvl="0" indent="-28575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</a:p>
          <a:p>
            <a:pPr marL="285750" lvl="0" indent="-28575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</a:p>
        </p:txBody>
      </p:sp>
      <p:grpSp>
        <p:nvGrpSpPr>
          <p:cNvPr id="403" name="Google Shape;403;p13"/>
          <p:cNvGrpSpPr/>
          <p:nvPr/>
        </p:nvGrpSpPr>
        <p:grpSpPr>
          <a:xfrm>
            <a:off x="717235" y="7221727"/>
            <a:ext cx="2548127" cy="740663"/>
            <a:chOff x="5695188" y="7506716"/>
            <a:chExt cx="2548127" cy="740663"/>
          </a:xfrm>
        </p:grpSpPr>
        <p:pic>
          <p:nvPicPr>
            <p:cNvPr id="404" name="Google Shape;404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Google Shape;405;p13"/>
            <p:cNvSpPr txBox="1"/>
            <p:nvPr/>
          </p:nvSpPr>
          <p:spPr>
            <a:xfrm>
              <a:off x="6025551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09" name="Google Shape;409;p13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637CF2-93CA-E661-38B6-8EFE0D7FA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9787" y="2218270"/>
            <a:ext cx="8091033" cy="5394022"/>
          </a:xfrm>
          <a:prstGeom prst="roundRect">
            <a:avLst/>
          </a:prstGeom>
        </p:spPr>
      </p:pic>
      <p:pic>
        <p:nvPicPr>
          <p:cNvPr id="4" name="Google Shape;117;p2">
            <a:extLst>
              <a:ext uri="{FF2B5EF4-FFF2-40B4-BE49-F238E27FC236}">
                <a16:creationId xmlns:a16="http://schemas.microsoft.com/office/drawing/2014/main" id="{B55A6C1E-E681-F73D-D2BA-CA1C3FD4EC0D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11103426" y="-286726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>
            <a:off x="806450" y="3607496"/>
            <a:ext cx="6159126" cy="373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publicação reúne dados de projetos </a:t>
            </a:r>
            <a:r>
              <a:rPr lang="pt-BR" sz="1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aerogeofísicos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realizados no estado com técnicas de </a:t>
            </a:r>
            <a:r>
              <a:rPr lang="pt-BR" sz="18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magnetometria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gamaespectrometria e gravimetria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todas as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relevantes e pertinentes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 base nos levantamentos, é possível desvendar a terceira dimensão dos dados geológicos, ou seja, ter informações em profundidade sobre corpos, estruturas e depósitos minerais.</a:t>
            </a:r>
          </a:p>
        </p:txBody>
      </p:sp>
      <p:sp>
        <p:nvSpPr>
          <p:cNvPr id="419" name="Google Shape;419;p14"/>
          <p:cNvSpPr/>
          <p:nvPr/>
        </p:nvSpPr>
        <p:spPr>
          <a:xfrm rot="10800000" flipH="1">
            <a:off x="863600" y="3137394"/>
            <a:ext cx="2895600" cy="76200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20" name="Google Shape;420;p14"/>
          <p:cNvSpPr txBox="1"/>
          <p:nvPr/>
        </p:nvSpPr>
        <p:spPr>
          <a:xfrm>
            <a:off x="788924" y="2052410"/>
            <a:ext cx="966317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</a:t>
            </a: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aerogeofísico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 de Sergipe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14"/>
          <p:cNvSpPr txBox="1"/>
          <p:nvPr/>
        </p:nvSpPr>
        <p:spPr>
          <a:xfrm>
            <a:off x="788924" y="8342167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2" name="Google Shape;4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2707" y="5604518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A60036-F966-78C5-BC95-D8DE01EAC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22" y="974968"/>
            <a:ext cx="7608897" cy="6548718"/>
          </a:xfrm>
          <a:prstGeom prst="rect">
            <a:avLst/>
          </a:prstGeom>
        </p:spPr>
      </p:pic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52549FF3-167E-1730-5393-2DD93842DF64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2572" y="8047863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5"/>
          <p:cNvSpPr txBox="1"/>
          <p:nvPr/>
        </p:nvSpPr>
        <p:spPr>
          <a:xfrm>
            <a:off x="764190" y="2168409"/>
            <a:ext cx="6132999" cy="616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Incremento do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</a:t>
            </a:r>
            <a:r>
              <a:rPr lang="pt-BR" sz="18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geocientífico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1">
              <a:lnSpc>
                <a:spcPts val="26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Impulsiona a identificação de novas áreas potenciais para a ocorrência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depósitos </a:t>
            </a:r>
            <a:r>
              <a:rPr lang="pt-BR" sz="18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metalogenéticos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ou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das áreas mineradas atuais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futuros projetos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mapeamento geológico básico, estudos de feições estruturais geológicas e investigações multidisciplinares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2.209.558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31BC5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população estimada para o estado do Sergipe no censo de 2022</a:t>
            </a:r>
            <a:b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34" name="Google Shape;434;p15"/>
          <p:cNvGrpSpPr/>
          <p:nvPr/>
        </p:nvGrpSpPr>
        <p:grpSpPr>
          <a:xfrm>
            <a:off x="10414218" y="7729632"/>
            <a:ext cx="2548127" cy="740663"/>
            <a:chOff x="-3312226" y="11564065"/>
            <a:chExt cx="2548127" cy="740663"/>
          </a:xfrm>
        </p:grpSpPr>
        <p:pic>
          <p:nvPicPr>
            <p:cNvPr id="435" name="Google Shape;435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3312226" y="11564065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15"/>
            <p:cNvSpPr txBox="1"/>
            <p:nvPr/>
          </p:nvSpPr>
          <p:spPr>
            <a:xfrm>
              <a:off x="-2929611" y="11781486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7" name="Google Shape;437;p15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A6C8E1-A8DF-2CB4-59A6-24FB431A3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735" y="304364"/>
            <a:ext cx="8121966" cy="7019245"/>
          </a:xfrm>
          <a:prstGeom prst="rect">
            <a:avLst/>
          </a:prstGeom>
        </p:spPr>
      </p:pic>
      <p:pic>
        <p:nvPicPr>
          <p:cNvPr id="431" name="Google Shape;43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95725" y="4702628"/>
            <a:ext cx="2215387" cy="323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47487" y="-105137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12017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CA1D1F69-8EC7-DD23-6741-7775901621F6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19;p14">
            <a:extLst>
              <a:ext uri="{FF2B5EF4-FFF2-40B4-BE49-F238E27FC236}">
                <a16:creationId xmlns:a16="http://schemas.microsoft.com/office/drawing/2014/main" id="{514FB696-9C84-9C06-2914-CBB9AE943C41}"/>
              </a:ext>
            </a:extLst>
          </p:cNvPr>
          <p:cNvSpPr/>
          <p:nvPr/>
        </p:nvSpPr>
        <p:spPr>
          <a:xfrm rot="10800000" flipH="1">
            <a:off x="863599" y="2719379"/>
            <a:ext cx="2044493" cy="58797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6"/>
          <p:cNvSpPr txBox="1"/>
          <p:nvPr/>
        </p:nvSpPr>
        <p:spPr>
          <a:xfrm>
            <a:off x="736600" y="5468842"/>
            <a:ext cx="6781800" cy="207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>
              <a:lnSpc>
                <a:spcPct val="150000"/>
              </a:lnSpc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é disponibilizar dados reavaliados, sob a ótica das técnicas atuais de modelagem geológica 3D e estimativa de recursos, dos depósitos de turfa da faixa costeira do estado de Sergipe.</a:t>
            </a:r>
            <a:br>
              <a:rPr lang="pt-BR" sz="18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dirty="0"/>
          </a:p>
        </p:txBody>
      </p:sp>
      <p:sp>
        <p:nvSpPr>
          <p:cNvPr id="449" name="Google Shape;449;p16"/>
          <p:cNvSpPr/>
          <p:nvPr/>
        </p:nvSpPr>
        <p:spPr>
          <a:xfrm>
            <a:off x="812800" y="5079544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50" name="Google Shape;450;p16"/>
          <p:cNvSpPr txBox="1"/>
          <p:nvPr/>
        </p:nvSpPr>
        <p:spPr>
          <a:xfrm>
            <a:off x="697411" y="2673282"/>
            <a:ext cx="6330406" cy="235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reavaliação do patrimônio mineral - área turfa de Santo Amaro das Brotas: estado de Sergipe</a:t>
            </a:r>
            <a:endParaRPr lang="pt-BR"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28000" y="1823037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52" name="Google Shape;452;p16"/>
          <p:cNvSpPr txBox="1"/>
          <p:nvPr/>
        </p:nvSpPr>
        <p:spPr>
          <a:xfrm>
            <a:off x="644298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1000F9-D5C5-F90D-31D8-B7662F18CC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39" r="17637"/>
          <a:stretch/>
        </p:blipFill>
        <p:spPr>
          <a:xfrm>
            <a:off x="7706133" y="1597707"/>
            <a:ext cx="8191138" cy="6232072"/>
          </a:xfrm>
          <a:prstGeom prst="roundRect">
            <a:avLst/>
          </a:prstGeom>
        </p:spPr>
      </p:pic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6B45D25C-85C5-B9B4-ACF6-2277C6342041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7"/>
          <p:cNvSpPr/>
          <p:nvPr/>
        </p:nvSpPr>
        <p:spPr>
          <a:xfrm>
            <a:off x="1260152" y="3260606"/>
            <a:ext cx="5826448" cy="3812545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464" name="Google Shape;464;p17"/>
          <p:cNvGrpSpPr/>
          <p:nvPr/>
        </p:nvGrpSpPr>
        <p:grpSpPr>
          <a:xfrm>
            <a:off x="12886017" y="6836701"/>
            <a:ext cx="2548127" cy="740663"/>
            <a:chOff x="5695188" y="7506716"/>
            <a:chExt cx="2548127" cy="740663"/>
          </a:xfrm>
        </p:grpSpPr>
        <p:pic>
          <p:nvPicPr>
            <p:cNvPr id="465" name="Google Shape;46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17"/>
            <p:cNvSpPr txBox="1"/>
            <p:nvPr/>
          </p:nvSpPr>
          <p:spPr>
            <a:xfrm>
              <a:off x="6057821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67" name="Google Shape;467;p17"/>
          <p:cNvSpPr txBox="1"/>
          <p:nvPr/>
        </p:nvSpPr>
        <p:spPr>
          <a:xfrm>
            <a:off x="1449197" y="2700312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9" name="Google Shape;469;p17"/>
          <p:cNvSpPr txBox="1"/>
          <p:nvPr/>
        </p:nvSpPr>
        <p:spPr>
          <a:xfrm>
            <a:off x="1417034" y="3437058"/>
            <a:ext cx="4064738" cy="342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Auxiliar na tomada de decisões para execução de novos empreendimentos.</a:t>
            </a: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Criação de oportunidades de trabalho (diretos e indiretos), aumento de renda e da arrecadação tributária, para uma região com IDH relativamente baixo.</a:t>
            </a:r>
          </a:p>
        </p:txBody>
      </p:sp>
      <p:sp>
        <p:nvSpPr>
          <p:cNvPr id="470" name="Google Shape;470;p17"/>
          <p:cNvSpPr txBox="1"/>
          <p:nvPr/>
        </p:nvSpPr>
        <p:spPr>
          <a:xfrm>
            <a:off x="357188" y="838992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7C312D2-9A01-5E7D-4F24-E75FACE604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64" t="28" r="1939"/>
          <a:stretch/>
        </p:blipFill>
        <p:spPr>
          <a:xfrm>
            <a:off x="5645265" y="2312081"/>
            <a:ext cx="6680419" cy="5492415"/>
          </a:xfrm>
          <a:prstGeom prst="roundRect">
            <a:avLst/>
          </a:prstGeom>
        </p:spPr>
      </p:pic>
      <p:sp>
        <p:nvSpPr>
          <p:cNvPr id="462" name="Google Shape;462;p17"/>
          <p:cNvSpPr/>
          <p:nvPr/>
        </p:nvSpPr>
        <p:spPr>
          <a:xfrm>
            <a:off x="12236037" y="4399422"/>
            <a:ext cx="3758441" cy="1320211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3" name="Google Shape;463;p17"/>
          <p:cNvSpPr txBox="1"/>
          <p:nvPr/>
        </p:nvSpPr>
        <p:spPr>
          <a:xfrm>
            <a:off x="12460154" y="4596645"/>
            <a:ext cx="312430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ambientais 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</a:p>
        </p:txBody>
      </p:sp>
      <p:sp>
        <p:nvSpPr>
          <p:cNvPr id="468" name="Google Shape;468;p17"/>
          <p:cNvSpPr txBox="1"/>
          <p:nvPr/>
        </p:nvSpPr>
        <p:spPr>
          <a:xfrm>
            <a:off x="12406366" y="3866022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BE310536-A859-13A7-42D5-021B5A1A1A39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7450" y="6431026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8"/>
          <p:cNvSpPr txBox="1"/>
          <p:nvPr/>
        </p:nvSpPr>
        <p:spPr>
          <a:xfrm>
            <a:off x="736601" y="3415522"/>
            <a:ext cx="1059927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reúne informações sobre os grandes </a:t>
            </a:r>
            <a:r>
              <a:rPr lang="pt-BR" sz="16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 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dão origem às paisagens, rochas, minerais, águas, fósseis e outros depósitos superficiais que propiciam o desenvolvimento da vida na terra. 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Possui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informações 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 o meio físico, concebidas de 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 integrada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para as mais diversificadas 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aplicações no campo da mineração, da agricultura, do turismo, dos recursos hídricos, da engenharia, do planejamento e da gestão territorial</a:t>
            </a: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81" name="Google Shape;481;p18"/>
          <p:cNvSpPr/>
          <p:nvPr/>
        </p:nvSpPr>
        <p:spPr>
          <a:xfrm>
            <a:off x="812800" y="324519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4" name="Google Shape;484;p1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sp>
        <p:nvSpPr>
          <p:cNvPr id="2" name="Google Shape;482;p18">
            <a:extLst>
              <a:ext uri="{FF2B5EF4-FFF2-40B4-BE49-F238E27FC236}">
                <a16:creationId xmlns:a16="http://schemas.microsoft.com/office/drawing/2014/main" id="{35047AFF-2898-3BB7-7877-52FD2671DDF0}"/>
              </a:ext>
            </a:extLst>
          </p:cNvPr>
          <p:cNvSpPr txBox="1"/>
          <p:nvPr/>
        </p:nvSpPr>
        <p:spPr>
          <a:xfrm>
            <a:off x="736600" y="2503292"/>
            <a:ext cx="7721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de Sergipe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9B4222-5239-68B4-F027-030DBCC597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57" t="13946" r="3101"/>
          <a:stretch/>
        </p:blipFill>
        <p:spPr>
          <a:xfrm>
            <a:off x="11736673" y="3414831"/>
            <a:ext cx="4090506" cy="2671726"/>
          </a:xfrm>
          <a:prstGeom prst="round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FF088AD-F3D1-903F-CA83-0A46F3007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6673" y="573466"/>
            <a:ext cx="4090506" cy="2671726"/>
          </a:xfrm>
          <a:prstGeom prst="round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530AE8-91F8-E1DB-E8F0-58D62DB679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10" b="-1"/>
          <a:stretch/>
        </p:blipFill>
        <p:spPr>
          <a:xfrm>
            <a:off x="11736673" y="6256196"/>
            <a:ext cx="4090506" cy="2671726"/>
          </a:xfrm>
          <a:prstGeom prst="roundRect">
            <a:avLst/>
          </a:prstGeom>
        </p:spPr>
      </p:pic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5B681B05-1AA7-F9F3-9B7B-5E8294E42578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2059" y="-65315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9"/>
          <p:cNvSpPr txBox="1"/>
          <p:nvPr/>
        </p:nvSpPr>
        <p:spPr>
          <a:xfrm>
            <a:off x="526731" y="1843611"/>
            <a:ext cx="8419123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para o desenvolvimento sustentável ao gerar informações importantes para planejar e subsidiar atividades econômicas produtivas, proteção ambiental, uso sustentável do solo e dos recursos hídricos.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 estaduais e federais embasadas em geociências podem impactar diretamente a população.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b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pt-BR" sz="3600" b="1" dirty="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2.209.558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 dirty="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população estimada para o estado do Sergipe no censo de 2022.</a:t>
            </a:r>
            <a:endParaRPr dirty="0"/>
          </a:p>
        </p:txBody>
      </p:sp>
      <p:grpSp>
        <p:nvGrpSpPr>
          <p:cNvPr id="4" name="Google Shape;464;p17">
            <a:extLst>
              <a:ext uri="{FF2B5EF4-FFF2-40B4-BE49-F238E27FC236}">
                <a16:creationId xmlns:a16="http://schemas.microsoft.com/office/drawing/2014/main" id="{B0A559C7-A631-7EC7-FFBE-F61976DFA0C5}"/>
              </a:ext>
            </a:extLst>
          </p:cNvPr>
          <p:cNvGrpSpPr/>
          <p:nvPr/>
        </p:nvGrpSpPr>
        <p:grpSpPr>
          <a:xfrm>
            <a:off x="559995" y="7382391"/>
            <a:ext cx="2548127" cy="740663"/>
            <a:chOff x="5695188" y="7506716"/>
            <a:chExt cx="2548127" cy="740663"/>
          </a:xfrm>
        </p:grpSpPr>
        <p:pic>
          <p:nvPicPr>
            <p:cNvPr id="5" name="Google Shape;465;p17">
              <a:extLst>
                <a:ext uri="{FF2B5EF4-FFF2-40B4-BE49-F238E27FC236}">
                  <a16:creationId xmlns:a16="http://schemas.microsoft.com/office/drawing/2014/main" id="{4FCFA386-390D-97D9-F849-5B8600B32CB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466;p17">
              <a:extLst>
                <a:ext uri="{FF2B5EF4-FFF2-40B4-BE49-F238E27FC236}">
                  <a16:creationId xmlns:a16="http://schemas.microsoft.com/office/drawing/2014/main" id="{4C49B906-1592-4FF8-4B72-40EEF8681DAD}"/>
                </a:ext>
              </a:extLst>
            </p:cNvPr>
            <p:cNvSpPr txBox="1"/>
            <p:nvPr/>
          </p:nvSpPr>
          <p:spPr>
            <a:xfrm>
              <a:off x="6057821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35F4B7C-7D67-AC90-F807-493E6DB0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5854" y="2252473"/>
            <a:ext cx="6942264" cy="4628176"/>
          </a:xfrm>
          <a:prstGeom prst="roundRect">
            <a:avLst/>
          </a:prstGeom>
        </p:spPr>
      </p:pic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0FBE46BB-FC35-26FB-382A-D663748442D3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11103426" y="-286726"/>
            <a:ext cx="5592824" cy="31146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84;p18">
            <a:extLst>
              <a:ext uri="{FF2B5EF4-FFF2-40B4-BE49-F238E27FC236}">
                <a16:creationId xmlns:a16="http://schemas.microsoft.com/office/drawing/2014/main" id="{4DBB461E-9592-DD4E-5745-B40B2FDB4FC4}"/>
              </a:ext>
            </a:extLst>
          </p:cNvPr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23976" y="4572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46041" y="5727551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1113" y="-65315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0"/>
          <p:cNvSpPr/>
          <p:nvPr/>
        </p:nvSpPr>
        <p:spPr>
          <a:xfrm rot="2568048">
            <a:off x="3487952" y="2746803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9" name="Google Shape;509;p20"/>
          <p:cNvSpPr txBox="1"/>
          <p:nvPr/>
        </p:nvSpPr>
        <p:spPr>
          <a:xfrm>
            <a:off x="7810372" y="2430299"/>
            <a:ext cx="7867679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fosfato no Brasil, fase III: bacia Sergipe - Alagoas, área sub-bacia Sergipe, estado de Sergipe</a:t>
            </a:r>
            <a:endParaRPr lang="pt-BR" sz="3200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907861" y="4567088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sp>
        <p:nvSpPr>
          <p:cNvPr id="511" name="Google Shape;511;p20"/>
          <p:cNvSpPr txBox="1"/>
          <p:nvPr/>
        </p:nvSpPr>
        <p:spPr>
          <a:xfrm>
            <a:off x="7899476" y="8390965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20"/>
          <p:cNvSpPr txBox="1"/>
          <p:nvPr/>
        </p:nvSpPr>
        <p:spPr>
          <a:xfrm>
            <a:off x="7810372" y="4833132"/>
            <a:ext cx="712381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objetivo é promover o conhecimento dos depósitos e ocorrências de elemento no país e a ampliação das reservas brasileiras a partir da definição de novos alvos e potenciais mineralizações. .</a:t>
            </a:r>
            <a:endParaRPr dirty="0"/>
          </a:p>
        </p:txBody>
      </p:sp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86A769C8-FB9A-68CF-D8B3-284093B526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47" r="8047"/>
          <a:stretch/>
        </p:blipFill>
        <p:spPr>
          <a:xfrm>
            <a:off x="1262745" y="2383711"/>
            <a:ext cx="4948294" cy="4948294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7985A2E8-3042-4D44-3B35-72AC735F97B2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99127" y="6838825"/>
            <a:ext cx="3743640" cy="346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/>
          </a:p>
        </p:txBody>
      </p:sp>
      <p:sp>
        <p:nvSpPr>
          <p:cNvPr id="106" name="Google Shape;106;p2"/>
          <p:cNvSpPr txBox="1"/>
          <p:nvPr/>
        </p:nvSpPr>
        <p:spPr>
          <a:xfrm>
            <a:off x="1170853" y="1220207"/>
            <a:ext cx="1897527" cy="52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1165163" y="2609267"/>
            <a:ext cx="5412400" cy="62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r>
              <a:rPr lang="pt-BR" sz="1733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</a:t>
            </a:r>
            <a:r>
              <a:rPr lang="pt-BR" sz="16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Hidrometeorológica</a:t>
            </a:r>
            <a:r>
              <a:rPr lang="pt-BR" sz="16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Nacional (RHN)</a:t>
            </a:r>
            <a:endParaRPr lang="pt-BR" sz="16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1267960" y="3499500"/>
            <a:ext cx="4793207" cy="7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Pluviométrico e Estudos de Chuvas Intensas no Brasil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1152096" y="4559284"/>
            <a:ext cx="5125200" cy="96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</a:t>
            </a:r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pt-BR" sz="1467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Sistema de Informações de Águas Subterrâneas (SIAGAS)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144959" y="5742057"/>
            <a:ext cx="51656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09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Setorização de Risco Geológico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1144961" y="6838833"/>
            <a:ext cx="5066800" cy="8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 – </a:t>
            </a:r>
            <a:r>
              <a:rPr lang="pt-BR" sz="1467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Inundações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7579084" y="2574578"/>
            <a:ext cx="5261705" cy="62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 –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</a:t>
            </a:r>
            <a:r>
              <a:rPr lang="pt-BR" sz="1467" b="1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aerogeofísico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de Sergipe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552977" y="3481191"/>
            <a:ext cx="5980144" cy="8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– </a:t>
            </a:r>
            <a:r>
              <a:rPr lang="pt-BR" sz="1467" b="1" dirty="0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 de reavaliação do patrimônio mineral - área turfa de Santo Amaro das Brotas: estado de Sergipe</a:t>
            </a:r>
          </a:p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78C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7592152" y="4446301"/>
            <a:ext cx="4918400" cy="85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r>
              <a:rPr lang="pt-B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– </a:t>
            </a:r>
            <a:r>
              <a:rPr lang="pt-BR" sz="1600" b="1" dirty="0" err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Geodiversidade</a:t>
            </a:r>
            <a:r>
              <a:rPr lang="pt-BR" sz="16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Estado de Sergipe</a:t>
            </a:r>
            <a:endParaRPr lang="pt-BR" sz="1600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7647336" y="6838825"/>
            <a:ext cx="5125200" cy="38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693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 –</a:t>
            </a:r>
            <a:r>
              <a:rPr lang="pt-BR" sz="1333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467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Contato</a:t>
            </a: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>
          <a:blip r:embed="rId6"/>
          <a:srcRect/>
          <a:stretch/>
        </p:blipFill>
        <p:spPr>
          <a:xfrm>
            <a:off x="11103426" y="-286726"/>
            <a:ext cx="5592824" cy="3114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F64DC62A-0CA7-0439-8110-27DF817D264B}"/>
              </a:ext>
            </a:extLst>
          </p:cNvPr>
          <p:cNvSpPr txBox="1"/>
          <p:nvPr/>
        </p:nvSpPr>
        <p:spPr>
          <a:xfrm>
            <a:off x="7629202" y="5437335"/>
            <a:ext cx="4918400" cy="107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– </a:t>
            </a:r>
            <a:r>
              <a:rPr lang="pt-BR" sz="1467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do potencial de fosfato no Brasil, fase III: bacia Sergipe - Alagoas, área sub-bacia Sergipe, estado de Sergipe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67" b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1"/>
          <p:cNvSpPr/>
          <p:nvPr/>
        </p:nvSpPr>
        <p:spPr>
          <a:xfrm>
            <a:off x="603792" y="2283696"/>
            <a:ext cx="5791200" cy="3779659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20" name="Google Shape;5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943927" y="67869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4507" y="1069576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1"/>
          <p:cNvSpPr txBox="1"/>
          <p:nvPr/>
        </p:nvSpPr>
        <p:spPr>
          <a:xfrm>
            <a:off x="801015" y="262224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21"/>
          <p:cNvSpPr txBox="1"/>
          <p:nvPr/>
        </p:nvSpPr>
        <p:spPr>
          <a:xfrm>
            <a:off x="801015" y="3129136"/>
            <a:ext cx="502481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Ampliação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permite ao poder público o melhor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planejamento do uso do solo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Mostrar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potencial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a área estudada possui para a descoberta de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recursos minerais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possa existir na área,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gerando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arrecadação de impostos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geração de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529" name="Google Shape;529;p21"/>
          <p:cNvGrpSpPr/>
          <p:nvPr/>
        </p:nvGrpSpPr>
        <p:grpSpPr>
          <a:xfrm>
            <a:off x="846843" y="7504904"/>
            <a:ext cx="2548127" cy="740663"/>
            <a:chOff x="5159972" y="6913083"/>
            <a:chExt cx="2548127" cy="740663"/>
          </a:xfrm>
        </p:grpSpPr>
        <p:pic>
          <p:nvPicPr>
            <p:cNvPr id="530" name="Google Shape;530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59972" y="6913083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21"/>
            <p:cNvSpPr txBox="1"/>
            <p:nvPr/>
          </p:nvSpPr>
          <p:spPr>
            <a:xfrm>
              <a:off x="5522605" y="7117441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2" name="Google Shape;532;p21"/>
          <p:cNvSpPr txBox="1"/>
          <p:nvPr/>
        </p:nvSpPr>
        <p:spPr>
          <a:xfrm>
            <a:off x="11063230" y="845895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Geologia e Recursos Minerais</a:t>
            </a:r>
            <a:endParaRPr sz="1800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8C401E-E1E7-6357-32AA-BD7D5B6BFC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30531"/>
          <a:stretch/>
        </p:blipFill>
        <p:spPr>
          <a:xfrm>
            <a:off x="6091207" y="1351947"/>
            <a:ext cx="6775707" cy="5486400"/>
          </a:xfrm>
          <a:prstGeom prst="roundRect">
            <a:avLst/>
          </a:prstGeom>
        </p:spPr>
      </p:pic>
      <p:sp>
        <p:nvSpPr>
          <p:cNvPr id="526" name="Google Shape;526;p21"/>
          <p:cNvSpPr/>
          <p:nvPr/>
        </p:nvSpPr>
        <p:spPr>
          <a:xfrm>
            <a:off x="11063230" y="5540134"/>
            <a:ext cx="4345927" cy="2303212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7" name="Google Shape;527;p21"/>
          <p:cNvSpPr txBox="1"/>
          <p:nvPr/>
        </p:nvSpPr>
        <p:spPr>
          <a:xfrm>
            <a:off x="11343362" y="6304616"/>
            <a:ext cx="374050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 público 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 mineral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</a:p>
        </p:txBody>
      </p:sp>
      <p:sp>
        <p:nvSpPr>
          <p:cNvPr id="528" name="Google Shape;528;p21"/>
          <p:cNvSpPr txBox="1"/>
          <p:nvPr/>
        </p:nvSpPr>
        <p:spPr>
          <a:xfrm>
            <a:off x="11248319" y="580123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5C2B47F8-9750-1831-F099-7E51D6858666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11103426" y="-286726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489" y="5240381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8"/>
          <p:cNvSpPr/>
          <p:nvPr/>
        </p:nvSpPr>
        <p:spPr>
          <a:xfrm>
            <a:off x="3945246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>
              <a:solidFill>
                <a:schemeClr val="lt1"/>
              </a:solidFill>
            </a:endParaRPr>
          </a:p>
        </p:txBody>
      </p:sp>
      <p:sp>
        <p:nvSpPr>
          <p:cNvPr id="883" name="Google Shape;883;p38"/>
          <p:cNvSpPr txBox="1"/>
          <p:nvPr/>
        </p:nvSpPr>
        <p:spPr>
          <a:xfrm>
            <a:off x="5184814" y="2303565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RECIFE</a:t>
            </a:r>
            <a:endParaRPr dirty="0"/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SUREG/RE</a:t>
            </a:r>
            <a:endParaRPr dirty="0"/>
          </a:p>
        </p:txBody>
      </p:sp>
      <p:sp>
        <p:nvSpPr>
          <p:cNvPr id="884" name="Google Shape;884;p38"/>
          <p:cNvSpPr/>
          <p:nvPr/>
        </p:nvSpPr>
        <p:spPr>
          <a:xfrm>
            <a:off x="5447162" y="3328262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5" name="Google Shape;885;p38"/>
          <p:cNvGrpSpPr/>
          <p:nvPr/>
        </p:nvGrpSpPr>
        <p:grpSpPr>
          <a:xfrm>
            <a:off x="5423877" y="3971363"/>
            <a:ext cx="6730121" cy="1260987"/>
            <a:chOff x="5423877" y="3971363"/>
            <a:chExt cx="6730121" cy="1260987"/>
          </a:xfrm>
        </p:grpSpPr>
        <p:sp>
          <p:nvSpPr>
            <p:cNvPr id="886" name="Google Shape;886;p38"/>
            <p:cNvSpPr/>
            <p:nvPr/>
          </p:nvSpPr>
          <p:spPr>
            <a:xfrm>
              <a:off x="5423877" y="3971363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</a:endParaRPr>
            </a:p>
          </p:txBody>
        </p:sp>
        <p:sp>
          <p:nvSpPr>
            <p:cNvPr id="887" name="Google Shape;887;p38">
              <a:hlinkClick r:id="rId8"/>
            </p:cNvPr>
            <p:cNvSpPr/>
            <p:nvPr/>
          </p:nvSpPr>
          <p:spPr>
            <a:xfrm>
              <a:off x="6005176" y="41869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8"/>
            <p:cNvSpPr txBox="1"/>
            <p:nvPr/>
          </p:nvSpPr>
          <p:spPr>
            <a:xfrm>
              <a:off x="6972398" y="4227735"/>
              <a:ext cx="51816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Ulysses Guimarães, 2862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i="0" u="none" strike="noStrik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Sussuarana - Centro Administrativo da Bahia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41213-000</a:t>
              </a:r>
              <a:endParaRPr dirty="0"/>
            </a:p>
          </p:txBody>
        </p:sp>
      </p:grpSp>
      <p:sp>
        <p:nvSpPr>
          <p:cNvPr id="889" name="Google Shape;889;p38"/>
          <p:cNvSpPr/>
          <p:nvPr/>
        </p:nvSpPr>
        <p:spPr>
          <a:xfrm>
            <a:off x="7884562" y="3363414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38"/>
          <p:cNvSpPr txBox="1"/>
          <p:nvPr/>
        </p:nvSpPr>
        <p:spPr>
          <a:xfrm>
            <a:off x="5904362" y="3404462"/>
            <a:ext cx="1905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i="0" u="none" strike="noStrike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71 2101-7302</a:t>
            </a:r>
            <a:endParaRPr sz="16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1" name="Google Shape;891;p38"/>
          <p:cNvSpPr txBox="1"/>
          <p:nvPr/>
        </p:nvSpPr>
        <p:spPr>
          <a:xfrm>
            <a:off x="8468036" y="3402603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sureg.sa@sgb.gov.br</a:t>
            </a:r>
            <a:endParaRPr sz="1600" dirty="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2" name="Google Shape;892;p38"/>
          <p:cNvSpPr txBox="1"/>
          <p:nvPr/>
        </p:nvSpPr>
        <p:spPr>
          <a:xfrm>
            <a:off x="6492540" y="5459299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3B3B5A-52EF-1F1D-6D2A-59264D4BB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513" y="6172067"/>
            <a:ext cx="5588000" cy="7707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9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6255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4862110C-5A90-DCC8-3C09-7B1DF26AD9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871927" y="868041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2060E289-D70A-FE49-561F-B46616A41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7B586B8-32FE-46B0-04D4-69DE3D15E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3FF3B3D0-D62A-755F-C37C-B373B0AB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F780C4C-254F-F7EA-D03A-F4471821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6139F5C-9CDB-006A-1172-671872C12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1FAE23CC-C8BE-3FBD-6122-471DC8FB4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8E018B06-64E8-7E39-057D-63133C675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00C77010-4C82-296F-165E-70120D9DE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90B3757-194E-7A9E-3027-9A759BE96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477C145-0BD0-87B5-3758-6B6D1CAD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4390502B-7828-7189-8836-4CEFC5CD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CB124B8A-737B-A139-9864-67DF03EA5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B5ABEAE0-86E3-E25F-18C5-D055BBE33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BFAD5631-94A5-FE9A-AFC1-3AADC7633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8F749EC-7530-54EA-0A2A-5BA229A90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F9C3496-5DEB-76E2-79A6-3F54E80A5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6A4E6482-A8E5-7EEA-5D58-4D05A544D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382EE77B-5CB1-C2C4-77DB-534E0AABA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0AD45E3A-3FED-E529-BC17-BBB53DFA3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C4098188-7FE5-4C14-E14D-0D8A0677E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18BAD8E3-17DF-5A23-4B69-4255502D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43E68528-1746-707F-3958-BA07DB60D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F02F6171-98E8-3518-83C4-AD8E45246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3E58F5F3-4F61-B40F-22FD-7192B8A74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854446-139C-C2B3-5B9C-4C9F9A38E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9D9D9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F670E61C-07B2-1337-2B0A-5C8461636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A30C27AB-A19A-434C-A901-2436500F8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2E1EA6DB-8058-F9E1-49B3-3AC4A33F9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0C77BD61-2E70-1D8E-629B-FA686934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8D50C62-79C7-1592-29D1-E42DF97CD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D82ECE3D-1A51-5D5E-E9DD-693DF7F4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44862" y="5262823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4"/>
          <p:cNvGrpSpPr/>
          <p:nvPr/>
        </p:nvGrpSpPr>
        <p:grpSpPr>
          <a:xfrm rot="-6852028">
            <a:off x="1946423" y="2959992"/>
            <a:ext cx="3417110" cy="4724828"/>
            <a:chOff x="5383093" y="2908011"/>
            <a:chExt cx="1082675" cy="1497012"/>
          </a:xfrm>
        </p:grpSpPr>
        <p:sp>
          <p:nvSpPr>
            <p:cNvPr id="176" name="Google Shape;176;p4"/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" name="Google Shape;178;p4"/>
          <p:cNvSpPr txBox="1"/>
          <p:nvPr/>
        </p:nvSpPr>
        <p:spPr>
          <a:xfrm>
            <a:off x="6774899" y="1296402"/>
            <a:ext cx="533400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</a:t>
            </a:r>
            <a:r>
              <a:rPr lang="pt-BR" sz="3200" b="1" dirty="0" err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Hidrometeorológica</a:t>
            </a: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Nacional (RHN)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6810393" y="2591802"/>
            <a:ext cx="8862322" cy="6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lvl="0">
              <a:lnSpc>
                <a:spcPct val="150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estados.</a:t>
            </a:r>
          </a:p>
          <a:p>
            <a:pPr lvl="0">
              <a:lnSpc>
                <a:spcPct val="150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Do total de estações,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1.900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monitoram parâmetros relacionados aos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com a coleta de dados sobre os níveis, vazões, qualidade da água e transporte de sedimentos. Outras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2.800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estações coletam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dados pluviométricos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, monitorando o volume de chuvas.</a:t>
            </a:r>
          </a:p>
          <a:p>
            <a:pPr lvl="0">
              <a:lnSpc>
                <a:spcPct val="150000"/>
              </a:lnSpc>
            </a:pPr>
            <a:endParaRPr lang="pt-BR" sz="1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A operação da RHN abrange cerca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sub-bacias hidrográficas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(região de Minas Gerais e Espírito Santo), com uma extensão territorial de aproximadamente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640 mil km²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81" name="Google Shape;181;p4"/>
          <p:cNvSpPr txBox="1"/>
          <p:nvPr/>
        </p:nvSpPr>
        <p:spPr>
          <a:xfrm>
            <a:off x="332540" y="8534400"/>
            <a:ext cx="55245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4"/>
          <p:cNvSpPr/>
          <p:nvPr/>
        </p:nvSpPr>
        <p:spPr>
          <a:xfrm rot="10800000" flipH="1">
            <a:off x="6844749" y="2363202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80" name="Google Shape;180;p4"/>
          <p:cNvPicPr preferRelativeResize="0"/>
          <p:nvPr/>
        </p:nvPicPr>
        <p:blipFill>
          <a:blip r:embed="rId8"/>
          <a:srcRect l="16098" r="16098"/>
          <a:stretch/>
        </p:blipFill>
        <p:spPr>
          <a:xfrm>
            <a:off x="1713339" y="4219637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" name="Google Shape;117;p2">
            <a:extLst>
              <a:ext uri="{FF2B5EF4-FFF2-40B4-BE49-F238E27FC236}">
                <a16:creationId xmlns:a16="http://schemas.microsoft.com/office/drawing/2014/main" id="{36EE1F52-B820-DE21-7103-F69867AA7E83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1;p5">
            <a:extLst>
              <a:ext uri="{FF2B5EF4-FFF2-40B4-BE49-F238E27FC236}">
                <a16:creationId xmlns:a16="http://schemas.microsoft.com/office/drawing/2014/main" id="{339B9054-7FF5-F0E8-C5C9-979EFE0C3D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6200000">
            <a:off x="12179698" y="3364165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5"/>
          <p:cNvSpPr/>
          <p:nvPr/>
        </p:nvSpPr>
        <p:spPr>
          <a:xfrm>
            <a:off x="812800" y="2303627"/>
            <a:ext cx="4267200" cy="5638800"/>
          </a:xfrm>
          <a:prstGeom prst="roundRect">
            <a:avLst>
              <a:gd name="adj" fmla="val 5906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33884" y="-1718973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4359" r="14359"/>
          <a:stretch/>
        </p:blipFill>
        <p:spPr>
          <a:xfrm>
            <a:off x="4546600" y="1384665"/>
            <a:ext cx="7429913" cy="6949441"/>
          </a:xfrm>
          <a:prstGeom prst="roundRect">
            <a:avLst>
              <a:gd name="adj" fmla="val 5458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2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889000" y="2482531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889000" y="2989427"/>
            <a:ext cx="3447843" cy="480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dos recursos hídricos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 a disponibilidade hídrica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principais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estado. Além disso, são dados indispensáveis para a navegação fluvial nos rios Purus, Acre, Iaco e Abunã e de tributários menores, notadamente no período de estiagem, quando tornam-se frequentes os bancos arenosos no leito dos rios.</a:t>
            </a:r>
            <a:endParaRPr dirty="0"/>
          </a:p>
        </p:txBody>
      </p:sp>
      <p:sp>
        <p:nvSpPr>
          <p:cNvPr id="196" name="Google Shape;196;p5"/>
          <p:cNvSpPr/>
          <p:nvPr/>
        </p:nvSpPr>
        <p:spPr>
          <a:xfrm>
            <a:off x="11635455" y="2116142"/>
            <a:ext cx="3740509" cy="3888977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11861800" y="2880626"/>
            <a:ext cx="3581400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SIPAM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IMAC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Agricultores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Indústria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Universidades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endParaRPr dirty="0"/>
          </a:p>
        </p:txBody>
      </p:sp>
      <p:sp>
        <p:nvSpPr>
          <p:cNvPr id="198" name="Google Shape;198;p5"/>
          <p:cNvSpPr txBox="1"/>
          <p:nvPr/>
        </p:nvSpPr>
        <p:spPr>
          <a:xfrm>
            <a:off x="11766756" y="2377245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9" name="Google Shape;199;p5"/>
          <p:cNvGrpSpPr/>
          <p:nvPr/>
        </p:nvGrpSpPr>
        <p:grpSpPr>
          <a:xfrm>
            <a:off x="1620647" y="8151137"/>
            <a:ext cx="2548127" cy="740663"/>
            <a:chOff x="5933776" y="7559316"/>
            <a:chExt cx="2548127" cy="740663"/>
          </a:xfrm>
        </p:grpSpPr>
        <p:pic>
          <p:nvPicPr>
            <p:cNvPr id="200" name="Google Shape;200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33776" y="75593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5"/>
            <p:cNvSpPr txBox="1"/>
            <p:nvPr/>
          </p:nvSpPr>
          <p:spPr>
            <a:xfrm>
              <a:off x="6277202" y="77636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2" name="Google Shape;202;p5"/>
          <p:cNvSpPr txBox="1"/>
          <p:nvPr/>
        </p:nvSpPr>
        <p:spPr>
          <a:xfrm>
            <a:off x="10731500" y="8471828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oogle Shape;117;p2">
            <a:extLst>
              <a:ext uri="{FF2B5EF4-FFF2-40B4-BE49-F238E27FC236}">
                <a16:creationId xmlns:a16="http://schemas.microsoft.com/office/drawing/2014/main" id="{0FC7F852-8F59-DE11-AA1F-8E029C9F16D7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6"/>
          <p:cNvSpPr/>
          <p:nvPr/>
        </p:nvSpPr>
        <p:spPr>
          <a:xfrm>
            <a:off x="9160259" y="3501172"/>
            <a:ext cx="5943600" cy="1413777"/>
          </a:xfrm>
          <a:prstGeom prst="roundRect">
            <a:avLst>
              <a:gd name="adj" fmla="val 7769"/>
            </a:avLst>
          </a:prstGeom>
          <a:solidFill>
            <a:srgbClr val="127CC8"/>
          </a:solidFill>
          <a:ln>
            <a:noFill/>
          </a:ln>
          <a:effectLst>
            <a:outerShdw sx="1000" sy="1000" algn="ctr" rotWithShape="0">
              <a:srgbClr val="3F3F3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4912424" y="2816471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212" name="Google Shape;21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9192009" y="1605138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15" name="Google Shape;215;p6"/>
          <p:cNvSpPr txBox="1"/>
          <p:nvPr/>
        </p:nvSpPr>
        <p:spPr>
          <a:xfrm>
            <a:off x="9122158" y="1996071"/>
            <a:ext cx="60924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apresentado em um sistema de informações geográficas (SIG). Visa reunir, consolidar e organizar as informações sobre chuvas obtidas na operação da rede </a:t>
            </a:r>
            <a:r>
              <a:rPr lang="pt-BR" sz="1800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hidrometeorológica</a:t>
            </a: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nacional.</a:t>
            </a: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9158473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6"/>
          <p:cNvSpPr txBox="1"/>
          <p:nvPr/>
        </p:nvSpPr>
        <p:spPr>
          <a:xfrm>
            <a:off x="9084059" y="538338"/>
            <a:ext cx="66421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Atlas Pluviométrico e Estudos de Chuvas Intensas no Brasil</a:t>
            </a:r>
            <a:endParaRPr lang="pt-BR" sz="28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6"/>
          <p:cNvSpPr txBox="1"/>
          <p:nvPr/>
        </p:nvSpPr>
        <p:spPr>
          <a:xfrm>
            <a:off x="9345705" y="3684500"/>
            <a:ext cx="5977612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Objetiva fornecer informação e conhecimento como subsídio ao gerenciamento de recursos hídricos, em nível de macroplanejamento.</a:t>
            </a:r>
          </a:p>
        </p:txBody>
      </p:sp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10B8E13E-B2C8-E2F9-F08C-91E3BDD4BD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650" r="16650"/>
          <a:stretch/>
        </p:blipFill>
        <p:spPr>
          <a:xfrm>
            <a:off x="2760122" y="3449332"/>
            <a:ext cx="3966322" cy="3966322"/>
          </a:xfrm>
          <a:custGeom>
            <a:avLst/>
            <a:gdLst>
              <a:gd name="connsiteX0" fmla="*/ 1765262 w 3530524"/>
              <a:gd name="connsiteY0" fmla="*/ 0 h 3530524"/>
              <a:gd name="connsiteX1" fmla="*/ 3530524 w 3530524"/>
              <a:gd name="connsiteY1" fmla="*/ 1765262 h 3530524"/>
              <a:gd name="connsiteX2" fmla="*/ 1765262 w 3530524"/>
              <a:gd name="connsiteY2" fmla="*/ 3530524 h 3530524"/>
              <a:gd name="connsiteX3" fmla="*/ 0 w 3530524"/>
              <a:gd name="connsiteY3" fmla="*/ 1765262 h 3530524"/>
              <a:gd name="connsiteX4" fmla="*/ 1765262 w 3530524"/>
              <a:gd name="connsiteY4" fmla="*/ 0 h 353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0524" h="3530524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</p:spPr>
      </p:pic>
      <p:sp>
        <p:nvSpPr>
          <p:cNvPr id="5" name="Google Shape;215;p6">
            <a:extLst>
              <a:ext uri="{FF2B5EF4-FFF2-40B4-BE49-F238E27FC236}">
                <a16:creationId xmlns:a16="http://schemas.microsoft.com/office/drawing/2014/main" id="{CBFC1B15-DBA8-D095-D755-86FA9D8F570E}"/>
              </a:ext>
            </a:extLst>
          </p:cNvPr>
          <p:cNvSpPr txBox="1"/>
          <p:nvPr/>
        </p:nvSpPr>
        <p:spPr>
          <a:xfrm>
            <a:off x="9122158" y="5236811"/>
            <a:ext cx="6092441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 produto de grande importância, pois permite avaliar a variabilidade temporal e espacial da chuva na região do estado, sendo fundamental aos estudos de disponibilidade hídrica, além disso gera informações largamente utilizadas em projetos de infraestrutura, para captação das águas de chuva e amortecimento de cheias.</a:t>
            </a:r>
            <a:endParaRPr lang="pt-BR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C9712D35-B224-4AAF-7C64-704E42564B9F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190" y="15599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/>
          <p:nvPr/>
        </p:nvSpPr>
        <p:spPr>
          <a:xfrm>
            <a:off x="12524762" y="6692545"/>
            <a:ext cx="3352800" cy="1447800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12450749" y="3911493"/>
            <a:ext cx="3429000" cy="2565907"/>
          </a:xfrm>
          <a:prstGeom prst="roundRect">
            <a:avLst>
              <a:gd name="adj" fmla="val 8896"/>
            </a:avLst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8611" y="-2634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00706" y="7419703"/>
            <a:ext cx="5345958" cy="186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/>
          <a:srcRect l="16668" t="21890" r="1957"/>
          <a:stretch/>
        </p:blipFill>
        <p:spPr>
          <a:xfrm>
            <a:off x="603948" y="2561930"/>
            <a:ext cx="8752707" cy="5601015"/>
          </a:xfrm>
          <a:prstGeom prst="roundRect">
            <a:avLst>
              <a:gd name="adj" fmla="val 8256"/>
            </a:avLst>
          </a:prstGeom>
          <a:solidFill>
            <a:srgbClr val="F2F2F2"/>
          </a:solidFill>
          <a:ln>
            <a:noFill/>
          </a:ln>
        </p:spPr>
      </p:pic>
      <p:pic>
        <p:nvPicPr>
          <p:cNvPr id="234" name="Google Shape;234;p7"/>
          <p:cNvPicPr preferRelativeResize="0">
            <a:picLocks noGrp="1"/>
          </p:cNvPicPr>
          <p:nvPr>
            <p:ph type="pic" idx="4"/>
          </p:nvPr>
        </p:nvPicPr>
        <p:blipFill>
          <a:blip r:embed="rId8"/>
          <a:srcRect t="5538" b="5538"/>
          <a:stretch/>
        </p:blipFill>
        <p:spPr>
          <a:xfrm>
            <a:off x="10084059" y="610074"/>
            <a:ext cx="5042536" cy="2489415"/>
          </a:xfrm>
          <a:prstGeom prst="roundRect">
            <a:avLst>
              <a:gd name="adj" fmla="val 1007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35" name="Google Shape;235;p7"/>
          <p:cNvSpPr txBox="1"/>
          <p:nvPr/>
        </p:nvSpPr>
        <p:spPr>
          <a:xfrm>
            <a:off x="12605327" y="4620390"/>
            <a:ext cx="3276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estadual e municipais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</a:p>
        </p:txBody>
      </p:sp>
      <p:sp>
        <p:nvSpPr>
          <p:cNvPr id="237" name="Google Shape;237;p7"/>
          <p:cNvSpPr txBox="1"/>
          <p:nvPr/>
        </p:nvSpPr>
        <p:spPr>
          <a:xfrm>
            <a:off x="12605327" y="4163190"/>
            <a:ext cx="3650673" cy="41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8" name="Google Shape;238;p7"/>
          <p:cNvGrpSpPr/>
          <p:nvPr/>
        </p:nvGrpSpPr>
        <p:grpSpPr>
          <a:xfrm>
            <a:off x="12948435" y="7073545"/>
            <a:ext cx="2548127" cy="740663"/>
            <a:chOff x="5695188" y="7506716"/>
            <a:chExt cx="2548127" cy="740663"/>
          </a:xfrm>
        </p:grpSpPr>
        <p:pic>
          <p:nvPicPr>
            <p:cNvPr id="239" name="Google Shape;239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7"/>
            <p:cNvSpPr txBox="1"/>
            <p:nvPr/>
          </p:nvSpPr>
          <p:spPr>
            <a:xfrm>
              <a:off x="6038614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2" name="Google Shape;242;p7"/>
          <p:cNvSpPr txBox="1"/>
          <p:nvPr/>
        </p:nvSpPr>
        <p:spPr>
          <a:xfrm>
            <a:off x="1117600" y="8492386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8420630" y="3911492"/>
            <a:ext cx="3505200" cy="4580893"/>
          </a:xfrm>
          <a:prstGeom prst="roundRect">
            <a:avLst>
              <a:gd name="adj" fmla="val 9451"/>
            </a:avLst>
          </a:prstGeom>
          <a:solidFill>
            <a:srgbClr val="127C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8718902" y="4333024"/>
            <a:ext cx="3886200" cy="477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dirty="0"/>
          </a:p>
        </p:txBody>
      </p:sp>
      <p:sp>
        <p:nvSpPr>
          <p:cNvPr id="241" name="Google Shape;241;p7"/>
          <p:cNvSpPr txBox="1"/>
          <p:nvPr/>
        </p:nvSpPr>
        <p:spPr>
          <a:xfrm>
            <a:off x="8718902" y="4925493"/>
            <a:ext cx="2922876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Permitir o conhecimento, em grande parte do território nacional, do comportamento das </a:t>
            </a:r>
            <a:r>
              <a:rPr lang="pt-BR"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precipitações</a:t>
            </a: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anuais, trimestrais, mensais e diárias máximas anuais do número de dias chuvosos, da Precipitação Máxima Provável (</a:t>
            </a:r>
            <a:r>
              <a:rPr lang="pt-BR"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PMP</a:t>
            </a: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das relações </a:t>
            </a:r>
            <a:r>
              <a:rPr lang="pt-BR"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intensidade-duração-frequência</a:t>
            </a: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Melhor aproveitamento </a:t>
            </a: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hídricos e </a:t>
            </a:r>
            <a:r>
              <a:rPr lang="pt-BR" sz="1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</a:t>
            </a:r>
            <a:r>
              <a:rPr lang="pt-BR" sz="14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enchentes.</a:t>
            </a: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C95B19F4-F79B-BE0D-1A8E-24AF371A6E52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4603" y="6992156"/>
            <a:ext cx="6722897" cy="234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39625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 txBox="1"/>
          <p:nvPr/>
        </p:nvSpPr>
        <p:spPr>
          <a:xfrm>
            <a:off x="736601" y="4072322"/>
            <a:ext cx="6434908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uma base nacional de dados de poços, permanentemente atualizada, com módulos capazes de realizar consultas, pesquisas e extração e geração de relatórios.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da consulta dos dados é possível obter informações sobre localização dos poços, vazão, aquíferos captados, entre outros.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plataforma é mantida pelo SGB a partir do mapeamento e pesquisa hidrogeológica em todo o país.</a:t>
            </a:r>
          </a:p>
        </p:txBody>
      </p:sp>
      <p:sp>
        <p:nvSpPr>
          <p:cNvPr id="252" name="Google Shape;252;p8"/>
          <p:cNvSpPr/>
          <p:nvPr/>
        </p:nvSpPr>
        <p:spPr>
          <a:xfrm>
            <a:off x="812800" y="3767522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736600" y="2548322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Informações de Águas Subterrâneas (SIAGAS)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8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59F2891-BD16-AF0F-B932-0705F8FF2094}"/>
              </a:ext>
            </a:extLst>
          </p:cNvPr>
          <p:cNvSpPr/>
          <p:nvPr/>
        </p:nvSpPr>
        <p:spPr>
          <a:xfrm>
            <a:off x="8559804" y="692241"/>
            <a:ext cx="7380220" cy="6760161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E7B96957-478A-0522-BDE0-E1A8EB78735E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/>
          <p:nvPr/>
        </p:nvSpPr>
        <p:spPr>
          <a:xfrm>
            <a:off x="1427808" y="3088644"/>
            <a:ext cx="41148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1427808" y="6081350"/>
            <a:ext cx="5324414" cy="2133600"/>
          </a:xfrm>
          <a:prstGeom prst="roundRect">
            <a:avLst>
              <a:gd name="adj" fmla="val 8953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1544349" y="6323229"/>
            <a:ext cx="5070415" cy="144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etc.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do estado</a:t>
            </a:r>
            <a:endParaRPr dirty="0"/>
          </a:p>
        </p:txBody>
      </p:sp>
      <p:grpSp>
        <p:nvGrpSpPr>
          <p:cNvPr id="267" name="Google Shape;267;p9"/>
          <p:cNvGrpSpPr/>
          <p:nvPr/>
        </p:nvGrpSpPr>
        <p:grpSpPr>
          <a:xfrm>
            <a:off x="7197997" y="7161809"/>
            <a:ext cx="2548127" cy="740663"/>
            <a:chOff x="5695188" y="7506716"/>
            <a:chExt cx="2548127" cy="740663"/>
          </a:xfrm>
        </p:grpSpPr>
        <p:pic>
          <p:nvPicPr>
            <p:cNvPr id="268" name="Google Shape;26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 dirty="0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SAIBA	MAIS </a:t>
              </a:r>
              <a:endParaRPr sz="1900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0" name="Google Shape;270;p9"/>
          <p:cNvSpPr txBox="1"/>
          <p:nvPr/>
        </p:nvSpPr>
        <p:spPr>
          <a:xfrm>
            <a:off x="1522724" y="2555244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1504008" y="554795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1504008" y="3170967"/>
            <a:ext cx="397925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SIAGAS permite 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adequada da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informação hidrogeológica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integração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 outros sistemas. Desse modo, contribui para a melhoria da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gestão integrada 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pt-BR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hídricos nacionais</a:t>
            </a:r>
            <a:r>
              <a:rPr lang="pt-BR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273" name="Google Shape;273;p9"/>
          <p:cNvSpPr txBox="1"/>
          <p:nvPr/>
        </p:nvSpPr>
        <p:spPr>
          <a:xfrm>
            <a:off x="11032564" y="8417089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73839C4-84FC-F233-1270-2956F5D841D7}"/>
              </a:ext>
            </a:extLst>
          </p:cNvPr>
          <p:cNvSpPr/>
          <p:nvPr/>
        </p:nvSpPr>
        <p:spPr>
          <a:xfrm>
            <a:off x="7197997" y="1982191"/>
            <a:ext cx="8630990" cy="483018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27CC8"/>
              </a:solidFill>
            </a:endParaRPr>
          </a:p>
        </p:txBody>
      </p:sp>
      <p:pic>
        <p:nvPicPr>
          <p:cNvPr id="2" name="Google Shape;117;p2">
            <a:extLst>
              <a:ext uri="{FF2B5EF4-FFF2-40B4-BE49-F238E27FC236}">
                <a16:creationId xmlns:a16="http://schemas.microsoft.com/office/drawing/2014/main" id="{5265F116-AF29-D65A-94E6-984BA93FE763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942AB38A-D59B-E037-2AF9-13526420BEB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871927" y="868041"/>
            <a:ext cx="8443902" cy="8077200"/>
            <a:chOff x="722" y="0"/>
            <a:chExt cx="4320" cy="4320"/>
          </a:xfrm>
          <a:solidFill>
            <a:schemeClr val="bg1">
              <a:lumMod val="85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936F9C5-396D-F9DE-F5D4-7B944E17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37"/>
              <a:ext cx="39" cy="44"/>
            </a:xfrm>
            <a:custGeom>
              <a:avLst/>
              <a:gdLst>
                <a:gd name="T0" fmla="*/ 9 w 16"/>
                <a:gd name="T1" fmla="*/ 2 h 18"/>
                <a:gd name="T2" fmla="*/ 5 w 16"/>
                <a:gd name="T3" fmla="*/ 0 h 18"/>
                <a:gd name="T4" fmla="*/ 2 w 16"/>
                <a:gd name="T5" fmla="*/ 1 h 18"/>
                <a:gd name="T6" fmla="*/ 1 w 16"/>
                <a:gd name="T7" fmla="*/ 9 h 18"/>
                <a:gd name="T8" fmla="*/ 9 w 16"/>
                <a:gd name="T9" fmla="*/ 18 h 18"/>
                <a:gd name="T10" fmla="*/ 10 w 16"/>
                <a:gd name="T11" fmla="*/ 18 h 18"/>
                <a:gd name="T12" fmla="*/ 14 w 16"/>
                <a:gd name="T13" fmla="*/ 14 h 18"/>
                <a:gd name="T14" fmla="*/ 9 w 16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DC01F9D3-79D8-C84D-0DB0-9E98C1C22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239"/>
              <a:ext cx="32" cy="29"/>
            </a:xfrm>
            <a:custGeom>
              <a:avLst/>
              <a:gdLst>
                <a:gd name="T0" fmla="*/ 12 w 13"/>
                <a:gd name="T1" fmla="*/ 1 h 12"/>
                <a:gd name="T2" fmla="*/ 9 w 13"/>
                <a:gd name="T3" fmla="*/ 0 h 12"/>
                <a:gd name="T4" fmla="*/ 6 w 13"/>
                <a:gd name="T5" fmla="*/ 2 h 12"/>
                <a:gd name="T6" fmla="*/ 5 w 13"/>
                <a:gd name="T7" fmla="*/ 5 h 12"/>
                <a:gd name="T8" fmla="*/ 5 w 13"/>
                <a:gd name="T9" fmla="*/ 5 h 12"/>
                <a:gd name="T10" fmla="*/ 5 w 13"/>
                <a:gd name="T11" fmla="*/ 5 h 12"/>
                <a:gd name="T12" fmla="*/ 3 w 13"/>
                <a:gd name="T13" fmla="*/ 4 h 12"/>
                <a:gd name="T14" fmla="*/ 0 w 13"/>
                <a:gd name="T15" fmla="*/ 5 h 12"/>
                <a:gd name="T16" fmla="*/ 0 w 13"/>
                <a:gd name="T17" fmla="*/ 8 h 12"/>
                <a:gd name="T18" fmla="*/ 4 w 13"/>
                <a:gd name="T19" fmla="*/ 12 h 12"/>
                <a:gd name="T20" fmla="*/ 8 w 13"/>
                <a:gd name="T21" fmla="*/ 12 h 12"/>
                <a:gd name="T22" fmla="*/ 13 w 13"/>
                <a:gd name="T23" fmla="*/ 8 h 12"/>
                <a:gd name="T24" fmla="*/ 12 w 13"/>
                <a:gd name="T2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2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46B1A04-81A1-B0DF-C950-5E73D35D6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3171"/>
              <a:ext cx="36" cy="19"/>
            </a:xfrm>
            <a:custGeom>
              <a:avLst/>
              <a:gdLst>
                <a:gd name="T0" fmla="*/ 11 w 15"/>
                <a:gd name="T1" fmla="*/ 0 h 8"/>
                <a:gd name="T2" fmla="*/ 3 w 15"/>
                <a:gd name="T3" fmla="*/ 1 h 8"/>
                <a:gd name="T4" fmla="*/ 1 w 15"/>
                <a:gd name="T5" fmla="*/ 6 h 8"/>
                <a:gd name="T6" fmla="*/ 5 w 15"/>
                <a:gd name="T7" fmla="*/ 8 h 8"/>
                <a:gd name="T8" fmla="*/ 8 w 15"/>
                <a:gd name="T9" fmla="*/ 8 h 8"/>
                <a:gd name="T10" fmla="*/ 9 w 15"/>
                <a:gd name="T11" fmla="*/ 8 h 8"/>
                <a:gd name="T12" fmla="*/ 10 w 15"/>
                <a:gd name="T13" fmla="*/ 8 h 8"/>
                <a:gd name="T14" fmla="*/ 14 w 15"/>
                <a:gd name="T15" fmla="*/ 2 h 8"/>
                <a:gd name="T16" fmla="*/ 11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CA71D50F-05A9-44FE-6069-DDED53AB0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" y="3158"/>
              <a:ext cx="54" cy="22"/>
            </a:xfrm>
            <a:custGeom>
              <a:avLst/>
              <a:gdLst>
                <a:gd name="T0" fmla="*/ 21 w 22"/>
                <a:gd name="T1" fmla="*/ 4 h 9"/>
                <a:gd name="T2" fmla="*/ 21 w 22"/>
                <a:gd name="T3" fmla="*/ 3 h 9"/>
                <a:gd name="T4" fmla="*/ 20 w 22"/>
                <a:gd name="T5" fmla="*/ 2 h 9"/>
                <a:gd name="T6" fmla="*/ 18 w 22"/>
                <a:gd name="T7" fmla="*/ 2 h 9"/>
                <a:gd name="T8" fmla="*/ 16 w 22"/>
                <a:gd name="T9" fmla="*/ 1 h 9"/>
                <a:gd name="T10" fmla="*/ 13 w 22"/>
                <a:gd name="T11" fmla="*/ 0 h 9"/>
                <a:gd name="T12" fmla="*/ 12 w 22"/>
                <a:gd name="T13" fmla="*/ 0 h 9"/>
                <a:gd name="T14" fmla="*/ 9 w 22"/>
                <a:gd name="T15" fmla="*/ 1 h 9"/>
                <a:gd name="T16" fmla="*/ 8 w 22"/>
                <a:gd name="T17" fmla="*/ 2 h 9"/>
                <a:gd name="T18" fmla="*/ 8 w 22"/>
                <a:gd name="T19" fmla="*/ 2 h 9"/>
                <a:gd name="T20" fmla="*/ 1 w 22"/>
                <a:gd name="T21" fmla="*/ 5 h 9"/>
                <a:gd name="T22" fmla="*/ 3 w 22"/>
                <a:gd name="T23" fmla="*/ 8 h 9"/>
                <a:gd name="T24" fmla="*/ 7 w 22"/>
                <a:gd name="T25" fmla="*/ 9 h 9"/>
                <a:gd name="T26" fmla="*/ 10 w 22"/>
                <a:gd name="T27" fmla="*/ 8 h 9"/>
                <a:gd name="T28" fmla="*/ 11 w 22"/>
                <a:gd name="T29" fmla="*/ 8 h 9"/>
                <a:gd name="T30" fmla="*/ 14 w 22"/>
                <a:gd name="T31" fmla="*/ 8 h 9"/>
                <a:gd name="T32" fmla="*/ 15 w 22"/>
                <a:gd name="T33" fmla="*/ 8 h 9"/>
                <a:gd name="T34" fmla="*/ 16 w 22"/>
                <a:gd name="T35" fmla="*/ 8 h 9"/>
                <a:gd name="T36" fmla="*/ 18 w 22"/>
                <a:gd name="T37" fmla="*/ 8 h 9"/>
                <a:gd name="T38" fmla="*/ 21 w 22"/>
                <a:gd name="T39" fmla="*/ 7 h 9"/>
                <a:gd name="T40" fmla="*/ 21 w 22"/>
                <a:gd name="T4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9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F00EA39-05A4-6517-5750-57F94862F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" y="2306"/>
              <a:ext cx="100" cy="66"/>
            </a:xfrm>
            <a:custGeom>
              <a:avLst/>
              <a:gdLst>
                <a:gd name="T0" fmla="*/ 40 w 41"/>
                <a:gd name="T1" fmla="*/ 7 h 27"/>
                <a:gd name="T2" fmla="*/ 33 w 41"/>
                <a:gd name="T3" fmla="*/ 1 h 27"/>
                <a:gd name="T4" fmla="*/ 10 w 41"/>
                <a:gd name="T5" fmla="*/ 0 h 27"/>
                <a:gd name="T6" fmla="*/ 3 w 41"/>
                <a:gd name="T7" fmla="*/ 0 h 27"/>
                <a:gd name="T8" fmla="*/ 3 w 41"/>
                <a:gd name="T9" fmla="*/ 2 h 27"/>
                <a:gd name="T10" fmla="*/ 2 w 41"/>
                <a:gd name="T11" fmla="*/ 8 h 27"/>
                <a:gd name="T12" fmla="*/ 1 w 41"/>
                <a:gd name="T13" fmla="*/ 12 h 27"/>
                <a:gd name="T14" fmla="*/ 1 w 41"/>
                <a:gd name="T15" fmla="*/ 21 h 27"/>
                <a:gd name="T16" fmla="*/ 1 w 41"/>
                <a:gd name="T17" fmla="*/ 25 h 27"/>
                <a:gd name="T18" fmla="*/ 38 w 41"/>
                <a:gd name="T19" fmla="*/ 27 h 27"/>
                <a:gd name="T20" fmla="*/ 38 w 41"/>
                <a:gd name="T21" fmla="*/ 25 h 27"/>
                <a:gd name="T22" fmla="*/ 40 w 41"/>
                <a:gd name="T23" fmla="*/ 15 h 27"/>
                <a:gd name="T24" fmla="*/ 41 w 41"/>
                <a:gd name="T25" fmla="*/ 13 h 27"/>
                <a:gd name="T26" fmla="*/ 40 w 41"/>
                <a:gd name="T2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7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C7023217-959B-3E45-2446-1EDA519DB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722"/>
              <a:ext cx="759" cy="1013"/>
            </a:xfrm>
            <a:custGeom>
              <a:avLst/>
              <a:gdLst>
                <a:gd name="T0" fmla="*/ 303 w 311"/>
                <a:gd name="T1" fmla="*/ 78 h 415"/>
                <a:gd name="T2" fmla="*/ 299 w 311"/>
                <a:gd name="T3" fmla="*/ 80 h 415"/>
                <a:gd name="T4" fmla="*/ 288 w 311"/>
                <a:gd name="T5" fmla="*/ 78 h 415"/>
                <a:gd name="T6" fmla="*/ 267 w 311"/>
                <a:gd name="T7" fmla="*/ 69 h 415"/>
                <a:gd name="T8" fmla="*/ 248 w 311"/>
                <a:gd name="T9" fmla="*/ 60 h 415"/>
                <a:gd name="T10" fmla="*/ 229 w 311"/>
                <a:gd name="T11" fmla="*/ 59 h 415"/>
                <a:gd name="T12" fmla="*/ 225 w 311"/>
                <a:gd name="T13" fmla="*/ 64 h 415"/>
                <a:gd name="T14" fmla="*/ 205 w 311"/>
                <a:gd name="T15" fmla="*/ 71 h 415"/>
                <a:gd name="T16" fmla="*/ 203 w 311"/>
                <a:gd name="T17" fmla="*/ 70 h 415"/>
                <a:gd name="T18" fmla="*/ 199 w 311"/>
                <a:gd name="T19" fmla="*/ 58 h 415"/>
                <a:gd name="T20" fmla="*/ 187 w 311"/>
                <a:gd name="T21" fmla="*/ 79 h 415"/>
                <a:gd name="T22" fmla="*/ 177 w 311"/>
                <a:gd name="T23" fmla="*/ 85 h 415"/>
                <a:gd name="T24" fmla="*/ 192 w 311"/>
                <a:gd name="T25" fmla="*/ 49 h 415"/>
                <a:gd name="T26" fmla="*/ 185 w 311"/>
                <a:gd name="T27" fmla="*/ 42 h 415"/>
                <a:gd name="T28" fmla="*/ 181 w 311"/>
                <a:gd name="T29" fmla="*/ 31 h 415"/>
                <a:gd name="T30" fmla="*/ 173 w 311"/>
                <a:gd name="T31" fmla="*/ 23 h 415"/>
                <a:gd name="T32" fmla="*/ 166 w 311"/>
                <a:gd name="T33" fmla="*/ 18 h 415"/>
                <a:gd name="T34" fmla="*/ 156 w 311"/>
                <a:gd name="T35" fmla="*/ 13 h 415"/>
                <a:gd name="T36" fmla="*/ 150 w 311"/>
                <a:gd name="T37" fmla="*/ 18 h 415"/>
                <a:gd name="T38" fmla="*/ 148 w 311"/>
                <a:gd name="T39" fmla="*/ 22 h 415"/>
                <a:gd name="T40" fmla="*/ 137 w 311"/>
                <a:gd name="T41" fmla="*/ 6 h 415"/>
                <a:gd name="T42" fmla="*/ 125 w 311"/>
                <a:gd name="T43" fmla="*/ 3 h 415"/>
                <a:gd name="T44" fmla="*/ 114 w 311"/>
                <a:gd name="T45" fmla="*/ 2 h 415"/>
                <a:gd name="T46" fmla="*/ 106 w 311"/>
                <a:gd name="T47" fmla="*/ 26 h 415"/>
                <a:gd name="T48" fmla="*/ 101 w 311"/>
                <a:gd name="T49" fmla="*/ 46 h 415"/>
                <a:gd name="T50" fmla="*/ 88 w 311"/>
                <a:gd name="T51" fmla="*/ 74 h 415"/>
                <a:gd name="T52" fmla="*/ 77 w 311"/>
                <a:gd name="T53" fmla="*/ 98 h 415"/>
                <a:gd name="T54" fmla="*/ 65 w 311"/>
                <a:gd name="T55" fmla="*/ 122 h 415"/>
                <a:gd name="T56" fmla="*/ 55 w 311"/>
                <a:gd name="T57" fmla="*/ 133 h 415"/>
                <a:gd name="T58" fmla="*/ 43 w 311"/>
                <a:gd name="T59" fmla="*/ 152 h 415"/>
                <a:gd name="T60" fmla="*/ 37 w 311"/>
                <a:gd name="T61" fmla="*/ 153 h 415"/>
                <a:gd name="T62" fmla="*/ 8 w 311"/>
                <a:gd name="T63" fmla="*/ 171 h 415"/>
                <a:gd name="T64" fmla="*/ 5 w 311"/>
                <a:gd name="T65" fmla="*/ 178 h 415"/>
                <a:gd name="T66" fmla="*/ 12 w 311"/>
                <a:gd name="T67" fmla="*/ 179 h 415"/>
                <a:gd name="T68" fmla="*/ 22 w 311"/>
                <a:gd name="T69" fmla="*/ 182 h 415"/>
                <a:gd name="T70" fmla="*/ 36 w 311"/>
                <a:gd name="T71" fmla="*/ 190 h 415"/>
                <a:gd name="T72" fmla="*/ 49 w 311"/>
                <a:gd name="T73" fmla="*/ 219 h 415"/>
                <a:gd name="T74" fmla="*/ 48 w 311"/>
                <a:gd name="T75" fmla="*/ 240 h 415"/>
                <a:gd name="T76" fmla="*/ 37 w 311"/>
                <a:gd name="T77" fmla="*/ 270 h 415"/>
                <a:gd name="T78" fmla="*/ 42 w 311"/>
                <a:gd name="T79" fmla="*/ 274 h 415"/>
                <a:gd name="T80" fmla="*/ 44 w 311"/>
                <a:gd name="T81" fmla="*/ 278 h 415"/>
                <a:gd name="T82" fmla="*/ 53 w 311"/>
                <a:gd name="T83" fmla="*/ 298 h 415"/>
                <a:gd name="T84" fmla="*/ 74 w 311"/>
                <a:gd name="T85" fmla="*/ 306 h 415"/>
                <a:gd name="T86" fmla="*/ 88 w 311"/>
                <a:gd name="T87" fmla="*/ 325 h 415"/>
                <a:gd name="T88" fmla="*/ 69 w 311"/>
                <a:gd name="T89" fmla="*/ 343 h 415"/>
                <a:gd name="T90" fmla="*/ 61 w 311"/>
                <a:gd name="T91" fmla="*/ 354 h 415"/>
                <a:gd name="T92" fmla="*/ 63 w 311"/>
                <a:gd name="T93" fmla="*/ 357 h 415"/>
                <a:gd name="T94" fmla="*/ 72 w 311"/>
                <a:gd name="T95" fmla="*/ 365 h 415"/>
                <a:gd name="T96" fmla="*/ 82 w 311"/>
                <a:gd name="T97" fmla="*/ 384 h 415"/>
                <a:gd name="T98" fmla="*/ 86 w 311"/>
                <a:gd name="T99" fmla="*/ 397 h 415"/>
                <a:gd name="T100" fmla="*/ 107 w 311"/>
                <a:gd name="T101" fmla="*/ 413 h 415"/>
                <a:gd name="T102" fmla="*/ 116 w 311"/>
                <a:gd name="T103" fmla="*/ 385 h 415"/>
                <a:gd name="T104" fmla="*/ 130 w 311"/>
                <a:gd name="T105" fmla="*/ 312 h 415"/>
                <a:gd name="T106" fmla="*/ 190 w 311"/>
                <a:gd name="T107" fmla="*/ 269 h 415"/>
                <a:gd name="T108" fmla="*/ 222 w 311"/>
                <a:gd name="T109" fmla="*/ 259 h 415"/>
                <a:gd name="T110" fmla="*/ 235 w 311"/>
                <a:gd name="T111" fmla="*/ 258 h 415"/>
                <a:gd name="T112" fmla="*/ 245 w 311"/>
                <a:gd name="T113" fmla="*/ 260 h 415"/>
                <a:gd name="T114" fmla="*/ 244 w 311"/>
                <a:gd name="T115" fmla="*/ 223 h 415"/>
                <a:gd name="T116" fmla="*/ 259 w 311"/>
                <a:gd name="T117" fmla="*/ 193 h 415"/>
                <a:gd name="T118" fmla="*/ 255 w 311"/>
                <a:gd name="T119" fmla="*/ 156 h 415"/>
                <a:gd name="T120" fmla="*/ 256 w 311"/>
                <a:gd name="T121" fmla="*/ 139 h 415"/>
                <a:gd name="T122" fmla="*/ 269 w 311"/>
                <a:gd name="T123" fmla="*/ 115 h 415"/>
                <a:gd name="T124" fmla="*/ 300 w 311"/>
                <a:gd name="T125" fmla="*/ 9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1" h="415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B53CAB2B-E617-E58B-6991-E279F005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" y="0"/>
              <a:ext cx="666" cy="740"/>
            </a:xfrm>
            <a:custGeom>
              <a:avLst/>
              <a:gdLst>
                <a:gd name="T0" fmla="*/ 271 w 273"/>
                <a:gd name="T1" fmla="*/ 209 h 303"/>
                <a:gd name="T2" fmla="*/ 269 w 273"/>
                <a:gd name="T3" fmla="*/ 183 h 303"/>
                <a:gd name="T4" fmla="*/ 266 w 273"/>
                <a:gd name="T5" fmla="*/ 174 h 303"/>
                <a:gd name="T6" fmla="*/ 259 w 273"/>
                <a:gd name="T7" fmla="*/ 173 h 303"/>
                <a:gd name="T8" fmla="*/ 243 w 273"/>
                <a:gd name="T9" fmla="*/ 159 h 303"/>
                <a:gd name="T10" fmla="*/ 231 w 273"/>
                <a:gd name="T11" fmla="*/ 131 h 303"/>
                <a:gd name="T12" fmla="*/ 227 w 273"/>
                <a:gd name="T13" fmla="*/ 96 h 303"/>
                <a:gd name="T14" fmla="*/ 230 w 273"/>
                <a:gd name="T15" fmla="*/ 80 h 303"/>
                <a:gd name="T16" fmla="*/ 243 w 273"/>
                <a:gd name="T17" fmla="*/ 61 h 303"/>
                <a:gd name="T18" fmla="*/ 238 w 273"/>
                <a:gd name="T19" fmla="*/ 45 h 303"/>
                <a:gd name="T20" fmla="*/ 223 w 273"/>
                <a:gd name="T21" fmla="*/ 32 h 303"/>
                <a:gd name="T22" fmla="*/ 217 w 273"/>
                <a:gd name="T23" fmla="*/ 33 h 303"/>
                <a:gd name="T24" fmla="*/ 221 w 273"/>
                <a:gd name="T25" fmla="*/ 22 h 303"/>
                <a:gd name="T26" fmla="*/ 204 w 273"/>
                <a:gd name="T27" fmla="*/ 0 h 303"/>
                <a:gd name="T28" fmla="*/ 191 w 273"/>
                <a:gd name="T29" fmla="*/ 4 h 303"/>
                <a:gd name="T30" fmla="*/ 191 w 273"/>
                <a:gd name="T31" fmla="*/ 15 h 303"/>
                <a:gd name="T32" fmla="*/ 177 w 273"/>
                <a:gd name="T33" fmla="*/ 27 h 303"/>
                <a:gd name="T34" fmla="*/ 173 w 273"/>
                <a:gd name="T35" fmla="*/ 32 h 303"/>
                <a:gd name="T36" fmla="*/ 164 w 273"/>
                <a:gd name="T37" fmla="*/ 31 h 303"/>
                <a:gd name="T38" fmla="*/ 154 w 273"/>
                <a:gd name="T39" fmla="*/ 39 h 303"/>
                <a:gd name="T40" fmla="*/ 146 w 273"/>
                <a:gd name="T41" fmla="*/ 46 h 303"/>
                <a:gd name="T42" fmla="*/ 142 w 273"/>
                <a:gd name="T43" fmla="*/ 46 h 303"/>
                <a:gd name="T44" fmla="*/ 134 w 273"/>
                <a:gd name="T45" fmla="*/ 50 h 303"/>
                <a:gd name="T46" fmla="*/ 131 w 273"/>
                <a:gd name="T47" fmla="*/ 49 h 303"/>
                <a:gd name="T48" fmla="*/ 120 w 273"/>
                <a:gd name="T49" fmla="*/ 52 h 303"/>
                <a:gd name="T50" fmla="*/ 111 w 273"/>
                <a:gd name="T51" fmla="*/ 49 h 303"/>
                <a:gd name="T52" fmla="*/ 92 w 273"/>
                <a:gd name="T53" fmla="*/ 68 h 303"/>
                <a:gd name="T54" fmla="*/ 85 w 273"/>
                <a:gd name="T55" fmla="*/ 77 h 303"/>
                <a:gd name="T56" fmla="*/ 68 w 273"/>
                <a:gd name="T57" fmla="*/ 61 h 303"/>
                <a:gd name="T58" fmla="*/ 60 w 273"/>
                <a:gd name="T59" fmla="*/ 63 h 303"/>
                <a:gd name="T60" fmla="*/ 54 w 273"/>
                <a:gd name="T61" fmla="*/ 61 h 303"/>
                <a:gd name="T62" fmla="*/ 45 w 273"/>
                <a:gd name="T63" fmla="*/ 60 h 303"/>
                <a:gd name="T64" fmla="*/ 37 w 273"/>
                <a:gd name="T65" fmla="*/ 63 h 303"/>
                <a:gd name="T66" fmla="*/ 22 w 273"/>
                <a:gd name="T67" fmla="*/ 52 h 303"/>
                <a:gd name="T68" fmla="*/ 14 w 273"/>
                <a:gd name="T69" fmla="*/ 53 h 303"/>
                <a:gd name="T70" fmla="*/ 5 w 273"/>
                <a:gd name="T71" fmla="*/ 48 h 303"/>
                <a:gd name="T72" fmla="*/ 12 w 273"/>
                <a:gd name="T73" fmla="*/ 68 h 303"/>
                <a:gd name="T74" fmla="*/ 24 w 273"/>
                <a:gd name="T75" fmla="*/ 79 h 303"/>
                <a:gd name="T76" fmla="*/ 25 w 273"/>
                <a:gd name="T77" fmla="*/ 96 h 303"/>
                <a:gd name="T78" fmla="*/ 31 w 273"/>
                <a:gd name="T79" fmla="*/ 111 h 303"/>
                <a:gd name="T80" fmla="*/ 34 w 273"/>
                <a:gd name="T81" fmla="*/ 129 h 303"/>
                <a:gd name="T82" fmla="*/ 45 w 273"/>
                <a:gd name="T83" fmla="*/ 132 h 303"/>
                <a:gd name="T84" fmla="*/ 62 w 273"/>
                <a:gd name="T85" fmla="*/ 133 h 303"/>
                <a:gd name="T86" fmla="*/ 63 w 273"/>
                <a:gd name="T87" fmla="*/ 139 h 303"/>
                <a:gd name="T88" fmla="*/ 68 w 273"/>
                <a:gd name="T89" fmla="*/ 141 h 303"/>
                <a:gd name="T90" fmla="*/ 87 w 273"/>
                <a:gd name="T91" fmla="*/ 148 h 303"/>
                <a:gd name="T92" fmla="*/ 96 w 273"/>
                <a:gd name="T93" fmla="*/ 163 h 303"/>
                <a:gd name="T94" fmla="*/ 105 w 273"/>
                <a:gd name="T95" fmla="*/ 218 h 303"/>
                <a:gd name="T96" fmla="*/ 113 w 273"/>
                <a:gd name="T97" fmla="*/ 258 h 303"/>
                <a:gd name="T98" fmla="*/ 111 w 273"/>
                <a:gd name="T99" fmla="*/ 275 h 303"/>
                <a:gd name="T100" fmla="*/ 121 w 273"/>
                <a:gd name="T101" fmla="*/ 287 h 303"/>
                <a:gd name="T102" fmla="*/ 132 w 273"/>
                <a:gd name="T103" fmla="*/ 293 h 303"/>
                <a:gd name="T104" fmla="*/ 146 w 273"/>
                <a:gd name="T105" fmla="*/ 303 h 303"/>
                <a:gd name="T106" fmla="*/ 148 w 273"/>
                <a:gd name="T107" fmla="*/ 295 h 303"/>
                <a:gd name="T108" fmla="*/ 152 w 273"/>
                <a:gd name="T109" fmla="*/ 273 h 303"/>
                <a:gd name="T110" fmla="*/ 175 w 273"/>
                <a:gd name="T111" fmla="*/ 261 h 303"/>
                <a:gd name="T112" fmla="*/ 196 w 273"/>
                <a:gd name="T113" fmla="*/ 275 h 303"/>
                <a:gd name="T114" fmla="*/ 202 w 273"/>
                <a:gd name="T115" fmla="*/ 256 h 303"/>
                <a:gd name="T116" fmla="*/ 211 w 273"/>
                <a:gd name="T117" fmla="*/ 240 h 303"/>
                <a:gd name="T118" fmla="*/ 232 w 273"/>
                <a:gd name="T119" fmla="*/ 228 h 303"/>
                <a:gd name="T120" fmla="*/ 271 w 273"/>
                <a:gd name="T121" fmla="*/ 22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303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4C9307FF-A346-718F-D4A1-289D7AE18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" y="98"/>
              <a:ext cx="561" cy="612"/>
            </a:xfrm>
            <a:custGeom>
              <a:avLst/>
              <a:gdLst>
                <a:gd name="T0" fmla="*/ 210 w 230"/>
                <a:gd name="T1" fmla="*/ 116 h 251"/>
                <a:gd name="T2" fmla="*/ 198 w 230"/>
                <a:gd name="T3" fmla="*/ 110 h 251"/>
                <a:gd name="T4" fmla="*/ 194 w 230"/>
                <a:gd name="T5" fmla="*/ 104 h 251"/>
                <a:gd name="T6" fmla="*/ 188 w 230"/>
                <a:gd name="T7" fmla="*/ 89 h 251"/>
                <a:gd name="T8" fmla="*/ 182 w 230"/>
                <a:gd name="T9" fmla="*/ 76 h 251"/>
                <a:gd name="T10" fmla="*/ 178 w 230"/>
                <a:gd name="T11" fmla="*/ 64 h 251"/>
                <a:gd name="T12" fmla="*/ 174 w 230"/>
                <a:gd name="T13" fmla="*/ 52 h 251"/>
                <a:gd name="T14" fmla="*/ 173 w 230"/>
                <a:gd name="T15" fmla="*/ 34 h 251"/>
                <a:gd name="T16" fmla="*/ 166 w 230"/>
                <a:gd name="T17" fmla="*/ 23 h 251"/>
                <a:gd name="T18" fmla="*/ 168 w 230"/>
                <a:gd name="T19" fmla="*/ 17 h 251"/>
                <a:gd name="T20" fmla="*/ 162 w 230"/>
                <a:gd name="T21" fmla="*/ 8 h 251"/>
                <a:gd name="T22" fmla="*/ 157 w 230"/>
                <a:gd name="T23" fmla="*/ 2 h 251"/>
                <a:gd name="T24" fmla="*/ 147 w 230"/>
                <a:gd name="T25" fmla="*/ 5 h 251"/>
                <a:gd name="T26" fmla="*/ 148 w 230"/>
                <a:gd name="T27" fmla="*/ 10 h 251"/>
                <a:gd name="T28" fmla="*/ 143 w 230"/>
                <a:gd name="T29" fmla="*/ 12 h 251"/>
                <a:gd name="T30" fmla="*/ 138 w 230"/>
                <a:gd name="T31" fmla="*/ 16 h 251"/>
                <a:gd name="T32" fmla="*/ 125 w 230"/>
                <a:gd name="T33" fmla="*/ 31 h 251"/>
                <a:gd name="T34" fmla="*/ 122 w 230"/>
                <a:gd name="T35" fmla="*/ 37 h 251"/>
                <a:gd name="T36" fmla="*/ 115 w 230"/>
                <a:gd name="T37" fmla="*/ 48 h 251"/>
                <a:gd name="T38" fmla="*/ 99 w 230"/>
                <a:gd name="T39" fmla="*/ 80 h 251"/>
                <a:gd name="T40" fmla="*/ 81 w 230"/>
                <a:gd name="T41" fmla="*/ 95 h 251"/>
                <a:gd name="T42" fmla="*/ 70 w 230"/>
                <a:gd name="T43" fmla="*/ 92 h 251"/>
                <a:gd name="T44" fmla="*/ 62 w 230"/>
                <a:gd name="T45" fmla="*/ 91 h 251"/>
                <a:gd name="T46" fmla="*/ 58 w 230"/>
                <a:gd name="T47" fmla="*/ 92 h 251"/>
                <a:gd name="T48" fmla="*/ 47 w 230"/>
                <a:gd name="T49" fmla="*/ 89 h 251"/>
                <a:gd name="T50" fmla="*/ 37 w 230"/>
                <a:gd name="T51" fmla="*/ 93 h 251"/>
                <a:gd name="T52" fmla="*/ 28 w 230"/>
                <a:gd name="T53" fmla="*/ 98 h 251"/>
                <a:gd name="T54" fmla="*/ 23 w 230"/>
                <a:gd name="T55" fmla="*/ 96 h 251"/>
                <a:gd name="T56" fmla="*/ 18 w 230"/>
                <a:gd name="T57" fmla="*/ 94 h 251"/>
                <a:gd name="T58" fmla="*/ 10 w 230"/>
                <a:gd name="T59" fmla="*/ 89 h 251"/>
                <a:gd name="T60" fmla="*/ 6 w 230"/>
                <a:gd name="T61" fmla="*/ 86 h 251"/>
                <a:gd name="T62" fmla="*/ 3 w 230"/>
                <a:gd name="T63" fmla="*/ 113 h 251"/>
                <a:gd name="T64" fmla="*/ 11 w 230"/>
                <a:gd name="T65" fmla="*/ 116 h 251"/>
                <a:gd name="T66" fmla="*/ 19 w 230"/>
                <a:gd name="T67" fmla="*/ 116 h 251"/>
                <a:gd name="T68" fmla="*/ 33 w 230"/>
                <a:gd name="T69" fmla="*/ 124 h 251"/>
                <a:gd name="T70" fmla="*/ 47 w 230"/>
                <a:gd name="T71" fmla="*/ 132 h 251"/>
                <a:gd name="T72" fmla="*/ 61 w 230"/>
                <a:gd name="T73" fmla="*/ 141 h 251"/>
                <a:gd name="T74" fmla="*/ 67 w 230"/>
                <a:gd name="T75" fmla="*/ 156 h 251"/>
                <a:gd name="T76" fmla="*/ 76 w 230"/>
                <a:gd name="T77" fmla="*/ 165 h 251"/>
                <a:gd name="T78" fmla="*/ 79 w 230"/>
                <a:gd name="T79" fmla="*/ 182 h 251"/>
                <a:gd name="T80" fmla="*/ 91 w 230"/>
                <a:gd name="T81" fmla="*/ 206 h 251"/>
                <a:gd name="T82" fmla="*/ 102 w 230"/>
                <a:gd name="T83" fmla="*/ 222 h 251"/>
                <a:gd name="T84" fmla="*/ 104 w 230"/>
                <a:gd name="T85" fmla="*/ 227 h 251"/>
                <a:gd name="T86" fmla="*/ 104 w 230"/>
                <a:gd name="T87" fmla="*/ 230 h 251"/>
                <a:gd name="T88" fmla="*/ 110 w 230"/>
                <a:gd name="T89" fmla="*/ 240 h 251"/>
                <a:gd name="T90" fmla="*/ 112 w 230"/>
                <a:gd name="T91" fmla="*/ 243 h 251"/>
                <a:gd name="T92" fmla="*/ 121 w 230"/>
                <a:gd name="T93" fmla="*/ 249 h 251"/>
                <a:gd name="T94" fmla="*/ 130 w 230"/>
                <a:gd name="T95" fmla="*/ 251 h 251"/>
                <a:gd name="T96" fmla="*/ 142 w 230"/>
                <a:gd name="T97" fmla="*/ 238 h 251"/>
                <a:gd name="T98" fmla="*/ 153 w 230"/>
                <a:gd name="T99" fmla="*/ 219 h 251"/>
                <a:gd name="T100" fmla="*/ 186 w 230"/>
                <a:gd name="T101" fmla="*/ 189 h 251"/>
                <a:gd name="T102" fmla="*/ 195 w 230"/>
                <a:gd name="T103" fmla="*/ 186 h 251"/>
                <a:gd name="T104" fmla="*/ 198 w 230"/>
                <a:gd name="T105" fmla="*/ 183 h 251"/>
                <a:gd name="T106" fmla="*/ 202 w 230"/>
                <a:gd name="T107" fmla="*/ 178 h 251"/>
                <a:gd name="T108" fmla="*/ 210 w 230"/>
                <a:gd name="T109" fmla="*/ 171 h 251"/>
                <a:gd name="T110" fmla="*/ 218 w 230"/>
                <a:gd name="T111" fmla="*/ 159 h 251"/>
                <a:gd name="T112" fmla="*/ 219 w 230"/>
                <a:gd name="T113" fmla="*/ 155 h 251"/>
                <a:gd name="T114" fmla="*/ 224 w 230"/>
                <a:gd name="T115" fmla="*/ 148 h 251"/>
                <a:gd name="T116" fmla="*/ 221 w 230"/>
                <a:gd name="T117" fmla="*/ 144 h 251"/>
                <a:gd name="T118" fmla="*/ 221 w 230"/>
                <a:gd name="T119" fmla="*/ 1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0" h="251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DBE2B4A-F29C-6615-90CB-3F8A3C160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7" y="286"/>
              <a:ext cx="1448" cy="1386"/>
            </a:xfrm>
            <a:custGeom>
              <a:avLst/>
              <a:gdLst>
                <a:gd name="T0" fmla="*/ 569 w 593"/>
                <a:gd name="T1" fmla="*/ 167 h 568"/>
                <a:gd name="T2" fmla="*/ 555 w 593"/>
                <a:gd name="T3" fmla="*/ 160 h 568"/>
                <a:gd name="T4" fmla="*/ 542 w 593"/>
                <a:gd name="T5" fmla="*/ 155 h 568"/>
                <a:gd name="T6" fmla="*/ 522 w 593"/>
                <a:gd name="T7" fmla="*/ 154 h 568"/>
                <a:gd name="T8" fmla="*/ 507 w 593"/>
                <a:gd name="T9" fmla="*/ 155 h 568"/>
                <a:gd name="T10" fmla="*/ 484 w 593"/>
                <a:gd name="T11" fmla="*/ 181 h 568"/>
                <a:gd name="T12" fmla="*/ 446 w 593"/>
                <a:gd name="T13" fmla="*/ 213 h 568"/>
                <a:gd name="T14" fmla="*/ 462 w 593"/>
                <a:gd name="T15" fmla="*/ 195 h 568"/>
                <a:gd name="T16" fmla="*/ 463 w 593"/>
                <a:gd name="T17" fmla="*/ 131 h 568"/>
                <a:gd name="T18" fmla="*/ 441 w 593"/>
                <a:gd name="T19" fmla="*/ 131 h 568"/>
                <a:gd name="T20" fmla="*/ 442 w 593"/>
                <a:gd name="T21" fmla="*/ 129 h 568"/>
                <a:gd name="T22" fmla="*/ 423 w 593"/>
                <a:gd name="T23" fmla="*/ 131 h 568"/>
                <a:gd name="T24" fmla="*/ 427 w 593"/>
                <a:gd name="T25" fmla="*/ 118 h 568"/>
                <a:gd name="T26" fmla="*/ 408 w 593"/>
                <a:gd name="T27" fmla="*/ 109 h 568"/>
                <a:gd name="T28" fmla="*/ 412 w 593"/>
                <a:gd name="T29" fmla="*/ 93 h 568"/>
                <a:gd name="T30" fmla="*/ 397 w 593"/>
                <a:gd name="T31" fmla="*/ 100 h 568"/>
                <a:gd name="T32" fmla="*/ 388 w 593"/>
                <a:gd name="T33" fmla="*/ 110 h 568"/>
                <a:gd name="T34" fmla="*/ 324 w 593"/>
                <a:gd name="T35" fmla="*/ 174 h 568"/>
                <a:gd name="T36" fmla="*/ 298 w 593"/>
                <a:gd name="T37" fmla="*/ 153 h 568"/>
                <a:gd name="T38" fmla="*/ 272 w 593"/>
                <a:gd name="T39" fmla="*/ 105 h 568"/>
                <a:gd name="T40" fmla="*/ 241 w 593"/>
                <a:gd name="T41" fmla="*/ 55 h 568"/>
                <a:gd name="T42" fmla="*/ 197 w 593"/>
                <a:gd name="T43" fmla="*/ 36 h 568"/>
                <a:gd name="T44" fmla="*/ 182 w 593"/>
                <a:gd name="T45" fmla="*/ 0 h 568"/>
                <a:gd name="T46" fmla="*/ 150 w 593"/>
                <a:gd name="T47" fmla="*/ 9 h 568"/>
                <a:gd name="T48" fmla="*/ 140 w 593"/>
                <a:gd name="T49" fmla="*/ 33 h 568"/>
                <a:gd name="T50" fmla="*/ 101 w 593"/>
                <a:gd name="T51" fmla="*/ 30 h 568"/>
                <a:gd name="T52" fmla="*/ 61 w 593"/>
                <a:gd name="T53" fmla="*/ 42 h 568"/>
                <a:gd name="T54" fmla="*/ 34 w 593"/>
                <a:gd name="T55" fmla="*/ 46 h 568"/>
                <a:gd name="T56" fmla="*/ 17 w 593"/>
                <a:gd name="T57" fmla="*/ 62 h 568"/>
                <a:gd name="T58" fmla="*/ 0 w 593"/>
                <a:gd name="T59" fmla="*/ 57 h 568"/>
                <a:gd name="T60" fmla="*/ 7 w 593"/>
                <a:gd name="T61" fmla="*/ 120 h 568"/>
                <a:gd name="T62" fmla="*/ 22 w 593"/>
                <a:gd name="T63" fmla="*/ 155 h 568"/>
                <a:gd name="T64" fmla="*/ 56 w 593"/>
                <a:gd name="T65" fmla="*/ 187 h 568"/>
                <a:gd name="T66" fmla="*/ 93 w 593"/>
                <a:gd name="T67" fmla="*/ 206 h 568"/>
                <a:gd name="T68" fmla="*/ 112 w 593"/>
                <a:gd name="T69" fmla="*/ 217 h 568"/>
                <a:gd name="T70" fmla="*/ 62 w 593"/>
                <a:gd name="T71" fmla="*/ 352 h 568"/>
                <a:gd name="T72" fmla="*/ 30 w 593"/>
                <a:gd name="T73" fmla="*/ 432 h 568"/>
                <a:gd name="T74" fmla="*/ 52 w 593"/>
                <a:gd name="T75" fmla="*/ 467 h 568"/>
                <a:gd name="T76" fmla="*/ 97 w 593"/>
                <a:gd name="T77" fmla="*/ 540 h 568"/>
                <a:gd name="T78" fmla="*/ 122 w 593"/>
                <a:gd name="T79" fmla="*/ 550 h 568"/>
                <a:gd name="T80" fmla="*/ 424 w 593"/>
                <a:gd name="T81" fmla="*/ 525 h 568"/>
                <a:gd name="T82" fmla="*/ 445 w 593"/>
                <a:gd name="T83" fmla="*/ 488 h 568"/>
                <a:gd name="T84" fmla="*/ 449 w 593"/>
                <a:gd name="T85" fmla="*/ 435 h 568"/>
                <a:gd name="T86" fmla="*/ 489 w 593"/>
                <a:gd name="T87" fmla="*/ 395 h 568"/>
                <a:gd name="T88" fmla="*/ 478 w 593"/>
                <a:gd name="T89" fmla="*/ 367 h 568"/>
                <a:gd name="T90" fmla="*/ 488 w 593"/>
                <a:gd name="T91" fmla="*/ 350 h 568"/>
                <a:gd name="T92" fmla="*/ 522 w 593"/>
                <a:gd name="T93" fmla="*/ 330 h 568"/>
                <a:gd name="T94" fmla="*/ 540 w 593"/>
                <a:gd name="T95" fmla="*/ 305 h 568"/>
                <a:gd name="T96" fmla="*/ 565 w 593"/>
                <a:gd name="T97" fmla="*/ 264 h 568"/>
                <a:gd name="T98" fmla="*/ 587 w 593"/>
                <a:gd name="T99" fmla="*/ 216 h 568"/>
                <a:gd name="T100" fmla="*/ 373 w 593"/>
                <a:gd name="T101" fmla="*/ 162 h 568"/>
                <a:gd name="T102" fmla="*/ 375 w 593"/>
                <a:gd name="T103" fmla="*/ 154 h 568"/>
                <a:gd name="T104" fmla="*/ 378 w 593"/>
                <a:gd name="T105" fmla="*/ 139 h 568"/>
                <a:gd name="T106" fmla="*/ 367 w 593"/>
                <a:gd name="T107" fmla="*/ 147 h 568"/>
                <a:gd name="T108" fmla="*/ 362 w 593"/>
                <a:gd name="T109" fmla="*/ 168 h 568"/>
                <a:gd name="T110" fmla="*/ 349 w 593"/>
                <a:gd name="T111" fmla="*/ 174 h 568"/>
                <a:gd name="T112" fmla="*/ 360 w 593"/>
                <a:gd name="T113" fmla="*/ 148 h 568"/>
                <a:gd name="T114" fmla="*/ 366 w 593"/>
                <a:gd name="T115" fmla="*/ 132 h 568"/>
                <a:gd name="T116" fmla="*/ 394 w 593"/>
                <a:gd name="T117" fmla="*/ 120 h 568"/>
                <a:gd name="T118" fmla="*/ 408 w 593"/>
                <a:gd name="T119" fmla="*/ 204 h 568"/>
                <a:gd name="T120" fmla="*/ 421 w 593"/>
                <a:gd name="T121" fmla="*/ 20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3" h="568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F9C6DB5-C6FF-4FBA-1881-3FD816B59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" y="1308"/>
              <a:ext cx="432" cy="254"/>
            </a:xfrm>
            <a:custGeom>
              <a:avLst/>
              <a:gdLst>
                <a:gd name="T0" fmla="*/ 171 w 177"/>
                <a:gd name="T1" fmla="*/ 28 h 104"/>
                <a:gd name="T2" fmla="*/ 169 w 177"/>
                <a:gd name="T3" fmla="*/ 26 h 104"/>
                <a:gd name="T4" fmla="*/ 152 w 177"/>
                <a:gd name="T5" fmla="*/ 25 h 104"/>
                <a:gd name="T6" fmla="*/ 140 w 177"/>
                <a:gd name="T7" fmla="*/ 23 h 104"/>
                <a:gd name="T8" fmla="*/ 131 w 177"/>
                <a:gd name="T9" fmla="*/ 23 h 104"/>
                <a:gd name="T10" fmla="*/ 123 w 177"/>
                <a:gd name="T11" fmla="*/ 22 h 104"/>
                <a:gd name="T12" fmla="*/ 114 w 177"/>
                <a:gd name="T13" fmla="*/ 17 h 104"/>
                <a:gd name="T14" fmla="*/ 107 w 177"/>
                <a:gd name="T15" fmla="*/ 15 h 104"/>
                <a:gd name="T16" fmla="*/ 104 w 177"/>
                <a:gd name="T17" fmla="*/ 26 h 104"/>
                <a:gd name="T18" fmla="*/ 101 w 177"/>
                <a:gd name="T19" fmla="*/ 32 h 104"/>
                <a:gd name="T20" fmla="*/ 100 w 177"/>
                <a:gd name="T21" fmla="*/ 38 h 104"/>
                <a:gd name="T22" fmla="*/ 96 w 177"/>
                <a:gd name="T23" fmla="*/ 42 h 104"/>
                <a:gd name="T24" fmla="*/ 81 w 177"/>
                <a:gd name="T25" fmla="*/ 32 h 104"/>
                <a:gd name="T26" fmla="*/ 76 w 177"/>
                <a:gd name="T27" fmla="*/ 33 h 104"/>
                <a:gd name="T28" fmla="*/ 70 w 177"/>
                <a:gd name="T29" fmla="*/ 34 h 104"/>
                <a:gd name="T30" fmla="*/ 66 w 177"/>
                <a:gd name="T31" fmla="*/ 32 h 104"/>
                <a:gd name="T32" fmla="*/ 57 w 177"/>
                <a:gd name="T33" fmla="*/ 29 h 104"/>
                <a:gd name="T34" fmla="*/ 63 w 177"/>
                <a:gd name="T35" fmla="*/ 16 h 104"/>
                <a:gd name="T36" fmla="*/ 67 w 177"/>
                <a:gd name="T37" fmla="*/ 9 h 104"/>
                <a:gd name="T38" fmla="*/ 71 w 177"/>
                <a:gd name="T39" fmla="*/ 1 h 104"/>
                <a:gd name="T40" fmla="*/ 67 w 177"/>
                <a:gd name="T41" fmla="*/ 0 h 104"/>
                <a:gd name="T42" fmla="*/ 45 w 177"/>
                <a:gd name="T43" fmla="*/ 9 h 104"/>
                <a:gd name="T44" fmla="*/ 31 w 177"/>
                <a:gd name="T45" fmla="*/ 18 h 104"/>
                <a:gd name="T46" fmla="*/ 16 w 177"/>
                <a:gd name="T47" fmla="*/ 13 h 104"/>
                <a:gd name="T48" fmla="*/ 9 w 177"/>
                <a:gd name="T49" fmla="*/ 10 h 104"/>
                <a:gd name="T50" fmla="*/ 6 w 177"/>
                <a:gd name="T51" fmla="*/ 26 h 104"/>
                <a:gd name="T52" fmla="*/ 3 w 177"/>
                <a:gd name="T53" fmla="*/ 43 h 104"/>
                <a:gd name="T54" fmla="*/ 8 w 177"/>
                <a:gd name="T55" fmla="*/ 57 h 104"/>
                <a:gd name="T56" fmla="*/ 2 w 177"/>
                <a:gd name="T57" fmla="*/ 67 h 104"/>
                <a:gd name="T58" fmla="*/ 5 w 177"/>
                <a:gd name="T59" fmla="*/ 72 h 104"/>
                <a:gd name="T60" fmla="*/ 8 w 177"/>
                <a:gd name="T61" fmla="*/ 76 h 104"/>
                <a:gd name="T62" fmla="*/ 11 w 177"/>
                <a:gd name="T63" fmla="*/ 75 h 104"/>
                <a:gd name="T64" fmla="*/ 17 w 177"/>
                <a:gd name="T65" fmla="*/ 74 h 104"/>
                <a:gd name="T66" fmla="*/ 21 w 177"/>
                <a:gd name="T67" fmla="*/ 78 h 104"/>
                <a:gd name="T68" fmla="*/ 22 w 177"/>
                <a:gd name="T69" fmla="*/ 78 h 104"/>
                <a:gd name="T70" fmla="*/ 26 w 177"/>
                <a:gd name="T71" fmla="*/ 77 h 104"/>
                <a:gd name="T72" fmla="*/ 37 w 177"/>
                <a:gd name="T73" fmla="*/ 75 h 104"/>
                <a:gd name="T74" fmla="*/ 48 w 177"/>
                <a:gd name="T75" fmla="*/ 68 h 104"/>
                <a:gd name="T76" fmla="*/ 66 w 177"/>
                <a:gd name="T77" fmla="*/ 57 h 104"/>
                <a:gd name="T78" fmla="*/ 75 w 177"/>
                <a:gd name="T79" fmla="*/ 64 h 104"/>
                <a:gd name="T80" fmla="*/ 69 w 177"/>
                <a:gd name="T81" fmla="*/ 76 h 104"/>
                <a:gd name="T82" fmla="*/ 64 w 177"/>
                <a:gd name="T83" fmla="*/ 85 h 104"/>
                <a:gd name="T84" fmla="*/ 66 w 177"/>
                <a:gd name="T85" fmla="*/ 88 h 104"/>
                <a:gd name="T86" fmla="*/ 71 w 177"/>
                <a:gd name="T87" fmla="*/ 93 h 104"/>
                <a:gd name="T88" fmla="*/ 79 w 177"/>
                <a:gd name="T89" fmla="*/ 104 h 104"/>
                <a:gd name="T90" fmla="*/ 84 w 177"/>
                <a:gd name="T91" fmla="*/ 102 h 104"/>
                <a:gd name="T92" fmla="*/ 91 w 177"/>
                <a:gd name="T93" fmla="*/ 97 h 104"/>
                <a:gd name="T94" fmla="*/ 98 w 177"/>
                <a:gd name="T95" fmla="*/ 89 h 104"/>
                <a:gd name="T96" fmla="*/ 102 w 177"/>
                <a:gd name="T97" fmla="*/ 86 h 104"/>
                <a:gd name="T98" fmla="*/ 108 w 177"/>
                <a:gd name="T99" fmla="*/ 84 h 104"/>
                <a:gd name="T100" fmla="*/ 111 w 177"/>
                <a:gd name="T101" fmla="*/ 84 h 104"/>
                <a:gd name="T102" fmla="*/ 114 w 177"/>
                <a:gd name="T103" fmla="*/ 84 h 104"/>
                <a:gd name="T104" fmla="*/ 121 w 177"/>
                <a:gd name="T105" fmla="*/ 85 h 104"/>
                <a:gd name="T106" fmla="*/ 127 w 177"/>
                <a:gd name="T107" fmla="*/ 84 h 104"/>
                <a:gd name="T108" fmla="*/ 133 w 177"/>
                <a:gd name="T109" fmla="*/ 82 h 104"/>
                <a:gd name="T110" fmla="*/ 138 w 177"/>
                <a:gd name="T111" fmla="*/ 81 h 104"/>
                <a:gd name="T112" fmla="*/ 144 w 177"/>
                <a:gd name="T113" fmla="*/ 76 h 104"/>
                <a:gd name="T114" fmla="*/ 154 w 177"/>
                <a:gd name="T115" fmla="*/ 68 h 104"/>
                <a:gd name="T116" fmla="*/ 160 w 177"/>
                <a:gd name="T117" fmla="*/ 70 h 104"/>
                <a:gd name="T118" fmla="*/ 167 w 177"/>
                <a:gd name="T119" fmla="*/ 73 h 104"/>
                <a:gd name="T120" fmla="*/ 173 w 177"/>
                <a:gd name="T121" fmla="*/ 77 h 104"/>
                <a:gd name="T122" fmla="*/ 176 w 177"/>
                <a:gd name="T123" fmla="*/ 7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104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56EF541C-AC2E-50D4-2C90-8DF3DD6D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2" y="1172"/>
              <a:ext cx="396" cy="236"/>
            </a:xfrm>
            <a:custGeom>
              <a:avLst/>
              <a:gdLst>
                <a:gd name="T0" fmla="*/ 159 w 162"/>
                <a:gd name="T1" fmla="*/ 74 h 97"/>
                <a:gd name="T2" fmla="*/ 155 w 162"/>
                <a:gd name="T3" fmla="*/ 52 h 97"/>
                <a:gd name="T4" fmla="*/ 148 w 162"/>
                <a:gd name="T5" fmla="*/ 29 h 97"/>
                <a:gd name="T6" fmla="*/ 131 w 162"/>
                <a:gd name="T7" fmla="*/ 17 h 97"/>
                <a:gd name="T8" fmla="*/ 116 w 162"/>
                <a:gd name="T9" fmla="*/ 15 h 97"/>
                <a:gd name="T10" fmla="*/ 110 w 162"/>
                <a:gd name="T11" fmla="*/ 15 h 97"/>
                <a:gd name="T12" fmla="*/ 104 w 162"/>
                <a:gd name="T13" fmla="*/ 14 h 97"/>
                <a:gd name="T14" fmla="*/ 91 w 162"/>
                <a:gd name="T15" fmla="*/ 12 h 97"/>
                <a:gd name="T16" fmla="*/ 81 w 162"/>
                <a:gd name="T17" fmla="*/ 6 h 97"/>
                <a:gd name="T18" fmla="*/ 73 w 162"/>
                <a:gd name="T19" fmla="*/ 3 h 97"/>
                <a:gd name="T20" fmla="*/ 67 w 162"/>
                <a:gd name="T21" fmla="*/ 3 h 97"/>
                <a:gd name="T22" fmla="*/ 64 w 162"/>
                <a:gd name="T23" fmla="*/ 0 h 97"/>
                <a:gd name="T24" fmla="*/ 59 w 162"/>
                <a:gd name="T25" fmla="*/ 1 h 97"/>
                <a:gd name="T26" fmla="*/ 41 w 162"/>
                <a:gd name="T27" fmla="*/ 11 h 97"/>
                <a:gd name="T28" fmla="*/ 37 w 162"/>
                <a:gd name="T29" fmla="*/ 18 h 97"/>
                <a:gd name="T30" fmla="*/ 33 w 162"/>
                <a:gd name="T31" fmla="*/ 24 h 97"/>
                <a:gd name="T32" fmla="*/ 30 w 162"/>
                <a:gd name="T33" fmla="*/ 30 h 97"/>
                <a:gd name="T34" fmla="*/ 21 w 162"/>
                <a:gd name="T35" fmla="*/ 44 h 97"/>
                <a:gd name="T36" fmla="*/ 16 w 162"/>
                <a:gd name="T37" fmla="*/ 52 h 97"/>
                <a:gd name="T38" fmla="*/ 10 w 162"/>
                <a:gd name="T39" fmla="*/ 54 h 97"/>
                <a:gd name="T40" fmla="*/ 0 w 162"/>
                <a:gd name="T41" fmla="*/ 64 h 97"/>
                <a:gd name="T42" fmla="*/ 2 w 162"/>
                <a:gd name="T43" fmla="*/ 66 h 97"/>
                <a:gd name="T44" fmla="*/ 19 w 162"/>
                <a:gd name="T45" fmla="*/ 74 h 97"/>
                <a:gd name="T46" fmla="*/ 31 w 162"/>
                <a:gd name="T47" fmla="*/ 69 h 97"/>
                <a:gd name="T48" fmla="*/ 40 w 162"/>
                <a:gd name="T49" fmla="*/ 60 h 97"/>
                <a:gd name="T50" fmla="*/ 61 w 162"/>
                <a:gd name="T51" fmla="*/ 56 h 97"/>
                <a:gd name="T52" fmla="*/ 59 w 162"/>
                <a:gd name="T53" fmla="*/ 66 h 97"/>
                <a:gd name="T54" fmla="*/ 54 w 162"/>
                <a:gd name="T55" fmla="*/ 73 h 97"/>
                <a:gd name="T56" fmla="*/ 48 w 162"/>
                <a:gd name="T57" fmla="*/ 84 h 97"/>
                <a:gd name="T58" fmla="*/ 49 w 162"/>
                <a:gd name="T59" fmla="*/ 86 h 97"/>
                <a:gd name="T60" fmla="*/ 58 w 162"/>
                <a:gd name="T61" fmla="*/ 88 h 97"/>
                <a:gd name="T62" fmla="*/ 61 w 162"/>
                <a:gd name="T63" fmla="*/ 90 h 97"/>
                <a:gd name="T64" fmla="*/ 67 w 162"/>
                <a:gd name="T65" fmla="*/ 89 h 97"/>
                <a:gd name="T66" fmla="*/ 72 w 162"/>
                <a:gd name="T67" fmla="*/ 87 h 97"/>
                <a:gd name="T68" fmla="*/ 87 w 162"/>
                <a:gd name="T69" fmla="*/ 97 h 97"/>
                <a:gd name="T70" fmla="*/ 87 w 162"/>
                <a:gd name="T71" fmla="*/ 97 h 97"/>
                <a:gd name="T72" fmla="*/ 91 w 162"/>
                <a:gd name="T73" fmla="*/ 92 h 97"/>
                <a:gd name="T74" fmla="*/ 93 w 162"/>
                <a:gd name="T75" fmla="*/ 86 h 97"/>
                <a:gd name="T76" fmla="*/ 95 w 162"/>
                <a:gd name="T77" fmla="*/ 78 h 97"/>
                <a:gd name="T78" fmla="*/ 99 w 162"/>
                <a:gd name="T79" fmla="*/ 70 h 97"/>
                <a:gd name="T80" fmla="*/ 110 w 162"/>
                <a:gd name="T81" fmla="*/ 76 h 97"/>
                <a:gd name="T82" fmla="*/ 121 w 162"/>
                <a:gd name="T83" fmla="*/ 79 h 97"/>
                <a:gd name="T84" fmla="*/ 125 w 162"/>
                <a:gd name="T85" fmla="*/ 79 h 97"/>
                <a:gd name="T86" fmla="*/ 135 w 162"/>
                <a:gd name="T87" fmla="*/ 79 h 97"/>
                <a:gd name="T88" fmla="*/ 154 w 162"/>
                <a:gd name="T89" fmla="*/ 83 h 97"/>
                <a:gd name="T90" fmla="*/ 162 w 162"/>
                <a:gd name="T91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2" h="97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3D2ADF6-EAAF-9BCD-17BB-469935BE8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930"/>
              <a:ext cx="462" cy="564"/>
            </a:xfrm>
            <a:custGeom>
              <a:avLst/>
              <a:gdLst>
                <a:gd name="T0" fmla="*/ 189 w 189"/>
                <a:gd name="T1" fmla="*/ 95 h 231"/>
                <a:gd name="T2" fmla="*/ 178 w 189"/>
                <a:gd name="T3" fmla="*/ 90 h 231"/>
                <a:gd name="T4" fmla="*/ 169 w 189"/>
                <a:gd name="T5" fmla="*/ 86 h 231"/>
                <a:gd name="T6" fmla="*/ 164 w 189"/>
                <a:gd name="T7" fmla="*/ 77 h 231"/>
                <a:gd name="T8" fmla="*/ 155 w 189"/>
                <a:gd name="T9" fmla="*/ 70 h 231"/>
                <a:gd name="T10" fmla="*/ 148 w 189"/>
                <a:gd name="T11" fmla="*/ 61 h 231"/>
                <a:gd name="T12" fmla="*/ 139 w 189"/>
                <a:gd name="T13" fmla="*/ 52 h 231"/>
                <a:gd name="T14" fmla="*/ 127 w 189"/>
                <a:gd name="T15" fmla="*/ 41 h 231"/>
                <a:gd name="T16" fmla="*/ 120 w 189"/>
                <a:gd name="T17" fmla="*/ 35 h 231"/>
                <a:gd name="T18" fmla="*/ 91 w 189"/>
                <a:gd name="T19" fmla="*/ 15 h 231"/>
                <a:gd name="T20" fmla="*/ 63 w 189"/>
                <a:gd name="T21" fmla="*/ 0 h 231"/>
                <a:gd name="T22" fmla="*/ 56 w 189"/>
                <a:gd name="T23" fmla="*/ 1 h 231"/>
                <a:gd name="T24" fmla="*/ 46 w 189"/>
                <a:gd name="T25" fmla="*/ 1 h 231"/>
                <a:gd name="T26" fmla="*/ 35 w 189"/>
                <a:gd name="T27" fmla="*/ 0 h 231"/>
                <a:gd name="T28" fmla="*/ 26 w 189"/>
                <a:gd name="T29" fmla="*/ 1 h 231"/>
                <a:gd name="T30" fmla="*/ 19 w 189"/>
                <a:gd name="T31" fmla="*/ 1 h 231"/>
                <a:gd name="T32" fmla="*/ 14 w 189"/>
                <a:gd name="T33" fmla="*/ 1 h 231"/>
                <a:gd name="T34" fmla="*/ 10 w 189"/>
                <a:gd name="T35" fmla="*/ 1 h 231"/>
                <a:gd name="T36" fmla="*/ 8 w 189"/>
                <a:gd name="T37" fmla="*/ 4 h 231"/>
                <a:gd name="T38" fmla="*/ 5 w 189"/>
                <a:gd name="T39" fmla="*/ 14 h 231"/>
                <a:gd name="T40" fmla="*/ 3 w 189"/>
                <a:gd name="T41" fmla="*/ 31 h 231"/>
                <a:gd name="T42" fmla="*/ 6 w 189"/>
                <a:gd name="T43" fmla="*/ 41 h 231"/>
                <a:gd name="T44" fmla="*/ 11 w 189"/>
                <a:gd name="T45" fmla="*/ 51 h 231"/>
                <a:gd name="T46" fmla="*/ 13 w 189"/>
                <a:gd name="T47" fmla="*/ 61 h 231"/>
                <a:gd name="T48" fmla="*/ 10 w 189"/>
                <a:gd name="T49" fmla="*/ 83 h 231"/>
                <a:gd name="T50" fmla="*/ 12 w 189"/>
                <a:gd name="T51" fmla="*/ 95 h 231"/>
                <a:gd name="T52" fmla="*/ 15 w 189"/>
                <a:gd name="T53" fmla="*/ 104 h 231"/>
                <a:gd name="T54" fmla="*/ 16 w 189"/>
                <a:gd name="T55" fmla="*/ 113 h 231"/>
                <a:gd name="T56" fmla="*/ 17 w 189"/>
                <a:gd name="T57" fmla="*/ 114 h 231"/>
                <a:gd name="T58" fmla="*/ 22 w 189"/>
                <a:gd name="T59" fmla="*/ 140 h 231"/>
                <a:gd name="T60" fmla="*/ 23 w 189"/>
                <a:gd name="T61" fmla="*/ 152 h 231"/>
                <a:gd name="T62" fmla="*/ 26 w 189"/>
                <a:gd name="T63" fmla="*/ 161 h 231"/>
                <a:gd name="T64" fmla="*/ 35 w 189"/>
                <a:gd name="T65" fmla="*/ 177 h 231"/>
                <a:gd name="T66" fmla="*/ 39 w 189"/>
                <a:gd name="T67" fmla="*/ 188 h 231"/>
                <a:gd name="T68" fmla="*/ 33 w 189"/>
                <a:gd name="T69" fmla="*/ 207 h 231"/>
                <a:gd name="T70" fmla="*/ 35 w 189"/>
                <a:gd name="T71" fmla="*/ 208 h 231"/>
                <a:gd name="T72" fmla="*/ 40 w 189"/>
                <a:gd name="T73" fmla="*/ 208 h 231"/>
                <a:gd name="T74" fmla="*/ 50 w 189"/>
                <a:gd name="T75" fmla="*/ 209 h 231"/>
                <a:gd name="T76" fmla="*/ 57 w 189"/>
                <a:gd name="T77" fmla="*/ 209 h 231"/>
                <a:gd name="T78" fmla="*/ 67 w 189"/>
                <a:gd name="T79" fmla="*/ 208 h 231"/>
                <a:gd name="T80" fmla="*/ 77 w 189"/>
                <a:gd name="T81" fmla="*/ 209 h 231"/>
                <a:gd name="T82" fmla="*/ 88 w 189"/>
                <a:gd name="T83" fmla="*/ 219 h 231"/>
                <a:gd name="T84" fmla="*/ 100 w 189"/>
                <a:gd name="T85" fmla="*/ 230 h 231"/>
                <a:gd name="T86" fmla="*/ 112 w 189"/>
                <a:gd name="T87" fmla="*/ 226 h 231"/>
                <a:gd name="T88" fmla="*/ 124 w 189"/>
                <a:gd name="T89" fmla="*/ 212 h 231"/>
                <a:gd name="T90" fmla="*/ 118 w 189"/>
                <a:gd name="T91" fmla="*/ 198 h 231"/>
                <a:gd name="T92" fmla="*/ 122 w 189"/>
                <a:gd name="T93" fmla="*/ 181 h 231"/>
                <a:gd name="T94" fmla="*/ 125 w 189"/>
                <a:gd name="T95" fmla="*/ 163 h 231"/>
                <a:gd name="T96" fmla="*/ 135 w 189"/>
                <a:gd name="T97" fmla="*/ 152 h 231"/>
                <a:gd name="T98" fmla="*/ 141 w 189"/>
                <a:gd name="T99" fmla="*/ 151 h 231"/>
                <a:gd name="T100" fmla="*/ 146 w 189"/>
                <a:gd name="T101" fmla="*/ 143 h 231"/>
                <a:gd name="T102" fmla="*/ 155 w 189"/>
                <a:gd name="T103" fmla="*/ 129 h 231"/>
                <a:gd name="T104" fmla="*/ 157 w 189"/>
                <a:gd name="T105" fmla="*/ 123 h 231"/>
                <a:gd name="T106" fmla="*/ 161 w 189"/>
                <a:gd name="T107" fmla="*/ 117 h 231"/>
                <a:gd name="T108" fmla="*/ 165 w 189"/>
                <a:gd name="T109" fmla="*/ 110 h 231"/>
                <a:gd name="T110" fmla="*/ 184 w 189"/>
                <a:gd name="T111" fmla="*/ 99 h 231"/>
                <a:gd name="T112" fmla="*/ 189 w 189"/>
                <a:gd name="T113" fmla="*/ 9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231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2504350-B339-FC6A-B9F1-E18901024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" y="344"/>
              <a:ext cx="1923" cy="1357"/>
            </a:xfrm>
            <a:custGeom>
              <a:avLst/>
              <a:gdLst>
                <a:gd name="T0" fmla="*/ 773 w 788"/>
                <a:gd name="T1" fmla="*/ 194 h 556"/>
                <a:gd name="T2" fmla="*/ 758 w 788"/>
                <a:gd name="T3" fmla="*/ 182 h 556"/>
                <a:gd name="T4" fmla="*/ 722 w 788"/>
                <a:gd name="T5" fmla="*/ 163 h 556"/>
                <a:gd name="T6" fmla="*/ 688 w 788"/>
                <a:gd name="T7" fmla="*/ 133 h 556"/>
                <a:gd name="T8" fmla="*/ 675 w 788"/>
                <a:gd name="T9" fmla="*/ 113 h 556"/>
                <a:gd name="T10" fmla="*/ 659 w 788"/>
                <a:gd name="T11" fmla="*/ 86 h 556"/>
                <a:gd name="T12" fmla="*/ 611 w 788"/>
                <a:gd name="T13" fmla="*/ 100 h 556"/>
                <a:gd name="T14" fmla="*/ 592 w 788"/>
                <a:gd name="T15" fmla="*/ 135 h 556"/>
                <a:gd name="T16" fmla="*/ 548 w 788"/>
                <a:gd name="T17" fmla="*/ 147 h 556"/>
                <a:gd name="T18" fmla="*/ 527 w 788"/>
                <a:gd name="T19" fmla="*/ 152 h 556"/>
                <a:gd name="T20" fmla="*/ 512 w 788"/>
                <a:gd name="T21" fmla="*/ 125 h 556"/>
                <a:gd name="T22" fmla="*/ 495 w 788"/>
                <a:gd name="T23" fmla="*/ 22 h 556"/>
                <a:gd name="T24" fmla="*/ 460 w 788"/>
                <a:gd name="T25" fmla="*/ 1 h 556"/>
                <a:gd name="T26" fmla="*/ 452 w 788"/>
                <a:gd name="T27" fmla="*/ 6 h 556"/>
                <a:gd name="T28" fmla="*/ 432 w 788"/>
                <a:gd name="T29" fmla="*/ 15 h 556"/>
                <a:gd name="T30" fmla="*/ 421 w 788"/>
                <a:gd name="T31" fmla="*/ 31 h 556"/>
                <a:gd name="T32" fmla="*/ 399 w 788"/>
                <a:gd name="T33" fmla="*/ 43 h 556"/>
                <a:gd name="T34" fmla="*/ 379 w 788"/>
                <a:gd name="T35" fmla="*/ 60 h 556"/>
                <a:gd name="T36" fmla="*/ 369 w 788"/>
                <a:gd name="T37" fmla="*/ 68 h 556"/>
                <a:gd name="T38" fmla="*/ 337 w 788"/>
                <a:gd name="T39" fmla="*/ 68 h 556"/>
                <a:gd name="T40" fmla="*/ 309 w 788"/>
                <a:gd name="T41" fmla="*/ 51 h 556"/>
                <a:gd name="T42" fmla="*/ 298 w 788"/>
                <a:gd name="T43" fmla="*/ 42 h 556"/>
                <a:gd name="T44" fmla="*/ 271 w 788"/>
                <a:gd name="T45" fmla="*/ 13 h 556"/>
                <a:gd name="T46" fmla="*/ 244 w 788"/>
                <a:gd name="T47" fmla="*/ 15 h 556"/>
                <a:gd name="T48" fmla="*/ 201 w 788"/>
                <a:gd name="T49" fmla="*/ 29 h 556"/>
                <a:gd name="T50" fmla="*/ 167 w 788"/>
                <a:gd name="T51" fmla="*/ 45 h 556"/>
                <a:gd name="T52" fmla="*/ 195 w 788"/>
                <a:gd name="T53" fmla="*/ 79 h 556"/>
                <a:gd name="T54" fmla="*/ 157 w 788"/>
                <a:gd name="T55" fmla="*/ 88 h 556"/>
                <a:gd name="T56" fmla="*/ 158 w 788"/>
                <a:gd name="T57" fmla="*/ 119 h 556"/>
                <a:gd name="T58" fmla="*/ 188 w 788"/>
                <a:gd name="T59" fmla="*/ 171 h 556"/>
                <a:gd name="T60" fmla="*/ 170 w 788"/>
                <a:gd name="T61" fmla="*/ 281 h 556"/>
                <a:gd name="T62" fmla="*/ 156 w 788"/>
                <a:gd name="T63" fmla="*/ 305 h 556"/>
                <a:gd name="T64" fmla="*/ 129 w 788"/>
                <a:gd name="T65" fmla="*/ 304 h 556"/>
                <a:gd name="T66" fmla="*/ 75 w 788"/>
                <a:gd name="T67" fmla="*/ 326 h 556"/>
                <a:gd name="T68" fmla="*/ 60 w 788"/>
                <a:gd name="T69" fmla="*/ 336 h 556"/>
                <a:gd name="T70" fmla="*/ 34 w 788"/>
                <a:gd name="T71" fmla="*/ 369 h 556"/>
                <a:gd name="T72" fmla="*/ 27 w 788"/>
                <a:gd name="T73" fmla="*/ 410 h 556"/>
                <a:gd name="T74" fmla="*/ 0 w 788"/>
                <a:gd name="T75" fmla="*/ 446 h 556"/>
                <a:gd name="T76" fmla="*/ 323 w 788"/>
                <a:gd name="T77" fmla="*/ 553 h 556"/>
                <a:gd name="T78" fmla="*/ 340 w 788"/>
                <a:gd name="T79" fmla="*/ 534 h 556"/>
                <a:gd name="T80" fmla="*/ 361 w 788"/>
                <a:gd name="T81" fmla="*/ 535 h 556"/>
                <a:gd name="T82" fmla="*/ 374 w 788"/>
                <a:gd name="T83" fmla="*/ 533 h 556"/>
                <a:gd name="T84" fmla="*/ 382 w 788"/>
                <a:gd name="T85" fmla="*/ 530 h 556"/>
                <a:gd name="T86" fmla="*/ 395 w 788"/>
                <a:gd name="T87" fmla="*/ 532 h 556"/>
                <a:gd name="T88" fmla="*/ 413 w 788"/>
                <a:gd name="T89" fmla="*/ 511 h 556"/>
                <a:gd name="T90" fmla="*/ 423 w 788"/>
                <a:gd name="T91" fmla="*/ 510 h 556"/>
                <a:gd name="T92" fmla="*/ 434 w 788"/>
                <a:gd name="T93" fmla="*/ 508 h 556"/>
                <a:gd name="T94" fmla="*/ 445 w 788"/>
                <a:gd name="T95" fmla="*/ 483 h 556"/>
                <a:gd name="T96" fmla="*/ 462 w 788"/>
                <a:gd name="T97" fmla="*/ 470 h 556"/>
                <a:gd name="T98" fmla="*/ 483 w 788"/>
                <a:gd name="T99" fmla="*/ 463 h 556"/>
                <a:gd name="T100" fmla="*/ 512 w 788"/>
                <a:gd name="T101" fmla="*/ 478 h 556"/>
                <a:gd name="T102" fmla="*/ 530 w 788"/>
                <a:gd name="T103" fmla="*/ 496 h 556"/>
                <a:gd name="T104" fmla="*/ 554 w 788"/>
                <a:gd name="T105" fmla="*/ 497 h 556"/>
                <a:gd name="T106" fmla="*/ 695 w 788"/>
                <a:gd name="T107" fmla="*/ 479 h 556"/>
                <a:gd name="T108" fmla="*/ 698 w 788"/>
                <a:gd name="T109" fmla="*/ 459 h 556"/>
                <a:gd name="T110" fmla="*/ 704 w 788"/>
                <a:gd name="T111" fmla="*/ 435 h 556"/>
                <a:gd name="T112" fmla="*/ 696 w 788"/>
                <a:gd name="T113" fmla="*/ 410 h 556"/>
                <a:gd name="T114" fmla="*/ 707 w 788"/>
                <a:gd name="T115" fmla="*/ 372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88" h="556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B7199141-AA2C-0337-36AF-7AFC4DF14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4" y="1955"/>
              <a:ext cx="791" cy="791"/>
            </a:xfrm>
            <a:custGeom>
              <a:avLst/>
              <a:gdLst>
                <a:gd name="T0" fmla="*/ 317 w 324"/>
                <a:gd name="T1" fmla="*/ 88 h 324"/>
                <a:gd name="T2" fmla="*/ 315 w 324"/>
                <a:gd name="T3" fmla="*/ 51 h 324"/>
                <a:gd name="T4" fmla="*/ 316 w 324"/>
                <a:gd name="T5" fmla="*/ 34 h 324"/>
                <a:gd name="T6" fmla="*/ 300 w 324"/>
                <a:gd name="T7" fmla="*/ 27 h 324"/>
                <a:gd name="T8" fmla="*/ 279 w 324"/>
                <a:gd name="T9" fmla="*/ 35 h 324"/>
                <a:gd name="T10" fmla="*/ 258 w 324"/>
                <a:gd name="T11" fmla="*/ 42 h 324"/>
                <a:gd name="T12" fmla="*/ 247 w 324"/>
                <a:gd name="T13" fmla="*/ 37 h 324"/>
                <a:gd name="T14" fmla="*/ 242 w 324"/>
                <a:gd name="T15" fmla="*/ 45 h 324"/>
                <a:gd name="T16" fmla="*/ 219 w 324"/>
                <a:gd name="T17" fmla="*/ 38 h 324"/>
                <a:gd name="T18" fmla="*/ 205 w 324"/>
                <a:gd name="T19" fmla="*/ 41 h 324"/>
                <a:gd name="T20" fmla="*/ 201 w 324"/>
                <a:gd name="T21" fmla="*/ 37 h 324"/>
                <a:gd name="T22" fmla="*/ 176 w 324"/>
                <a:gd name="T23" fmla="*/ 34 h 324"/>
                <a:gd name="T24" fmla="*/ 154 w 324"/>
                <a:gd name="T25" fmla="*/ 33 h 324"/>
                <a:gd name="T26" fmla="*/ 138 w 324"/>
                <a:gd name="T27" fmla="*/ 8 h 324"/>
                <a:gd name="T28" fmla="*/ 133 w 324"/>
                <a:gd name="T29" fmla="*/ 7 h 324"/>
                <a:gd name="T30" fmla="*/ 124 w 324"/>
                <a:gd name="T31" fmla="*/ 25 h 324"/>
                <a:gd name="T32" fmla="*/ 117 w 324"/>
                <a:gd name="T33" fmla="*/ 48 h 324"/>
                <a:gd name="T34" fmla="*/ 107 w 324"/>
                <a:gd name="T35" fmla="*/ 68 h 324"/>
                <a:gd name="T36" fmla="*/ 101 w 324"/>
                <a:gd name="T37" fmla="*/ 92 h 324"/>
                <a:gd name="T38" fmla="*/ 86 w 324"/>
                <a:gd name="T39" fmla="*/ 121 h 324"/>
                <a:gd name="T40" fmla="*/ 69 w 324"/>
                <a:gd name="T41" fmla="*/ 135 h 324"/>
                <a:gd name="T42" fmla="*/ 50 w 324"/>
                <a:gd name="T43" fmla="*/ 158 h 324"/>
                <a:gd name="T44" fmla="*/ 27 w 324"/>
                <a:gd name="T45" fmla="*/ 184 h 324"/>
                <a:gd name="T46" fmla="*/ 5 w 324"/>
                <a:gd name="T47" fmla="*/ 213 h 324"/>
                <a:gd name="T48" fmla="*/ 4 w 324"/>
                <a:gd name="T49" fmla="*/ 245 h 324"/>
                <a:gd name="T50" fmla="*/ 9 w 324"/>
                <a:gd name="T51" fmla="*/ 265 h 324"/>
                <a:gd name="T52" fmla="*/ 16 w 324"/>
                <a:gd name="T53" fmla="*/ 278 h 324"/>
                <a:gd name="T54" fmla="*/ 36 w 324"/>
                <a:gd name="T55" fmla="*/ 288 h 324"/>
                <a:gd name="T56" fmla="*/ 43 w 324"/>
                <a:gd name="T57" fmla="*/ 292 h 324"/>
                <a:gd name="T58" fmla="*/ 66 w 324"/>
                <a:gd name="T59" fmla="*/ 305 h 324"/>
                <a:gd name="T60" fmla="*/ 77 w 324"/>
                <a:gd name="T61" fmla="*/ 308 h 324"/>
                <a:gd name="T62" fmla="*/ 84 w 324"/>
                <a:gd name="T63" fmla="*/ 312 h 324"/>
                <a:gd name="T64" fmla="*/ 97 w 324"/>
                <a:gd name="T65" fmla="*/ 322 h 324"/>
                <a:gd name="T66" fmla="*/ 111 w 324"/>
                <a:gd name="T67" fmla="*/ 310 h 324"/>
                <a:gd name="T68" fmla="*/ 123 w 324"/>
                <a:gd name="T69" fmla="*/ 294 h 324"/>
                <a:gd name="T70" fmla="*/ 153 w 324"/>
                <a:gd name="T71" fmla="*/ 282 h 324"/>
                <a:gd name="T72" fmla="*/ 168 w 324"/>
                <a:gd name="T73" fmla="*/ 284 h 324"/>
                <a:gd name="T74" fmla="*/ 182 w 324"/>
                <a:gd name="T75" fmla="*/ 273 h 324"/>
                <a:gd name="T76" fmla="*/ 196 w 324"/>
                <a:gd name="T77" fmla="*/ 273 h 324"/>
                <a:gd name="T78" fmla="*/ 218 w 324"/>
                <a:gd name="T79" fmla="*/ 274 h 324"/>
                <a:gd name="T80" fmla="*/ 246 w 324"/>
                <a:gd name="T81" fmla="*/ 270 h 324"/>
                <a:gd name="T82" fmla="*/ 258 w 324"/>
                <a:gd name="T83" fmla="*/ 247 h 324"/>
                <a:gd name="T84" fmla="*/ 262 w 324"/>
                <a:gd name="T85" fmla="*/ 217 h 324"/>
                <a:gd name="T86" fmla="*/ 257 w 324"/>
                <a:gd name="T87" fmla="*/ 181 h 324"/>
                <a:gd name="T88" fmla="*/ 220 w 324"/>
                <a:gd name="T89" fmla="*/ 169 h 324"/>
                <a:gd name="T90" fmla="*/ 231 w 324"/>
                <a:gd name="T91" fmla="*/ 144 h 324"/>
                <a:gd name="T92" fmla="*/ 259 w 324"/>
                <a:gd name="T93" fmla="*/ 167 h 324"/>
                <a:gd name="T94" fmla="*/ 269 w 324"/>
                <a:gd name="T95" fmla="*/ 165 h 324"/>
                <a:gd name="T96" fmla="*/ 282 w 324"/>
                <a:gd name="T97" fmla="*/ 156 h 324"/>
                <a:gd name="T98" fmla="*/ 279 w 324"/>
                <a:gd name="T99" fmla="*/ 141 h 324"/>
                <a:gd name="T100" fmla="*/ 285 w 324"/>
                <a:gd name="T101" fmla="*/ 123 h 324"/>
                <a:gd name="T102" fmla="*/ 293 w 324"/>
                <a:gd name="T103" fmla="*/ 126 h 324"/>
                <a:gd name="T104" fmla="*/ 302 w 324"/>
                <a:gd name="T105" fmla="*/ 113 h 324"/>
                <a:gd name="T106" fmla="*/ 318 w 324"/>
                <a:gd name="T107" fmla="*/ 1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4" h="324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BB3B6BCD-F30F-524F-2495-DFFAD9381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182"/>
              <a:ext cx="1196" cy="952"/>
            </a:xfrm>
            <a:custGeom>
              <a:avLst/>
              <a:gdLst>
                <a:gd name="T0" fmla="*/ 439 w 490"/>
                <a:gd name="T1" fmla="*/ 76 h 390"/>
                <a:gd name="T2" fmla="*/ 418 w 490"/>
                <a:gd name="T3" fmla="*/ 55 h 390"/>
                <a:gd name="T4" fmla="*/ 365 w 490"/>
                <a:gd name="T5" fmla="*/ 30 h 390"/>
                <a:gd name="T6" fmla="*/ 351 w 490"/>
                <a:gd name="T7" fmla="*/ 21 h 390"/>
                <a:gd name="T8" fmla="*/ 326 w 490"/>
                <a:gd name="T9" fmla="*/ 24 h 390"/>
                <a:gd name="T10" fmla="*/ 321 w 490"/>
                <a:gd name="T11" fmla="*/ 5 h 390"/>
                <a:gd name="T12" fmla="*/ 277 w 490"/>
                <a:gd name="T13" fmla="*/ 11 h 390"/>
                <a:gd name="T14" fmla="*/ 248 w 490"/>
                <a:gd name="T15" fmla="*/ 31 h 390"/>
                <a:gd name="T16" fmla="*/ 241 w 490"/>
                <a:gd name="T17" fmla="*/ 32 h 390"/>
                <a:gd name="T18" fmla="*/ 230 w 490"/>
                <a:gd name="T19" fmla="*/ 39 h 390"/>
                <a:gd name="T20" fmla="*/ 217 w 490"/>
                <a:gd name="T21" fmla="*/ 29 h 390"/>
                <a:gd name="T22" fmla="*/ 201 w 490"/>
                <a:gd name="T23" fmla="*/ 18 h 390"/>
                <a:gd name="T24" fmla="*/ 193 w 490"/>
                <a:gd name="T25" fmla="*/ 32 h 390"/>
                <a:gd name="T26" fmla="*/ 186 w 490"/>
                <a:gd name="T27" fmla="*/ 45 h 390"/>
                <a:gd name="T28" fmla="*/ 185 w 490"/>
                <a:gd name="T29" fmla="*/ 56 h 390"/>
                <a:gd name="T30" fmla="*/ 175 w 490"/>
                <a:gd name="T31" fmla="*/ 72 h 390"/>
                <a:gd name="T32" fmla="*/ 163 w 490"/>
                <a:gd name="T33" fmla="*/ 80 h 390"/>
                <a:gd name="T34" fmla="*/ 162 w 490"/>
                <a:gd name="T35" fmla="*/ 102 h 390"/>
                <a:gd name="T36" fmla="*/ 159 w 490"/>
                <a:gd name="T37" fmla="*/ 144 h 390"/>
                <a:gd name="T38" fmla="*/ 154 w 490"/>
                <a:gd name="T39" fmla="*/ 175 h 390"/>
                <a:gd name="T40" fmla="*/ 122 w 490"/>
                <a:gd name="T41" fmla="*/ 181 h 390"/>
                <a:gd name="T42" fmla="*/ 100 w 490"/>
                <a:gd name="T43" fmla="*/ 181 h 390"/>
                <a:gd name="T44" fmla="*/ 80 w 490"/>
                <a:gd name="T45" fmla="*/ 185 h 390"/>
                <a:gd name="T46" fmla="*/ 62 w 490"/>
                <a:gd name="T47" fmla="*/ 187 h 390"/>
                <a:gd name="T48" fmla="*/ 33 w 490"/>
                <a:gd name="T49" fmla="*/ 197 h 390"/>
                <a:gd name="T50" fmla="*/ 15 w 490"/>
                <a:gd name="T51" fmla="*/ 217 h 390"/>
                <a:gd name="T52" fmla="*/ 3 w 490"/>
                <a:gd name="T53" fmla="*/ 252 h 390"/>
                <a:gd name="T54" fmla="*/ 28 w 490"/>
                <a:gd name="T55" fmla="*/ 247 h 390"/>
                <a:gd name="T56" fmla="*/ 46 w 490"/>
                <a:gd name="T57" fmla="*/ 250 h 390"/>
                <a:gd name="T58" fmla="*/ 76 w 490"/>
                <a:gd name="T59" fmla="*/ 267 h 390"/>
                <a:gd name="T60" fmla="*/ 84 w 490"/>
                <a:gd name="T61" fmla="*/ 266 h 390"/>
                <a:gd name="T62" fmla="*/ 99 w 490"/>
                <a:gd name="T63" fmla="*/ 263 h 390"/>
                <a:gd name="T64" fmla="*/ 119 w 490"/>
                <a:gd name="T65" fmla="*/ 260 h 390"/>
                <a:gd name="T66" fmla="*/ 136 w 490"/>
                <a:gd name="T67" fmla="*/ 259 h 390"/>
                <a:gd name="T68" fmla="*/ 151 w 490"/>
                <a:gd name="T69" fmla="*/ 258 h 390"/>
                <a:gd name="T70" fmla="*/ 159 w 490"/>
                <a:gd name="T71" fmla="*/ 279 h 390"/>
                <a:gd name="T72" fmla="*/ 164 w 490"/>
                <a:gd name="T73" fmla="*/ 308 h 390"/>
                <a:gd name="T74" fmla="*/ 189 w 490"/>
                <a:gd name="T75" fmla="*/ 324 h 390"/>
                <a:gd name="T76" fmla="*/ 181 w 490"/>
                <a:gd name="T77" fmla="*/ 367 h 390"/>
                <a:gd name="T78" fmla="*/ 206 w 490"/>
                <a:gd name="T79" fmla="*/ 390 h 390"/>
                <a:gd name="T80" fmla="*/ 254 w 490"/>
                <a:gd name="T81" fmla="*/ 373 h 390"/>
                <a:gd name="T82" fmla="*/ 312 w 490"/>
                <a:gd name="T83" fmla="*/ 358 h 390"/>
                <a:gd name="T84" fmla="*/ 333 w 490"/>
                <a:gd name="T85" fmla="*/ 358 h 390"/>
                <a:gd name="T86" fmla="*/ 369 w 490"/>
                <a:gd name="T87" fmla="*/ 333 h 390"/>
                <a:gd name="T88" fmla="*/ 389 w 490"/>
                <a:gd name="T89" fmla="*/ 300 h 390"/>
                <a:gd name="T90" fmla="*/ 410 w 490"/>
                <a:gd name="T91" fmla="*/ 275 h 390"/>
                <a:gd name="T92" fmla="*/ 432 w 490"/>
                <a:gd name="T93" fmla="*/ 239 h 390"/>
                <a:gd name="T94" fmla="*/ 429 w 490"/>
                <a:gd name="T95" fmla="*/ 216 h 390"/>
                <a:gd name="T96" fmla="*/ 433 w 490"/>
                <a:gd name="T97" fmla="*/ 211 h 390"/>
                <a:gd name="T98" fmla="*/ 431 w 490"/>
                <a:gd name="T99" fmla="*/ 198 h 390"/>
                <a:gd name="T100" fmla="*/ 438 w 490"/>
                <a:gd name="T101" fmla="*/ 182 h 390"/>
                <a:gd name="T102" fmla="*/ 445 w 490"/>
                <a:gd name="T103" fmla="*/ 180 h 390"/>
                <a:gd name="T104" fmla="*/ 456 w 490"/>
                <a:gd name="T105" fmla="*/ 175 h 390"/>
                <a:gd name="T106" fmla="*/ 468 w 490"/>
                <a:gd name="T107" fmla="*/ 178 h 390"/>
                <a:gd name="T108" fmla="*/ 455 w 490"/>
                <a:gd name="T109" fmla="*/ 136 h 390"/>
                <a:gd name="T110" fmla="*/ 478 w 490"/>
                <a:gd name="T111" fmla="*/ 11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39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F05E5F9E-37FF-4CE7-33DA-E1214E51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918"/>
              <a:ext cx="625" cy="888"/>
            </a:xfrm>
            <a:custGeom>
              <a:avLst/>
              <a:gdLst>
                <a:gd name="T0" fmla="*/ 249 w 256"/>
                <a:gd name="T1" fmla="*/ 182 h 364"/>
                <a:gd name="T2" fmla="*/ 238 w 256"/>
                <a:gd name="T3" fmla="*/ 161 h 364"/>
                <a:gd name="T4" fmla="*/ 236 w 256"/>
                <a:gd name="T5" fmla="*/ 145 h 364"/>
                <a:gd name="T6" fmla="*/ 229 w 256"/>
                <a:gd name="T7" fmla="*/ 111 h 364"/>
                <a:gd name="T8" fmla="*/ 225 w 256"/>
                <a:gd name="T9" fmla="*/ 100 h 364"/>
                <a:gd name="T10" fmla="*/ 226 w 256"/>
                <a:gd name="T11" fmla="*/ 77 h 364"/>
                <a:gd name="T12" fmla="*/ 224 w 256"/>
                <a:gd name="T13" fmla="*/ 56 h 364"/>
                <a:gd name="T14" fmla="*/ 218 w 256"/>
                <a:gd name="T15" fmla="*/ 42 h 364"/>
                <a:gd name="T16" fmla="*/ 219 w 256"/>
                <a:gd name="T17" fmla="*/ 18 h 364"/>
                <a:gd name="T18" fmla="*/ 221 w 256"/>
                <a:gd name="T19" fmla="*/ 7 h 364"/>
                <a:gd name="T20" fmla="*/ 219 w 256"/>
                <a:gd name="T21" fmla="*/ 6 h 364"/>
                <a:gd name="T22" fmla="*/ 200 w 256"/>
                <a:gd name="T23" fmla="*/ 0 h 364"/>
                <a:gd name="T24" fmla="*/ 190 w 256"/>
                <a:gd name="T25" fmla="*/ 18 h 364"/>
                <a:gd name="T26" fmla="*/ 161 w 256"/>
                <a:gd name="T27" fmla="*/ 35 h 364"/>
                <a:gd name="T28" fmla="*/ 148 w 256"/>
                <a:gd name="T29" fmla="*/ 58 h 364"/>
                <a:gd name="T30" fmla="*/ 143 w 256"/>
                <a:gd name="T31" fmla="*/ 63 h 364"/>
                <a:gd name="T32" fmla="*/ 146 w 256"/>
                <a:gd name="T33" fmla="*/ 86 h 364"/>
                <a:gd name="T34" fmla="*/ 150 w 256"/>
                <a:gd name="T35" fmla="*/ 113 h 364"/>
                <a:gd name="T36" fmla="*/ 136 w 256"/>
                <a:gd name="T37" fmla="*/ 130 h 364"/>
                <a:gd name="T38" fmla="*/ 142 w 256"/>
                <a:gd name="T39" fmla="*/ 151 h 364"/>
                <a:gd name="T40" fmla="*/ 133 w 256"/>
                <a:gd name="T41" fmla="*/ 180 h 364"/>
                <a:gd name="T42" fmla="*/ 122 w 256"/>
                <a:gd name="T43" fmla="*/ 180 h 364"/>
                <a:gd name="T44" fmla="*/ 108 w 256"/>
                <a:gd name="T45" fmla="*/ 177 h 364"/>
                <a:gd name="T46" fmla="*/ 81 w 256"/>
                <a:gd name="T47" fmla="*/ 190 h 364"/>
                <a:gd name="T48" fmla="*/ 24 w 256"/>
                <a:gd name="T49" fmla="*/ 224 h 364"/>
                <a:gd name="T50" fmla="*/ 13 w 256"/>
                <a:gd name="T51" fmla="*/ 253 h 364"/>
                <a:gd name="T52" fmla="*/ 3 w 256"/>
                <a:gd name="T53" fmla="*/ 328 h 364"/>
                <a:gd name="T54" fmla="*/ 1 w 256"/>
                <a:gd name="T55" fmla="*/ 336 h 364"/>
                <a:gd name="T56" fmla="*/ 7 w 256"/>
                <a:gd name="T57" fmla="*/ 337 h 364"/>
                <a:gd name="T58" fmla="*/ 9 w 256"/>
                <a:gd name="T59" fmla="*/ 337 h 364"/>
                <a:gd name="T60" fmla="*/ 16 w 256"/>
                <a:gd name="T61" fmla="*/ 337 h 364"/>
                <a:gd name="T62" fmla="*/ 23 w 256"/>
                <a:gd name="T63" fmla="*/ 348 h 364"/>
                <a:gd name="T64" fmla="*/ 56 w 256"/>
                <a:gd name="T65" fmla="*/ 361 h 364"/>
                <a:gd name="T66" fmla="*/ 71 w 256"/>
                <a:gd name="T67" fmla="*/ 352 h 364"/>
                <a:gd name="T68" fmla="*/ 81 w 256"/>
                <a:gd name="T69" fmla="*/ 351 h 364"/>
                <a:gd name="T70" fmla="*/ 106 w 256"/>
                <a:gd name="T71" fmla="*/ 297 h 364"/>
                <a:gd name="T72" fmla="*/ 112 w 256"/>
                <a:gd name="T73" fmla="*/ 296 h 364"/>
                <a:gd name="T74" fmla="*/ 119 w 256"/>
                <a:gd name="T75" fmla="*/ 298 h 364"/>
                <a:gd name="T76" fmla="*/ 126 w 256"/>
                <a:gd name="T77" fmla="*/ 298 h 364"/>
                <a:gd name="T78" fmla="*/ 151 w 256"/>
                <a:gd name="T79" fmla="*/ 306 h 364"/>
                <a:gd name="T80" fmla="*/ 176 w 256"/>
                <a:gd name="T81" fmla="*/ 296 h 364"/>
                <a:gd name="T82" fmla="*/ 192 w 256"/>
                <a:gd name="T83" fmla="*/ 287 h 364"/>
                <a:gd name="T84" fmla="*/ 205 w 256"/>
                <a:gd name="T85" fmla="*/ 278 h 364"/>
                <a:gd name="T86" fmla="*/ 217 w 256"/>
                <a:gd name="T87" fmla="*/ 270 h 364"/>
                <a:gd name="T88" fmla="*/ 223 w 256"/>
                <a:gd name="T89" fmla="*/ 262 h 364"/>
                <a:gd name="T90" fmla="*/ 246 w 256"/>
                <a:gd name="T91" fmla="*/ 245 h 364"/>
                <a:gd name="T92" fmla="*/ 244 w 256"/>
                <a:gd name="T93" fmla="*/ 230 h 364"/>
                <a:gd name="T94" fmla="*/ 244 w 256"/>
                <a:gd name="T95" fmla="*/ 220 h 364"/>
                <a:gd name="T96" fmla="*/ 245 w 256"/>
                <a:gd name="T97" fmla="*/ 212 h 364"/>
                <a:gd name="T98" fmla="*/ 247 w 256"/>
                <a:gd name="T99" fmla="*/ 20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364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AA81D57-5789-5508-55D1-A9F533530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1157"/>
              <a:ext cx="544" cy="913"/>
            </a:xfrm>
            <a:custGeom>
              <a:avLst/>
              <a:gdLst>
                <a:gd name="T0" fmla="*/ 212 w 223"/>
                <a:gd name="T1" fmla="*/ 235 h 374"/>
                <a:gd name="T2" fmla="*/ 192 w 223"/>
                <a:gd name="T3" fmla="*/ 219 h 374"/>
                <a:gd name="T4" fmla="*/ 186 w 223"/>
                <a:gd name="T5" fmla="*/ 208 h 374"/>
                <a:gd name="T6" fmla="*/ 179 w 223"/>
                <a:gd name="T7" fmla="*/ 194 h 374"/>
                <a:gd name="T8" fmla="*/ 173 w 223"/>
                <a:gd name="T9" fmla="*/ 179 h 374"/>
                <a:gd name="T10" fmla="*/ 166 w 223"/>
                <a:gd name="T11" fmla="*/ 176 h 374"/>
                <a:gd name="T12" fmla="*/ 175 w 223"/>
                <a:gd name="T13" fmla="*/ 165 h 374"/>
                <a:gd name="T14" fmla="*/ 193 w 223"/>
                <a:gd name="T15" fmla="*/ 146 h 374"/>
                <a:gd name="T16" fmla="*/ 180 w 223"/>
                <a:gd name="T17" fmla="*/ 129 h 374"/>
                <a:gd name="T18" fmla="*/ 159 w 223"/>
                <a:gd name="T19" fmla="*/ 120 h 374"/>
                <a:gd name="T20" fmla="*/ 149 w 223"/>
                <a:gd name="T21" fmla="*/ 100 h 374"/>
                <a:gd name="T22" fmla="*/ 142 w 223"/>
                <a:gd name="T23" fmla="*/ 91 h 374"/>
                <a:gd name="T24" fmla="*/ 154 w 223"/>
                <a:gd name="T25" fmla="*/ 62 h 374"/>
                <a:gd name="T26" fmla="*/ 154 w 223"/>
                <a:gd name="T27" fmla="*/ 41 h 374"/>
                <a:gd name="T28" fmla="*/ 142 w 223"/>
                <a:gd name="T29" fmla="*/ 12 h 374"/>
                <a:gd name="T30" fmla="*/ 132 w 223"/>
                <a:gd name="T31" fmla="*/ 3 h 374"/>
                <a:gd name="T32" fmla="*/ 120 w 223"/>
                <a:gd name="T33" fmla="*/ 4 h 374"/>
                <a:gd name="T34" fmla="*/ 112 w 223"/>
                <a:gd name="T35" fmla="*/ 1 h 374"/>
                <a:gd name="T36" fmla="*/ 102 w 223"/>
                <a:gd name="T37" fmla="*/ 5 h 374"/>
                <a:gd name="T38" fmla="*/ 102 w 223"/>
                <a:gd name="T39" fmla="*/ 10 h 374"/>
                <a:gd name="T40" fmla="*/ 120 w 223"/>
                <a:gd name="T41" fmla="*/ 22 h 374"/>
                <a:gd name="T42" fmla="*/ 116 w 223"/>
                <a:gd name="T43" fmla="*/ 38 h 374"/>
                <a:gd name="T44" fmla="*/ 101 w 223"/>
                <a:gd name="T45" fmla="*/ 59 h 374"/>
                <a:gd name="T46" fmla="*/ 75 w 223"/>
                <a:gd name="T47" fmla="*/ 78 h 374"/>
                <a:gd name="T48" fmla="*/ 68 w 223"/>
                <a:gd name="T49" fmla="*/ 103 h 374"/>
                <a:gd name="T50" fmla="*/ 71 w 223"/>
                <a:gd name="T51" fmla="*/ 131 h 374"/>
                <a:gd name="T52" fmla="*/ 61 w 223"/>
                <a:gd name="T53" fmla="*/ 152 h 374"/>
                <a:gd name="T54" fmla="*/ 50 w 223"/>
                <a:gd name="T55" fmla="*/ 168 h 374"/>
                <a:gd name="T56" fmla="*/ 34 w 223"/>
                <a:gd name="T57" fmla="*/ 188 h 374"/>
                <a:gd name="T58" fmla="*/ 18 w 223"/>
                <a:gd name="T59" fmla="*/ 228 h 374"/>
                <a:gd name="T60" fmla="*/ 6 w 223"/>
                <a:gd name="T61" fmla="*/ 260 h 374"/>
                <a:gd name="T62" fmla="*/ 5 w 223"/>
                <a:gd name="T63" fmla="*/ 272 h 374"/>
                <a:gd name="T64" fmla="*/ 2 w 223"/>
                <a:gd name="T65" fmla="*/ 290 h 374"/>
                <a:gd name="T66" fmla="*/ 3 w 223"/>
                <a:gd name="T67" fmla="*/ 302 h 374"/>
                <a:gd name="T68" fmla="*/ 4 w 223"/>
                <a:gd name="T69" fmla="*/ 321 h 374"/>
                <a:gd name="T70" fmla="*/ 7 w 223"/>
                <a:gd name="T71" fmla="*/ 345 h 374"/>
                <a:gd name="T72" fmla="*/ 19 w 223"/>
                <a:gd name="T73" fmla="*/ 334 h 374"/>
                <a:gd name="T74" fmla="*/ 27 w 223"/>
                <a:gd name="T75" fmla="*/ 330 h 374"/>
                <a:gd name="T76" fmla="*/ 34 w 223"/>
                <a:gd name="T77" fmla="*/ 357 h 374"/>
                <a:gd name="T78" fmla="*/ 50 w 223"/>
                <a:gd name="T79" fmla="*/ 363 h 374"/>
                <a:gd name="T80" fmla="*/ 65 w 223"/>
                <a:gd name="T81" fmla="*/ 355 h 374"/>
                <a:gd name="T82" fmla="*/ 88 w 223"/>
                <a:gd name="T83" fmla="*/ 364 h 374"/>
                <a:gd name="T84" fmla="*/ 94 w 223"/>
                <a:gd name="T85" fmla="*/ 364 h 374"/>
                <a:gd name="T86" fmla="*/ 106 w 223"/>
                <a:gd name="T87" fmla="*/ 364 h 374"/>
                <a:gd name="T88" fmla="*/ 128 w 223"/>
                <a:gd name="T89" fmla="*/ 371 h 374"/>
                <a:gd name="T90" fmla="*/ 134 w 223"/>
                <a:gd name="T91" fmla="*/ 371 h 374"/>
                <a:gd name="T92" fmla="*/ 135 w 223"/>
                <a:gd name="T93" fmla="*/ 361 h 374"/>
                <a:gd name="T94" fmla="*/ 146 w 223"/>
                <a:gd name="T95" fmla="*/ 369 h 374"/>
                <a:gd name="T96" fmla="*/ 163 w 223"/>
                <a:gd name="T97" fmla="*/ 362 h 374"/>
                <a:gd name="T98" fmla="*/ 175 w 223"/>
                <a:gd name="T99" fmla="*/ 361 h 374"/>
                <a:gd name="T100" fmla="*/ 197 w 223"/>
                <a:gd name="T101" fmla="*/ 351 h 374"/>
                <a:gd name="T102" fmla="*/ 200 w 223"/>
                <a:gd name="T103" fmla="*/ 348 h 374"/>
                <a:gd name="T104" fmla="*/ 201 w 223"/>
                <a:gd name="T105" fmla="*/ 337 h 374"/>
                <a:gd name="T106" fmla="*/ 195 w 223"/>
                <a:gd name="T107" fmla="*/ 327 h 374"/>
                <a:gd name="T108" fmla="*/ 202 w 223"/>
                <a:gd name="T109" fmla="*/ 315 h 374"/>
                <a:gd name="T110" fmla="*/ 206 w 223"/>
                <a:gd name="T111" fmla="*/ 308 h 374"/>
                <a:gd name="T112" fmla="*/ 203 w 223"/>
                <a:gd name="T113" fmla="*/ 302 h 374"/>
                <a:gd name="T114" fmla="*/ 197 w 223"/>
                <a:gd name="T115" fmla="*/ 292 h 374"/>
                <a:gd name="T116" fmla="*/ 197 w 223"/>
                <a:gd name="T117" fmla="*/ 266 h 374"/>
                <a:gd name="T118" fmla="*/ 214 w 223"/>
                <a:gd name="T119" fmla="*/ 24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3" h="374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70FDBCD-FC10-470F-0879-814C9DD87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3" y="3583"/>
              <a:ext cx="786" cy="737"/>
            </a:xfrm>
            <a:custGeom>
              <a:avLst/>
              <a:gdLst>
                <a:gd name="T0" fmla="*/ 306 w 322"/>
                <a:gd name="T1" fmla="*/ 101 h 302"/>
                <a:gd name="T2" fmla="*/ 306 w 322"/>
                <a:gd name="T3" fmla="*/ 93 h 302"/>
                <a:gd name="T4" fmla="*/ 314 w 322"/>
                <a:gd name="T5" fmla="*/ 76 h 302"/>
                <a:gd name="T6" fmla="*/ 305 w 322"/>
                <a:gd name="T7" fmla="*/ 65 h 302"/>
                <a:gd name="T8" fmla="*/ 272 w 322"/>
                <a:gd name="T9" fmla="*/ 45 h 302"/>
                <a:gd name="T10" fmla="*/ 239 w 322"/>
                <a:gd name="T11" fmla="*/ 20 h 302"/>
                <a:gd name="T12" fmla="*/ 209 w 322"/>
                <a:gd name="T13" fmla="*/ 9 h 302"/>
                <a:gd name="T14" fmla="*/ 188 w 322"/>
                <a:gd name="T15" fmla="*/ 4 h 302"/>
                <a:gd name="T16" fmla="*/ 180 w 322"/>
                <a:gd name="T17" fmla="*/ 5 h 302"/>
                <a:gd name="T18" fmla="*/ 162 w 322"/>
                <a:gd name="T19" fmla="*/ 6 h 302"/>
                <a:gd name="T20" fmla="*/ 151 w 322"/>
                <a:gd name="T21" fmla="*/ 1 h 302"/>
                <a:gd name="T22" fmla="*/ 102 w 322"/>
                <a:gd name="T23" fmla="*/ 30 h 302"/>
                <a:gd name="T24" fmla="*/ 71 w 322"/>
                <a:gd name="T25" fmla="*/ 57 h 302"/>
                <a:gd name="T26" fmla="*/ 51 w 322"/>
                <a:gd name="T27" fmla="*/ 79 h 302"/>
                <a:gd name="T28" fmla="*/ 42 w 322"/>
                <a:gd name="T29" fmla="*/ 91 h 302"/>
                <a:gd name="T30" fmla="*/ 26 w 322"/>
                <a:gd name="T31" fmla="*/ 115 h 302"/>
                <a:gd name="T32" fmla="*/ 16 w 322"/>
                <a:gd name="T33" fmla="*/ 122 h 302"/>
                <a:gd name="T34" fmla="*/ 8 w 322"/>
                <a:gd name="T35" fmla="*/ 149 h 302"/>
                <a:gd name="T36" fmla="*/ 22 w 322"/>
                <a:gd name="T37" fmla="*/ 144 h 302"/>
                <a:gd name="T38" fmla="*/ 35 w 322"/>
                <a:gd name="T39" fmla="*/ 143 h 302"/>
                <a:gd name="T40" fmla="*/ 55 w 322"/>
                <a:gd name="T41" fmla="*/ 159 h 302"/>
                <a:gd name="T42" fmla="*/ 68 w 322"/>
                <a:gd name="T43" fmla="*/ 183 h 302"/>
                <a:gd name="T44" fmla="*/ 91 w 322"/>
                <a:gd name="T45" fmla="*/ 183 h 302"/>
                <a:gd name="T46" fmla="*/ 115 w 322"/>
                <a:gd name="T47" fmla="*/ 199 h 302"/>
                <a:gd name="T48" fmla="*/ 133 w 322"/>
                <a:gd name="T49" fmla="*/ 215 h 302"/>
                <a:gd name="T50" fmla="*/ 162 w 322"/>
                <a:gd name="T51" fmla="*/ 244 h 302"/>
                <a:gd name="T52" fmla="*/ 179 w 322"/>
                <a:gd name="T53" fmla="*/ 257 h 302"/>
                <a:gd name="T54" fmla="*/ 175 w 322"/>
                <a:gd name="T55" fmla="*/ 268 h 302"/>
                <a:gd name="T56" fmla="*/ 166 w 322"/>
                <a:gd name="T57" fmla="*/ 277 h 302"/>
                <a:gd name="T58" fmla="*/ 163 w 322"/>
                <a:gd name="T59" fmla="*/ 295 h 302"/>
                <a:gd name="T60" fmla="*/ 184 w 322"/>
                <a:gd name="T61" fmla="*/ 293 h 302"/>
                <a:gd name="T62" fmla="*/ 227 w 322"/>
                <a:gd name="T63" fmla="*/ 229 h 302"/>
                <a:gd name="T64" fmla="*/ 241 w 322"/>
                <a:gd name="T65" fmla="*/ 217 h 302"/>
                <a:gd name="T66" fmla="*/ 260 w 322"/>
                <a:gd name="T67" fmla="*/ 203 h 302"/>
                <a:gd name="T68" fmla="*/ 283 w 322"/>
                <a:gd name="T69" fmla="*/ 175 h 302"/>
                <a:gd name="T70" fmla="*/ 318 w 322"/>
                <a:gd name="T71" fmla="*/ 108 h 302"/>
                <a:gd name="T72" fmla="*/ 275 w 322"/>
                <a:gd name="T73" fmla="*/ 167 h 302"/>
                <a:gd name="T74" fmla="*/ 264 w 322"/>
                <a:gd name="T75" fmla="*/ 178 h 302"/>
                <a:gd name="T76" fmla="*/ 260 w 322"/>
                <a:gd name="T77" fmla="*/ 180 h 302"/>
                <a:gd name="T78" fmla="*/ 252 w 322"/>
                <a:gd name="T79" fmla="*/ 198 h 302"/>
                <a:gd name="T80" fmla="*/ 235 w 322"/>
                <a:gd name="T81" fmla="*/ 212 h 302"/>
                <a:gd name="T82" fmla="*/ 227 w 322"/>
                <a:gd name="T83" fmla="*/ 216 h 302"/>
                <a:gd name="T84" fmla="*/ 219 w 322"/>
                <a:gd name="T85" fmla="*/ 222 h 302"/>
                <a:gd name="T86" fmla="*/ 218 w 322"/>
                <a:gd name="T87" fmla="*/ 225 h 302"/>
                <a:gd name="T88" fmla="*/ 226 w 322"/>
                <a:gd name="T89" fmla="*/ 202 h 302"/>
                <a:gd name="T90" fmla="*/ 234 w 322"/>
                <a:gd name="T91" fmla="*/ 194 h 302"/>
                <a:gd name="T92" fmla="*/ 241 w 322"/>
                <a:gd name="T93" fmla="*/ 188 h 302"/>
                <a:gd name="T94" fmla="*/ 250 w 322"/>
                <a:gd name="T95" fmla="*/ 174 h 302"/>
                <a:gd name="T96" fmla="*/ 259 w 322"/>
                <a:gd name="T97" fmla="*/ 154 h 302"/>
                <a:gd name="T98" fmla="*/ 256 w 322"/>
                <a:gd name="T99" fmla="*/ 142 h 302"/>
                <a:gd name="T100" fmla="*/ 269 w 322"/>
                <a:gd name="T101" fmla="*/ 152 h 302"/>
                <a:gd name="T102" fmla="*/ 275 w 322"/>
                <a:gd name="T103" fmla="*/ 150 h 302"/>
                <a:gd name="T104" fmla="*/ 281 w 322"/>
                <a:gd name="T105" fmla="*/ 145 h 302"/>
                <a:gd name="T106" fmla="*/ 275 w 322"/>
                <a:gd name="T107" fmla="*/ 152 h 302"/>
                <a:gd name="T108" fmla="*/ 197 w 322"/>
                <a:gd name="T109" fmla="*/ 246 h 302"/>
                <a:gd name="T110" fmla="*/ 186 w 322"/>
                <a:gd name="T111" fmla="*/ 251 h 302"/>
                <a:gd name="T112" fmla="*/ 193 w 322"/>
                <a:gd name="T113" fmla="*/ 240 h 302"/>
                <a:gd name="T114" fmla="*/ 196 w 322"/>
                <a:gd name="T115" fmla="*/ 24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" h="302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7AB7F45E-2689-AE5E-E726-2A5D3D61D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" y="2926"/>
              <a:ext cx="422" cy="279"/>
            </a:xfrm>
            <a:custGeom>
              <a:avLst/>
              <a:gdLst>
                <a:gd name="T0" fmla="*/ 169 w 173"/>
                <a:gd name="T1" fmla="*/ 23 h 114"/>
                <a:gd name="T2" fmla="*/ 147 w 173"/>
                <a:gd name="T3" fmla="*/ 18 h 114"/>
                <a:gd name="T4" fmla="*/ 138 w 173"/>
                <a:gd name="T5" fmla="*/ 6 h 114"/>
                <a:gd name="T6" fmla="*/ 135 w 173"/>
                <a:gd name="T7" fmla="*/ 0 h 114"/>
                <a:gd name="T8" fmla="*/ 134 w 173"/>
                <a:gd name="T9" fmla="*/ 0 h 114"/>
                <a:gd name="T10" fmla="*/ 129 w 173"/>
                <a:gd name="T11" fmla="*/ 5 h 114"/>
                <a:gd name="T12" fmla="*/ 119 w 173"/>
                <a:gd name="T13" fmla="*/ 20 h 114"/>
                <a:gd name="T14" fmla="*/ 111 w 173"/>
                <a:gd name="T15" fmla="*/ 38 h 114"/>
                <a:gd name="T16" fmla="*/ 98 w 173"/>
                <a:gd name="T17" fmla="*/ 47 h 114"/>
                <a:gd name="T18" fmla="*/ 81 w 173"/>
                <a:gd name="T19" fmla="*/ 54 h 114"/>
                <a:gd name="T20" fmla="*/ 74 w 173"/>
                <a:gd name="T21" fmla="*/ 53 h 114"/>
                <a:gd name="T22" fmla="*/ 70 w 173"/>
                <a:gd name="T23" fmla="*/ 53 h 114"/>
                <a:gd name="T24" fmla="*/ 61 w 173"/>
                <a:gd name="T25" fmla="*/ 54 h 114"/>
                <a:gd name="T26" fmla="*/ 55 w 173"/>
                <a:gd name="T27" fmla="*/ 54 h 114"/>
                <a:gd name="T28" fmla="*/ 43 w 173"/>
                <a:gd name="T29" fmla="*/ 55 h 114"/>
                <a:gd name="T30" fmla="*/ 26 w 173"/>
                <a:gd name="T31" fmla="*/ 62 h 114"/>
                <a:gd name="T32" fmla="*/ 6 w 173"/>
                <a:gd name="T33" fmla="*/ 66 h 114"/>
                <a:gd name="T34" fmla="*/ 11 w 173"/>
                <a:gd name="T35" fmla="*/ 75 h 114"/>
                <a:gd name="T36" fmla="*/ 20 w 173"/>
                <a:gd name="T37" fmla="*/ 74 h 114"/>
                <a:gd name="T38" fmla="*/ 24 w 173"/>
                <a:gd name="T39" fmla="*/ 73 h 114"/>
                <a:gd name="T40" fmla="*/ 28 w 173"/>
                <a:gd name="T41" fmla="*/ 83 h 114"/>
                <a:gd name="T42" fmla="*/ 11 w 173"/>
                <a:gd name="T43" fmla="*/ 89 h 114"/>
                <a:gd name="T44" fmla="*/ 4 w 173"/>
                <a:gd name="T45" fmla="*/ 107 h 114"/>
                <a:gd name="T46" fmla="*/ 7 w 173"/>
                <a:gd name="T47" fmla="*/ 112 h 114"/>
                <a:gd name="T48" fmla="*/ 9 w 173"/>
                <a:gd name="T49" fmla="*/ 114 h 114"/>
                <a:gd name="T50" fmla="*/ 14 w 173"/>
                <a:gd name="T51" fmla="*/ 113 h 114"/>
                <a:gd name="T52" fmla="*/ 15 w 173"/>
                <a:gd name="T53" fmla="*/ 110 h 114"/>
                <a:gd name="T54" fmla="*/ 10 w 173"/>
                <a:gd name="T55" fmla="*/ 104 h 114"/>
                <a:gd name="T56" fmla="*/ 8 w 173"/>
                <a:gd name="T57" fmla="*/ 104 h 114"/>
                <a:gd name="T58" fmla="*/ 17 w 173"/>
                <a:gd name="T59" fmla="*/ 100 h 114"/>
                <a:gd name="T60" fmla="*/ 20 w 173"/>
                <a:gd name="T61" fmla="*/ 99 h 114"/>
                <a:gd name="T62" fmla="*/ 22 w 173"/>
                <a:gd name="T63" fmla="*/ 100 h 114"/>
                <a:gd name="T64" fmla="*/ 27 w 173"/>
                <a:gd name="T65" fmla="*/ 101 h 114"/>
                <a:gd name="T66" fmla="*/ 37 w 173"/>
                <a:gd name="T67" fmla="*/ 97 h 114"/>
                <a:gd name="T68" fmla="*/ 42 w 173"/>
                <a:gd name="T69" fmla="*/ 97 h 114"/>
                <a:gd name="T70" fmla="*/ 50 w 173"/>
                <a:gd name="T71" fmla="*/ 97 h 114"/>
                <a:gd name="T72" fmla="*/ 69 w 173"/>
                <a:gd name="T73" fmla="*/ 97 h 114"/>
                <a:gd name="T74" fmla="*/ 80 w 173"/>
                <a:gd name="T75" fmla="*/ 100 h 114"/>
                <a:gd name="T76" fmla="*/ 94 w 173"/>
                <a:gd name="T77" fmla="*/ 99 h 114"/>
                <a:gd name="T78" fmla="*/ 110 w 173"/>
                <a:gd name="T79" fmla="*/ 101 h 114"/>
                <a:gd name="T80" fmla="*/ 123 w 173"/>
                <a:gd name="T81" fmla="*/ 91 h 114"/>
                <a:gd name="T82" fmla="*/ 167 w 173"/>
                <a:gd name="T83" fmla="*/ 56 h 114"/>
                <a:gd name="T84" fmla="*/ 167 w 173"/>
                <a:gd name="T85" fmla="*/ 41 h 114"/>
                <a:gd name="T86" fmla="*/ 171 w 173"/>
                <a:gd name="T87" fmla="*/ 27 h 114"/>
                <a:gd name="T88" fmla="*/ 171 w 173"/>
                <a:gd name="T8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14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2009F121-CA1E-38B5-8334-F455F5DB4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609"/>
              <a:ext cx="252" cy="378"/>
            </a:xfrm>
            <a:custGeom>
              <a:avLst/>
              <a:gdLst>
                <a:gd name="T0" fmla="*/ 96 w 103"/>
                <a:gd name="T1" fmla="*/ 17 h 155"/>
                <a:gd name="T2" fmla="*/ 87 w 103"/>
                <a:gd name="T3" fmla="*/ 12 h 155"/>
                <a:gd name="T4" fmla="*/ 82 w 103"/>
                <a:gd name="T5" fmla="*/ 8 h 155"/>
                <a:gd name="T6" fmla="*/ 72 w 103"/>
                <a:gd name="T7" fmla="*/ 3 h 155"/>
                <a:gd name="T8" fmla="*/ 68 w 103"/>
                <a:gd name="T9" fmla="*/ 0 h 155"/>
                <a:gd name="T10" fmla="*/ 66 w 103"/>
                <a:gd name="T11" fmla="*/ 0 h 155"/>
                <a:gd name="T12" fmla="*/ 62 w 103"/>
                <a:gd name="T13" fmla="*/ 3 h 155"/>
                <a:gd name="T14" fmla="*/ 57 w 103"/>
                <a:gd name="T15" fmla="*/ 6 h 155"/>
                <a:gd name="T16" fmla="*/ 53 w 103"/>
                <a:gd name="T17" fmla="*/ 5 h 155"/>
                <a:gd name="T18" fmla="*/ 49 w 103"/>
                <a:gd name="T19" fmla="*/ 7 h 155"/>
                <a:gd name="T20" fmla="*/ 42 w 103"/>
                <a:gd name="T21" fmla="*/ 13 h 155"/>
                <a:gd name="T22" fmla="*/ 41 w 103"/>
                <a:gd name="T23" fmla="*/ 21 h 155"/>
                <a:gd name="T24" fmla="*/ 42 w 103"/>
                <a:gd name="T25" fmla="*/ 26 h 155"/>
                <a:gd name="T26" fmla="*/ 42 w 103"/>
                <a:gd name="T27" fmla="*/ 33 h 155"/>
                <a:gd name="T28" fmla="*/ 46 w 103"/>
                <a:gd name="T29" fmla="*/ 40 h 155"/>
                <a:gd name="T30" fmla="*/ 44 w 103"/>
                <a:gd name="T31" fmla="*/ 42 h 155"/>
                <a:gd name="T32" fmla="*/ 33 w 103"/>
                <a:gd name="T33" fmla="*/ 39 h 155"/>
                <a:gd name="T34" fmla="*/ 41 w 103"/>
                <a:gd name="T35" fmla="*/ 50 h 155"/>
                <a:gd name="T36" fmla="*/ 44 w 103"/>
                <a:gd name="T37" fmla="*/ 64 h 155"/>
                <a:gd name="T38" fmla="*/ 33 w 103"/>
                <a:gd name="T39" fmla="*/ 82 h 155"/>
                <a:gd name="T40" fmla="*/ 29 w 103"/>
                <a:gd name="T41" fmla="*/ 92 h 155"/>
                <a:gd name="T42" fmla="*/ 22 w 103"/>
                <a:gd name="T43" fmla="*/ 100 h 155"/>
                <a:gd name="T44" fmla="*/ 11 w 103"/>
                <a:gd name="T45" fmla="*/ 104 h 155"/>
                <a:gd name="T46" fmla="*/ 1 w 103"/>
                <a:gd name="T47" fmla="*/ 116 h 155"/>
                <a:gd name="T48" fmla="*/ 0 w 103"/>
                <a:gd name="T49" fmla="*/ 125 h 155"/>
                <a:gd name="T50" fmla="*/ 1 w 103"/>
                <a:gd name="T51" fmla="*/ 130 h 155"/>
                <a:gd name="T52" fmla="*/ 4 w 103"/>
                <a:gd name="T53" fmla="*/ 137 h 155"/>
                <a:gd name="T54" fmla="*/ 26 w 103"/>
                <a:gd name="T55" fmla="*/ 150 h 155"/>
                <a:gd name="T56" fmla="*/ 37 w 103"/>
                <a:gd name="T57" fmla="*/ 155 h 155"/>
                <a:gd name="T58" fmla="*/ 40 w 103"/>
                <a:gd name="T59" fmla="*/ 154 h 155"/>
                <a:gd name="T60" fmla="*/ 44 w 103"/>
                <a:gd name="T61" fmla="*/ 145 h 155"/>
                <a:gd name="T62" fmla="*/ 50 w 103"/>
                <a:gd name="T63" fmla="*/ 136 h 155"/>
                <a:gd name="T64" fmla="*/ 60 w 103"/>
                <a:gd name="T65" fmla="*/ 127 h 155"/>
                <a:gd name="T66" fmla="*/ 66 w 103"/>
                <a:gd name="T67" fmla="*/ 116 h 155"/>
                <a:gd name="T68" fmla="*/ 75 w 103"/>
                <a:gd name="T69" fmla="*/ 102 h 155"/>
                <a:gd name="T70" fmla="*/ 86 w 103"/>
                <a:gd name="T71" fmla="*/ 89 h 155"/>
                <a:gd name="T72" fmla="*/ 94 w 103"/>
                <a:gd name="T73" fmla="*/ 79 h 155"/>
                <a:gd name="T74" fmla="*/ 98 w 103"/>
                <a:gd name="T75" fmla="*/ 66 h 155"/>
                <a:gd name="T76" fmla="*/ 97 w 103"/>
                <a:gd name="T77" fmla="*/ 43 h 155"/>
                <a:gd name="T78" fmla="*/ 103 w 103"/>
                <a:gd name="T79" fmla="*/ 25 h 155"/>
                <a:gd name="T80" fmla="*/ 102 w 103"/>
                <a:gd name="T81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55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3367CBFB-0CEB-2904-7940-0B4030319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1694"/>
              <a:ext cx="205" cy="229"/>
            </a:xfrm>
            <a:custGeom>
              <a:avLst/>
              <a:gdLst>
                <a:gd name="T0" fmla="*/ 78 w 84"/>
                <a:gd name="T1" fmla="*/ 44 h 94"/>
                <a:gd name="T2" fmla="*/ 74 w 84"/>
                <a:gd name="T3" fmla="*/ 39 h 94"/>
                <a:gd name="T4" fmla="*/ 73 w 84"/>
                <a:gd name="T5" fmla="*/ 39 h 94"/>
                <a:gd name="T6" fmla="*/ 71 w 84"/>
                <a:gd name="T7" fmla="*/ 38 h 94"/>
                <a:gd name="T8" fmla="*/ 69 w 84"/>
                <a:gd name="T9" fmla="*/ 36 h 94"/>
                <a:gd name="T10" fmla="*/ 57 w 84"/>
                <a:gd name="T11" fmla="*/ 24 h 94"/>
                <a:gd name="T12" fmla="*/ 52 w 84"/>
                <a:gd name="T13" fmla="*/ 19 h 94"/>
                <a:gd name="T14" fmla="*/ 41 w 84"/>
                <a:gd name="T15" fmla="*/ 12 h 94"/>
                <a:gd name="T16" fmla="*/ 38 w 84"/>
                <a:gd name="T17" fmla="*/ 11 h 94"/>
                <a:gd name="T18" fmla="*/ 32 w 84"/>
                <a:gd name="T19" fmla="*/ 9 h 94"/>
                <a:gd name="T20" fmla="*/ 26 w 84"/>
                <a:gd name="T21" fmla="*/ 5 h 94"/>
                <a:gd name="T22" fmla="*/ 19 w 84"/>
                <a:gd name="T23" fmla="*/ 4 h 94"/>
                <a:gd name="T24" fmla="*/ 16 w 84"/>
                <a:gd name="T25" fmla="*/ 0 h 94"/>
                <a:gd name="T26" fmla="*/ 16 w 84"/>
                <a:gd name="T27" fmla="*/ 16 h 94"/>
                <a:gd name="T28" fmla="*/ 24 w 84"/>
                <a:gd name="T29" fmla="*/ 28 h 94"/>
                <a:gd name="T30" fmla="*/ 22 w 84"/>
                <a:gd name="T31" fmla="*/ 36 h 94"/>
                <a:gd name="T32" fmla="*/ 22 w 84"/>
                <a:gd name="T33" fmla="*/ 44 h 94"/>
                <a:gd name="T34" fmla="*/ 15 w 84"/>
                <a:gd name="T35" fmla="*/ 56 h 94"/>
                <a:gd name="T36" fmla="*/ 10 w 84"/>
                <a:gd name="T37" fmla="*/ 56 h 94"/>
                <a:gd name="T38" fmla="*/ 5 w 84"/>
                <a:gd name="T39" fmla="*/ 54 h 94"/>
                <a:gd name="T40" fmla="*/ 3 w 84"/>
                <a:gd name="T41" fmla="*/ 54 h 94"/>
                <a:gd name="T42" fmla="*/ 4 w 84"/>
                <a:gd name="T43" fmla="*/ 66 h 94"/>
                <a:gd name="T44" fmla="*/ 10 w 84"/>
                <a:gd name="T45" fmla="*/ 77 h 94"/>
                <a:gd name="T46" fmla="*/ 13 w 84"/>
                <a:gd name="T47" fmla="*/ 89 h 94"/>
                <a:gd name="T48" fmla="*/ 27 w 84"/>
                <a:gd name="T49" fmla="*/ 91 h 94"/>
                <a:gd name="T50" fmla="*/ 34 w 84"/>
                <a:gd name="T51" fmla="*/ 93 h 94"/>
                <a:gd name="T52" fmla="*/ 37 w 84"/>
                <a:gd name="T53" fmla="*/ 92 h 94"/>
                <a:gd name="T54" fmla="*/ 43 w 84"/>
                <a:gd name="T55" fmla="*/ 87 h 94"/>
                <a:gd name="T56" fmla="*/ 46 w 84"/>
                <a:gd name="T57" fmla="*/ 76 h 94"/>
                <a:gd name="T58" fmla="*/ 62 w 84"/>
                <a:gd name="T59" fmla="*/ 62 h 94"/>
                <a:gd name="T60" fmla="*/ 82 w 84"/>
                <a:gd name="T61" fmla="*/ 50 h 94"/>
                <a:gd name="T62" fmla="*/ 82 w 84"/>
                <a:gd name="T6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4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31BC5C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14BFC411-812F-24C1-A40B-F369DC9FF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1572"/>
              <a:ext cx="996" cy="1091"/>
            </a:xfrm>
            <a:custGeom>
              <a:avLst/>
              <a:gdLst>
                <a:gd name="T0" fmla="*/ 383 w 408"/>
                <a:gd name="T1" fmla="*/ 132 h 447"/>
                <a:gd name="T2" fmla="*/ 382 w 408"/>
                <a:gd name="T3" fmla="*/ 105 h 447"/>
                <a:gd name="T4" fmla="*/ 394 w 408"/>
                <a:gd name="T5" fmla="*/ 89 h 447"/>
                <a:gd name="T6" fmla="*/ 387 w 408"/>
                <a:gd name="T7" fmla="*/ 53 h 447"/>
                <a:gd name="T8" fmla="*/ 375 w 408"/>
                <a:gd name="T9" fmla="*/ 36 h 447"/>
                <a:gd name="T10" fmla="*/ 364 w 408"/>
                <a:gd name="T11" fmla="*/ 20 h 447"/>
                <a:gd name="T12" fmla="*/ 356 w 408"/>
                <a:gd name="T13" fmla="*/ 18 h 447"/>
                <a:gd name="T14" fmla="*/ 350 w 408"/>
                <a:gd name="T15" fmla="*/ 13 h 447"/>
                <a:gd name="T16" fmla="*/ 321 w 408"/>
                <a:gd name="T17" fmla="*/ 4 h 447"/>
                <a:gd name="T18" fmla="*/ 299 w 408"/>
                <a:gd name="T19" fmla="*/ 21 h 447"/>
                <a:gd name="T20" fmla="*/ 279 w 408"/>
                <a:gd name="T21" fmla="*/ 38 h 447"/>
                <a:gd name="T22" fmla="*/ 267 w 408"/>
                <a:gd name="T23" fmla="*/ 29 h 447"/>
                <a:gd name="T24" fmla="*/ 252 w 408"/>
                <a:gd name="T25" fmla="*/ 6 h 447"/>
                <a:gd name="T26" fmla="*/ 235 w 408"/>
                <a:gd name="T27" fmla="*/ 10 h 447"/>
                <a:gd name="T28" fmla="*/ 221 w 408"/>
                <a:gd name="T29" fmla="*/ 19 h 447"/>
                <a:gd name="T30" fmla="*/ 180 w 408"/>
                <a:gd name="T31" fmla="*/ 38 h 447"/>
                <a:gd name="T32" fmla="*/ 148 w 408"/>
                <a:gd name="T33" fmla="*/ 31 h 447"/>
                <a:gd name="T34" fmla="*/ 135 w 408"/>
                <a:gd name="T35" fmla="*/ 29 h 447"/>
                <a:gd name="T36" fmla="*/ 106 w 408"/>
                <a:gd name="T37" fmla="*/ 84 h 447"/>
                <a:gd name="T38" fmla="*/ 75 w 408"/>
                <a:gd name="T39" fmla="*/ 96 h 447"/>
                <a:gd name="T40" fmla="*/ 42 w 408"/>
                <a:gd name="T41" fmla="*/ 69 h 447"/>
                <a:gd name="T42" fmla="*/ 16 w 408"/>
                <a:gd name="T43" fmla="*/ 84 h 447"/>
                <a:gd name="T44" fmla="*/ 11 w 408"/>
                <a:gd name="T45" fmla="*/ 122 h 447"/>
                <a:gd name="T46" fmla="*/ 11 w 408"/>
                <a:gd name="T47" fmla="*/ 136 h 447"/>
                <a:gd name="T48" fmla="*/ 13 w 408"/>
                <a:gd name="T49" fmla="*/ 147 h 447"/>
                <a:gd name="T50" fmla="*/ 13 w 408"/>
                <a:gd name="T51" fmla="*/ 165 h 447"/>
                <a:gd name="T52" fmla="*/ 15 w 408"/>
                <a:gd name="T53" fmla="*/ 182 h 447"/>
                <a:gd name="T54" fmla="*/ 17 w 408"/>
                <a:gd name="T55" fmla="*/ 207 h 447"/>
                <a:gd name="T56" fmla="*/ 18 w 408"/>
                <a:gd name="T57" fmla="*/ 245 h 447"/>
                <a:gd name="T58" fmla="*/ 21 w 408"/>
                <a:gd name="T59" fmla="*/ 275 h 447"/>
                <a:gd name="T60" fmla="*/ 26 w 408"/>
                <a:gd name="T61" fmla="*/ 289 h 447"/>
                <a:gd name="T62" fmla="*/ 38 w 408"/>
                <a:gd name="T63" fmla="*/ 282 h 447"/>
                <a:gd name="T64" fmla="*/ 45 w 408"/>
                <a:gd name="T65" fmla="*/ 281 h 447"/>
                <a:gd name="T66" fmla="*/ 97 w 408"/>
                <a:gd name="T67" fmla="*/ 250 h 447"/>
                <a:gd name="T68" fmla="*/ 117 w 408"/>
                <a:gd name="T69" fmla="*/ 267 h 447"/>
                <a:gd name="T70" fmla="*/ 139 w 408"/>
                <a:gd name="T71" fmla="*/ 271 h 447"/>
                <a:gd name="T72" fmla="*/ 156 w 408"/>
                <a:gd name="T73" fmla="*/ 274 h 447"/>
                <a:gd name="T74" fmla="*/ 198 w 408"/>
                <a:gd name="T75" fmla="*/ 296 h 447"/>
                <a:gd name="T76" fmla="*/ 228 w 408"/>
                <a:gd name="T77" fmla="*/ 326 h 447"/>
                <a:gd name="T78" fmla="*/ 275 w 408"/>
                <a:gd name="T79" fmla="*/ 334 h 447"/>
                <a:gd name="T80" fmla="*/ 267 w 408"/>
                <a:gd name="T81" fmla="*/ 372 h 447"/>
                <a:gd name="T82" fmla="*/ 264 w 408"/>
                <a:gd name="T83" fmla="*/ 418 h 447"/>
                <a:gd name="T84" fmla="*/ 271 w 408"/>
                <a:gd name="T85" fmla="*/ 435 h 447"/>
                <a:gd name="T86" fmla="*/ 290 w 408"/>
                <a:gd name="T87" fmla="*/ 444 h 447"/>
                <a:gd name="T88" fmla="*/ 307 w 408"/>
                <a:gd name="T89" fmla="*/ 429 h 447"/>
                <a:gd name="T90" fmla="*/ 319 w 408"/>
                <a:gd name="T91" fmla="*/ 371 h 447"/>
                <a:gd name="T92" fmla="*/ 330 w 408"/>
                <a:gd name="T93" fmla="*/ 337 h 447"/>
                <a:gd name="T94" fmla="*/ 327 w 408"/>
                <a:gd name="T95" fmla="*/ 287 h 447"/>
                <a:gd name="T96" fmla="*/ 333 w 408"/>
                <a:gd name="T97" fmla="*/ 259 h 447"/>
                <a:gd name="T98" fmla="*/ 338 w 408"/>
                <a:gd name="T99" fmla="*/ 217 h 447"/>
                <a:gd name="T100" fmla="*/ 351 w 408"/>
                <a:gd name="T101" fmla="*/ 204 h 447"/>
                <a:gd name="T102" fmla="*/ 373 w 408"/>
                <a:gd name="T103" fmla="*/ 198 h 447"/>
                <a:gd name="T104" fmla="*/ 405 w 408"/>
                <a:gd name="T105" fmla="*/ 15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8" h="447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4AEE7"/>
                </a:solidFill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B1B179-977E-B124-A099-6322BDADA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" y="1623"/>
              <a:ext cx="342" cy="190"/>
            </a:xfrm>
            <a:custGeom>
              <a:avLst/>
              <a:gdLst>
                <a:gd name="T0" fmla="*/ 130 w 140"/>
                <a:gd name="T1" fmla="*/ 6 h 78"/>
                <a:gd name="T2" fmla="*/ 118 w 140"/>
                <a:gd name="T3" fmla="*/ 2 h 78"/>
                <a:gd name="T4" fmla="*/ 111 w 140"/>
                <a:gd name="T5" fmla="*/ 4 h 78"/>
                <a:gd name="T6" fmla="*/ 104 w 140"/>
                <a:gd name="T7" fmla="*/ 8 h 78"/>
                <a:gd name="T8" fmla="*/ 90 w 140"/>
                <a:gd name="T9" fmla="*/ 17 h 78"/>
                <a:gd name="T10" fmla="*/ 79 w 140"/>
                <a:gd name="T11" fmla="*/ 21 h 78"/>
                <a:gd name="T12" fmla="*/ 60 w 140"/>
                <a:gd name="T13" fmla="*/ 21 h 78"/>
                <a:gd name="T14" fmla="*/ 42 w 140"/>
                <a:gd name="T15" fmla="*/ 11 h 78"/>
                <a:gd name="T16" fmla="*/ 34 w 140"/>
                <a:gd name="T17" fmla="*/ 5 h 78"/>
                <a:gd name="T18" fmla="*/ 30 w 140"/>
                <a:gd name="T19" fmla="*/ 5 h 78"/>
                <a:gd name="T20" fmla="*/ 28 w 140"/>
                <a:gd name="T21" fmla="*/ 5 h 78"/>
                <a:gd name="T22" fmla="*/ 26 w 140"/>
                <a:gd name="T23" fmla="*/ 0 h 78"/>
                <a:gd name="T24" fmla="*/ 18 w 140"/>
                <a:gd name="T25" fmla="*/ 8 h 78"/>
                <a:gd name="T26" fmla="*/ 9 w 140"/>
                <a:gd name="T27" fmla="*/ 13 h 78"/>
                <a:gd name="T28" fmla="*/ 7 w 140"/>
                <a:gd name="T29" fmla="*/ 13 h 78"/>
                <a:gd name="T30" fmla="*/ 3 w 140"/>
                <a:gd name="T31" fmla="*/ 15 h 78"/>
                <a:gd name="T32" fmla="*/ 0 w 140"/>
                <a:gd name="T33" fmla="*/ 15 h 78"/>
                <a:gd name="T34" fmla="*/ 5 w 140"/>
                <a:gd name="T35" fmla="*/ 24 h 78"/>
                <a:gd name="T36" fmla="*/ 13 w 140"/>
                <a:gd name="T37" fmla="*/ 28 h 78"/>
                <a:gd name="T38" fmla="*/ 16 w 140"/>
                <a:gd name="T39" fmla="*/ 32 h 78"/>
                <a:gd name="T40" fmla="*/ 24 w 140"/>
                <a:gd name="T41" fmla="*/ 34 h 78"/>
                <a:gd name="T42" fmla="*/ 30 w 140"/>
                <a:gd name="T43" fmla="*/ 37 h 78"/>
                <a:gd name="T44" fmla="*/ 35 w 140"/>
                <a:gd name="T45" fmla="*/ 40 h 78"/>
                <a:gd name="T46" fmla="*/ 39 w 140"/>
                <a:gd name="T47" fmla="*/ 40 h 78"/>
                <a:gd name="T48" fmla="*/ 49 w 140"/>
                <a:gd name="T49" fmla="*/ 47 h 78"/>
                <a:gd name="T50" fmla="*/ 54 w 140"/>
                <a:gd name="T51" fmla="*/ 52 h 78"/>
                <a:gd name="T52" fmla="*/ 66 w 140"/>
                <a:gd name="T53" fmla="*/ 65 h 78"/>
                <a:gd name="T54" fmla="*/ 69 w 140"/>
                <a:gd name="T55" fmla="*/ 67 h 78"/>
                <a:gd name="T56" fmla="*/ 71 w 140"/>
                <a:gd name="T57" fmla="*/ 68 h 78"/>
                <a:gd name="T58" fmla="*/ 75 w 140"/>
                <a:gd name="T59" fmla="*/ 73 h 78"/>
                <a:gd name="T60" fmla="*/ 81 w 140"/>
                <a:gd name="T61" fmla="*/ 78 h 78"/>
                <a:gd name="T62" fmla="*/ 90 w 140"/>
                <a:gd name="T63" fmla="*/ 70 h 78"/>
                <a:gd name="T64" fmla="*/ 101 w 140"/>
                <a:gd name="T65" fmla="*/ 60 h 78"/>
                <a:gd name="T66" fmla="*/ 105 w 140"/>
                <a:gd name="T67" fmla="*/ 54 h 78"/>
                <a:gd name="T68" fmla="*/ 111 w 140"/>
                <a:gd name="T69" fmla="*/ 47 h 78"/>
                <a:gd name="T70" fmla="*/ 120 w 140"/>
                <a:gd name="T71" fmla="*/ 39 h 78"/>
                <a:gd name="T72" fmla="*/ 128 w 140"/>
                <a:gd name="T73" fmla="*/ 31 h 78"/>
                <a:gd name="T74" fmla="*/ 139 w 140"/>
                <a:gd name="T75" fmla="*/ 12 h 78"/>
                <a:gd name="T76" fmla="*/ 135 w 140"/>
                <a:gd name="T77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0" h="78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252AAD22-278E-3FA2-5A46-AD5D9C511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1435"/>
              <a:ext cx="705" cy="242"/>
            </a:xfrm>
            <a:custGeom>
              <a:avLst/>
              <a:gdLst>
                <a:gd name="T0" fmla="*/ 279 w 289"/>
                <a:gd name="T1" fmla="*/ 22 h 99"/>
                <a:gd name="T2" fmla="*/ 267 w 289"/>
                <a:gd name="T3" fmla="*/ 17 h 99"/>
                <a:gd name="T4" fmla="*/ 251 w 289"/>
                <a:gd name="T5" fmla="*/ 30 h 99"/>
                <a:gd name="T6" fmla="*/ 240 w 289"/>
                <a:gd name="T7" fmla="*/ 33 h 99"/>
                <a:gd name="T8" fmla="*/ 227 w 289"/>
                <a:gd name="T9" fmla="*/ 33 h 99"/>
                <a:gd name="T10" fmla="*/ 216 w 289"/>
                <a:gd name="T11" fmla="*/ 34 h 99"/>
                <a:gd name="T12" fmla="*/ 204 w 289"/>
                <a:gd name="T13" fmla="*/ 45 h 99"/>
                <a:gd name="T14" fmla="*/ 183 w 289"/>
                <a:gd name="T15" fmla="*/ 44 h 99"/>
                <a:gd name="T16" fmla="*/ 178 w 289"/>
                <a:gd name="T17" fmla="*/ 36 h 99"/>
                <a:gd name="T18" fmla="*/ 182 w 289"/>
                <a:gd name="T19" fmla="*/ 24 h 99"/>
                <a:gd name="T20" fmla="*/ 179 w 289"/>
                <a:gd name="T21" fmla="*/ 5 h 99"/>
                <a:gd name="T22" fmla="*/ 151 w 289"/>
                <a:gd name="T23" fmla="*/ 23 h 99"/>
                <a:gd name="T24" fmla="*/ 135 w 289"/>
                <a:gd name="T25" fmla="*/ 27 h 99"/>
                <a:gd name="T26" fmla="*/ 128 w 289"/>
                <a:gd name="T27" fmla="*/ 22 h 99"/>
                <a:gd name="T28" fmla="*/ 118 w 289"/>
                <a:gd name="T29" fmla="*/ 20 h 99"/>
                <a:gd name="T30" fmla="*/ 111 w 289"/>
                <a:gd name="T31" fmla="*/ 19 h 99"/>
                <a:gd name="T32" fmla="*/ 89 w 289"/>
                <a:gd name="T33" fmla="*/ 17 h 99"/>
                <a:gd name="T34" fmla="*/ 73 w 289"/>
                <a:gd name="T35" fmla="*/ 2 h 99"/>
                <a:gd name="T36" fmla="*/ 62 w 289"/>
                <a:gd name="T37" fmla="*/ 1 h 99"/>
                <a:gd name="T38" fmla="*/ 45 w 289"/>
                <a:gd name="T39" fmla="*/ 2 h 99"/>
                <a:gd name="T40" fmla="*/ 34 w 289"/>
                <a:gd name="T41" fmla="*/ 1 h 99"/>
                <a:gd name="T42" fmla="*/ 29 w 289"/>
                <a:gd name="T43" fmla="*/ 1 h 99"/>
                <a:gd name="T44" fmla="*/ 28 w 289"/>
                <a:gd name="T45" fmla="*/ 10 h 99"/>
                <a:gd name="T46" fmla="*/ 31 w 289"/>
                <a:gd name="T47" fmla="*/ 23 h 99"/>
                <a:gd name="T48" fmla="*/ 6 w 289"/>
                <a:gd name="T49" fmla="*/ 50 h 99"/>
                <a:gd name="T50" fmla="*/ 6 w 289"/>
                <a:gd name="T51" fmla="*/ 62 h 99"/>
                <a:gd name="T52" fmla="*/ 15 w 289"/>
                <a:gd name="T53" fmla="*/ 79 h 99"/>
                <a:gd name="T54" fmla="*/ 19 w 289"/>
                <a:gd name="T55" fmla="*/ 94 h 99"/>
                <a:gd name="T56" fmla="*/ 23 w 289"/>
                <a:gd name="T57" fmla="*/ 98 h 99"/>
                <a:gd name="T58" fmla="*/ 35 w 289"/>
                <a:gd name="T59" fmla="*/ 92 h 99"/>
                <a:gd name="T60" fmla="*/ 45 w 289"/>
                <a:gd name="T61" fmla="*/ 79 h 99"/>
                <a:gd name="T62" fmla="*/ 64 w 289"/>
                <a:gd name="T63" fmla="*/ 66 h 99"/>
                <a:gd name="T64" fmla="*/ 81 w 289"/>
                <a:gd name="T65" fmla="*/ 56 h 99"/>
                <a:gd name="T66" fmla="*/ 103 w 289"/>
                <a:gd name="T67" fmla="*/ 68 h 99"/>
                <a:gd name="T68" fmla="*/ 109 w 289"/>
                <a:gd name="T69" fmla="*/ 72 h 99"/>
                <a:gd name="T70" fmla="*/ 112 w 289"/>
                <a:gd name="T71" fmla="*/ 75 h 99"/>
                <a:gd name="T72" fmla="*/ 119 w 289"/>
                <a:gd name="T73" fmla="*/ 75 h 99"/>
                <a:gd name="T74" fmla="*/ 129 w 289"/>
                <a:gd name="T75" fmla="*/ 88 h 99"/>
                <a:gd name="T76" fmla="*/ 132 w 289"/>
                <a:gd name="T77" fmla="*/ 91 h 99"/>
                <a:gd name="T78" fmla="*/ 139 w 289"/>
                <a:gd name="T79" fmla="*/ 89 h 99"/>
                <a:gd name="T80" fmla="*/ 155 w 289"/>
                <a:gd name="T81" fmla="*/ 77 h 99"/>
                <a:gd name="T82" fmla="*/ 160 w 289"/>
                <a:gd name="T83" fmla="*/ 82 h 99"/>
                <a:gd name="T84" fmla="*/ 184 w 289"/>
                <a:gd name="T85" fmla="*/ 97 h 99"/>
                <a:gd name="T86" fmla="*/ 208 w 289"/>
                <a:gd name="T87" fmla="*/ 97 h 99"/>
                <a:gd name="T88" fmla="*/ 233 w 289"/>
                <a:gd name="T89" fmla="*/ 85 h 99"/>
                <a:gd name="T90" fmla="*/ 247 w 289"/>
                <a:gd name="T91" fmla="*/ 79 h 99"/>
                <a:gd name="T92" fmla="*/ 268 w 289"/>
                <a:gd name="T93" fmla="*/ 86 h 99"/>
                <a:gd name="T94" fmla="*/ 278 w 289"/>
                <a:gd name="T95" fmla="*/ 71 h 99"/>
                <a:gd name="T96" fmla="*/ 289 w 289"/>
                <a:gd name="T97" fmla="*/ 3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9" h="99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F1BC6F42-FDD6-311B-68D1-3BA510FFD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782"/>
              <a:ext cx="905" cy="616"/>
            </a:xfrm>
            <a:custGeom>
              <a:avLst/>
              <a:gdLst>
                <a:gd name="T0" fmla="*/ 360 w 371"/>
                <a:gd name="T1" fmla="*/ 133 h 252"/>
                <a:gd name="T2" fmla="*/ 346 w 371"/>
                <a:gd name="T3" fmla="*/ 125 h 252"/>
                <a:gd name="T4" fmla="*/ 310 w 371"/>
                <a:gd name="T5" fmla="*/ 134 h 252"/>
                <a:gd name="T6" fmla="*/ 288 w 371"/>
                <a:gd name="T7" fmla="*/ 144 h 252"/>
                <a:gd name="T8" fmla="*/ 272 w 371"/>
                <a:gd name="T9" fmla="*/ 125 h 252"/>
                <a:gd name="T10" fmla="*/ 268 w 371"/>
                <a:gd name="T11" fmla="*/ 106 h 252"/>
                <a:gd name="T12" fmla="*/ 269 w 371"/>
                <a:gd name="T13" fmla="*/ 75 h 252"/>
                <a:gd name="T14" fmla="*/ 251 w 371"/>
                <a:gd name="T15" fmla="*/ 65 h 252"/>
                <a:gd name="T16" fmla="*/ 246 w 371"/>
                <a:gd name="T17" fmla="*/ 48 h 252"/>
                <a:gd name="T18" fmla="*/ 244 w 371"/>
                <a:gd name="T19" fmla="*/ 33 h 252"/>
                <a:gd name="T20" fmla="*/ 243 w 371"/>
                <a:gd name="T21" fmla="*/ 18 h 252"/>
                <a:gd name="T22" fmla="*/ 237 w 371"/>
                <a:gd name="T23" fmla="*/ 12 h 252"/>
                <a:gd name="T24" fmla="*/ 231 w 371"/>
                <a:gd name="T25" fmla="*/ 14 h 252"/>
                <a:gd name="T26" fmla="*/ 217 w 371"/>
                <a:gd name="T27" fmla="*/ 14 h 252"/>
                <a:gd name="T28" fmla="*/ 207 w 371"/>
                <a:gd name="T29" fmla="*/ 15 h 252"/>
                <a:gd name="T30" fmla="*/ 196 w 371"/>
                <a:gd name="T31" fmla="*/ 15 h 252"/>
                <a:gd name="T32" fmla="*/ 180 w 371"/>
                <a:gd name="T33" fmla="*/ 21 h 252"/>
                <a:gd name="T34" fmla="*/ 171 w 371"/>
                <a:gd name="T35" fmla="*/ 22 h 252"/>
                <a:gd name="T36" fmla="*/ 164 w 371"/>
                <a:gd name="T37" fmla="*/ 23 h 252"/>
                <a:gd name="T38" fmla="*/ 159 w 371"/>
                <a:gd name="T39" fmla="*/ 9 h 252"/>
                <a:gd name="T40" fmla="*/ 132 w 371"/>
                <a:gd name="T41" fmla="*/ 5 h 252"/>
                <a:gd name="T42" fmla="*/ 119 w 371"/>
                <a:gd name="T43" fmla="*/ 4 h 252"/>
                <a:gd name="T44" fmla="*/ 110 w 371"/>
                <a:gd name="T45" fmla="*/ 0 h 252"/>
                <a:gd name="T46" fmla="*/ 102 w 371"/>
                <a:gd name="T47" fmla="*/ 3 h 252"/>
                <a:gd name="T48" fmla="*/ 100 w 371"/>
                <a:gd name="T49" fmla="*/ 3 h 252"/>
                <a:gd name="T50" fmla="*/ 87 w 371"/>
                <a:gd name="T51" fmla="*/ 10 h 252"/>
                <a:gd name="T52" fmla="*/ 76 w 371"/>
                <a:gd name="T53" fmla="*/ 23 h 252"/>
                <a:gd name="T54" fmla="*/ 54 w 371"/>
                <a:gd name="T55" fmla="*/ 51 h 252"/>
                <a:gd name="T56" fmla="*/ 44 w 371"/>
                <a:gd name="T57" fmla="*/ 76 h 252"/>
                <a:gd name="T58" fmla="*/ 15 w 371"/>
                <a:gd name="T59" fmla="*/ 110 h 252"/>
                <a:gd name="T60" fmla="*/ 3 w 371"/>
                <a:gd name="T61" fmla="*/ 123 h 252"/>
                <a:gd name="T62" fmla="*/ 19 w 371"/>
                <a:gd name="T63" fmla="*/ 123 h 252"/>
                <a:gd name="T64" fmla="*/ 31 w 371"/>
                <a:gd name="T65" fmla="*/ 125 h 252"/>
                <a:gd name="T66" fmla="*/ 51 w 371"/>
                <a:gd name="T67" fmla="*/ 127 h 252"/>
                <a:gd name="T68" fmla="*/ 68 w 371"/>
                <a:gd name="T69" fmla="*/ 129 h 252"/>
                <a:gd name="T70" fmla="*/ 105 w 371"/>
                <a:gd name="T71" fmla="*/ 142 h 252"/>
                <a:gd name="T72" fmla="*/ 124 w 371"/>
                <a:gd name="T73" fmla="*/ 142 h 252"/>
                <a:gd name="T74" fmla="*/ 142 w 371"/>
                <a:gd name="T75" fmla="*/ 175 h 252"/>
                <a:gd name="T76" fmla="*/ 151 w 371"/>
                <a:gd name="T77" fmla="*/ 201 h 252"/>
                <a:gd name="T78" fmla="*/ 151 w 371"/>
                <a:gd name="T79" fmla="*/ 219 h 252"/>
                <a:gd name="T80" fmla="*/ 185 w 371"/>
                <a:gd name="T81" fmla="*/ 226 h 252"/>
                <a:gd name="T82" fmla="*/ 193 w 371"/>
                <a:gd name="T83" fmla="*/ 240 h 252"/>
                <a:gd name="T84" fmla="*/ 204 w 371"/>
                <a:gd name="T85" fmla="*/ 251 h 252"/>
                <a:gd name="T86" fmla="*/ 210 w 371"/>
                <a:gd name="T87" fmla="*/ 239 h 252"/>
                <a:gd name="T88" fmla="*/ 231 w 371"/>
                <a:gd name="T89" fmla="*/ 227 h 252"/>
                <a:gd name="T90" fmla="*/ 250 w 371"/>
                <a:gd name="T91" fmla="*/ 213 h 252"/>
                <a:gd name="T92" fmla="*/ 263 w 371"/>
                <a:gd name="T93" fmla="*/ 210 h 252"/>
                <a:gd name="T94" fmla="*/ 277 w 371"/>
                <a:gd name="T95" fmla="*/ 197 h 252"/>
                <a:gd name="T96" fmla="*/ 286 w 371"/>
                <a:gd name="T97" fmla="*/ 192 h 252"/>
                <a:gd name="T98" fmla="*/ 307 w 371"/>
                <a:gd name="T99" fmla="*/ 191 h 252"/>
                <a:gd name="T100" fmla="*/ 316 w 371"/>
                <a:gd name="T101" fmla="*/ 186 h 252"/>
                <a:gd name="T102" fmla="*/ 328 w 371"/>
                <a:gd name="T103" fmla="*/ 178 h 252"/>
                <a:gd name="T104" fmla="*/ 343 w 371"/>
                <a:gd name="T105" fmla="*/ 173 h 252"/>
                <a:gd name="T106" fmla="*/ 343 w 371"/>
                <a:gd name="T107" fmla="*/ 166 h 252"/>
                <a:gd name="T108" fmla="*/ 368 w 371"/>
                <a:gd name="T109" fmla="*/ 14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1" h="252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9D9D9"/>
            </a:solidFill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744F886-215F-3470-C43F-495B589D8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33"/>
              <a:ext cx="823" cy="432"/>
            </a:xfrm>
            <a:custGeom>
              <a:avLst/>
              <a:gdLst>
                <a:gd name="T0" fmla="*/ 172 w 337"/>
                <a:gd name="T1" fmla="*/ 42 h 177"/>
                <a:gd name="T2" fmla="*/ 172 w 337"/>
                <a:gd name="T3" fmla="*/ 41 h 177"/>
                <a:gd name="T4" fmla="*/ 12 w 337"/>
                <a:gd name="T5" fmla="*/ 2 h 177"/>
                <a:gd name="T6" fmla="*/ 10 w 337"/>
                <a:gd name="T7" fmla="*/ 6 h 177"/>
                <a:gd name="T8" fmla="*/ 10 w 337"/>
                <a:gd name="T9" fmla="*/ 11 h 177"/>
                <a:gd name="T10" fmla="*/ 0 w 337"/>
                <a:gd name="T11" fmla="*/ 21 h 177"/>
                <a:gd name="T12" fmla="*/ 6 w 337"/>
                <a:gd name="T13" fmla="*/ 29 h 177"/>
                <a:gd name="T14" fmla="*/ 12 w 337"/>
                <a:gd name="T15" fmla="*/ 37 h 177"/>
                <a:gd name="T16" fmla="*/ 16 w 337"/>
                <a:gd name="T17" fmla="*/ 45 h 177"/>
                <a:gd name="T18" fmla="*/ 18 w 337"/>
                <a:gd name="T19" fmla="*/ 47 h 177"/>
                <a:gd name="T20" fmla="*/ 21 w 337"/>
                <a:gd name="T21" fmla="*/ 55 h 177"/>
                <a:gd name="T22" fmla="*/ 27 w 337"/>
                <a:gd name="T23" fmla="*/ 61 h 177"/>
                <a:gd name="T24" fmla="*/ 30 w 337"/>
                <a:gd name="T25" fmla="*/ 67 h 177"/>
                <a:gd name="T26" fmla="*/ 36 w 337"/>
                <a:gd name="T27" fmla="*/ 73 h 177"/>
                <a:gd name="T28" fmla="*/ 45 w 337"/>
                <a:gd name="T29" fmla="*/ 81 h 177"/>
                <a:gd name="T30" fmla="*/ 48 w 337"/>
                <a:gd name="T31" fmla="*/ 85 h 177"/>
                <a:gd name="T32" fmla="*/ 49 w 337"/>
                <a:gd name="T33" fmla="*/ 92 h 177"/>
                <a:gd name="T34" fmla="*/ 46 w 337"/>
                <a:gd name="T35" fmla="*/ 98 h 177"/>
                <a:gd name="T36" fmla="*/ 42 w 337"/>
                <a:gd name="T37" fmla="*/ 105 h 177"/>
                <a:gd name="T38" fmla="*/ 45 w 337"/>
                <a:gd name="T39" fmla="*/ 106 h 177"/>
                <a:gd name="T40" fmla="*/ 59 w 337"/>
                <a:gd name="T41" fmla="*/ 108 h 177"/>
                <a:gd name="T42" fmla="*/ 69 w 337"/>
                <a:gd name="T43" fmla="*/ 108 h 177"/>
                <a:gd name="T44" fmla="*/ 74 w 337"/>
                <a:gd name="T45" fmla="*/ 108 h 177"/>
                <a:gd name="T46" fmla="*/ 81 w 337"/>
                <a:gd name="T47" fmla="*/ 114 h 177"/>
                <a:gd name="T48" fmla="*/ 83 w 337"/>
                <a:gd name="T49" fmla="*/ 120 h 177"/>
                <a:gd name="T50" fmla="*/ 93 w 337"/>
                <a:gd name="T51" fmla="*/ 131 h 177"/>
                <a:gd name="T52" fmla="*/ 99 w 337"/>
                <a:gd name="T53" fmla="*/ 130 h 177"/>
                <a:gd name="T54" fmla="*/ 107 w 337"/>
                <a:gd name="T55" fmla="*/ 131 h 177"/>
                <a:gd name="T56" fmla="*/ 144 w 337"/>
                <a:gd name="T57" fmla="*/ 116 h 177"/>
                <a:gd name="T58" fmla="*/ 149 w 337"/>
                <a:gd name="T59" fmla="*/ 111 h 177"/>
                <a:gd name="T60" fmla="*/ 155 w 337"/>
                <a:gd name="T61" fmla="*/ 105 h 177"/>
                <a:gd name="T62" fmla="*/ 157 w 337"/>
                <a:gd name="T63" fmla="*/ 104 h 177"/>
                <a:gd name="T64" fmla="*/ 158 w 337"/>
                <a:gd name="T65" fmla="*/ 108 h 177"/>
                <a:gd name="T66" fmla="*/ 157 w 337"/>
                <a:gd name="T67" fmla="*/ 114 h 177"/>
                <a:gd name="T68" fmla="*/ 154 w 337"/>
                <a:gd name="T69" fmla="*/ 124 h 177"/>
                <a:gd name="T70" fmla="*/ 156 w 337"/>
                <a:gd name="T71" fmla="*/ 136 h 177"/>
                <a:gd name="T72" fmla="*/ 157 w 337"/>
                <a:gd name="T73" fmla="*/ 147 h 177"/>
                <a:gd name="T74" fmla="*/ 158 w 337"/>
                <a:gd name="T75" fmla="*/ 159 h 177"/>
                <a:gd name="T76" fmla="*/ 158 w 337"/>
                <a:gd name="T77" fmla="*/ 167 h 177"/>
                <a:gd name="T78" fmla="*/ 162 w 337"/>
                <a:gd name="T79" fmla="*/ 170 h 177"/>
                <a:gd name="T80" fmla="*/ 167 w 337"/>
                <a:gd name="T81" fmla="*/ 174 h 177"/>
                <a:gd name="T82" fmla="*/ 176 w 337"/>
                <a:gd name="T83" fmla="*/ 176 h 177"/>
                <a:gd name="T84" fmla="*/ 192 w 337"/>
                <a:gd name="T85" fmla="*/ 167 h 177"/>
                <a:gd name="T86" fmla="*/ 198 w 337"/>
                <a:gd name="T87" fmla="*/ 168 h 177"/>
                <a:gd name="T88" fmla="*/ 201 w 337"/>
                <a:gd name="T89" fmla="*/ 168 h 177"/>
                <a:gd name="T90" fmla="*/ 208 w 337"/>
                <a:gd name="T91" fmla="*/ 167 h 177"/>
                <a:gd name="T92" fmla="*/ 215 w 337"/>
                <a:gd name="T93" fmla="*/ 169 h 177"/>
                <a:gd name="T94" fmla="*/ 223 w 337"/>
                <a:gd name="T95" fmla="*/ 170 h 177"/>
                <a:gd name="T96" fmla="*/ 233 w 337"/>
                <a:gd name="T97" fmla="*/ 169 h 177"/>
                <a:gd name="T98" fmla="*/ 236 w 337"/>
                <a:gd name="T99" fmla="*/ 169 h 177"/>
                <a:gd name="T100" fmla="*/ 241 w 337"/>
                <a:gd name="T101" fmla="*/ 173 h 177"/>
                <a:gd name="T102" fmla="*/ 242 w 337"/>
                <a:gd name="T103" fmla="*/ 177 h 177"/>
                <a:gd name="T104" fmla="*/ 256 w 337"/>
                <a:gd name="T105" fmla="*/ 172 h 177"/>
                <a:gd name="T106" fmla="*/ 262 w 337"/>
                <a:gd name="T107" fmla="*/ 169 h 177"/>
                <a:gd name="T108" fmla="*/ 271 w 337"/>
                <a:gd name="T109" fmla="*/ 158 h 177"/>
                <a:gd name="T110" fmla="*/ 278 w 337"/>
                <a:gd name="T111" fmla="*/ 151 h 177"/>
                <a:gd name="T112" fmla="*/ 285 w 337"/>
                <a:gd name="T113" fmla="*/ 152 h 177"/>
                <a:gd name="T114" fmla="*/ 297 w 337"/>
                <a:gd name="T115" fmla="*/ 143 h 177"/>
                <a:gd name="T116" fmla="*/ 318 w 337"/>
                <a:gd name="T117" fmla="*/ 129 h 177"/>
                <a:gd name="T118" fmla="*/ 328 w 337"/>
                <a:gd name="T119" fmla="*/ 120 h 177"/>
                <a:gd name="T120" fmla="*/ 337 w 337"/>
                <a:gd name="T121" fmla="*/ 11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7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614F6A36-1F85-CF40-64E1-3E140F878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" y="1389"/>
              <a:ext cx="1247" cy="1188"/>
            </a:xfrm>
            <a:custGeom>
              <a:avLst/>
              <a:gdLst>
                <a:gd name="T0" fmla="*/ 221 w 511"/>
                <a:gd name="T1" fmla="*/ 96 h 487"/>
                <a:gd name="T2" fmla="*/ 202 w 511"/>
                <a:gd name="T3" fmla="*/ 82 h 487"/>
                <a:gd name="T4" fmla="*/ 175 w 511"/>
                <a:gd name="T5" fmla="*/ 39 h 487"/>
                <a:gd name="T6" fmla="*/ 157 w 511"/>
                <a:gd name="T7" fmla="*/ 4 h 487"/>
                <a:gd name="T8" fmla="*/ 151 w 511"/>
                <a:gd name="T9" fmla="*/ 13 h 487"/>
                <a:gd name="T10" fmla="*/ 145 w 511"/>
                <a:gd name="T11" fmla="*/ 31 h 487"/>
                <a:gd name="T12" fmla="*/ 146 w 511"/>
                <a:gd name="T13" fmla="*/ 40 h 487"/>
                <a:gd name="T14" fmla="*/ 141 w 511"/>
                <a:gd name="T15" fmla="*/ 61 h 487"/>
                <a:gd name="T16" fmla="*/ 2 w 511"/>
                <a:gd name="T17" fmla="*/ 86 h 487"/>
                <a:gd name="T18" fmla="*/ 2 w 511"/>
                <a:gd name="T19" fmla="*/ 112 h 487"/>
                <a:gd name="T20" fmla="*/ 5 w 511"/>
                <a:gd name="T21" fmla="*/ 142 h 487"/>
                <a:gd name="T22" fmla="*/ 6 w 511"/>
                <a:gd name="T23" fmla="*/ 166 h 487"/>
                <a:gd name="T24" fmla="*/ 38 w 511"/>
                <a:gd name="T25" fmla="*/ 170 h 487"/>
                <a:gd name="T26" fmla="*/ 49 w 511"/>
                <a:gd name="T27" fmla="*/ 170 h 487"/>
                <a:gd name="T28" fmla="*/ 65 w 511"/>
                <a:gd name="T29" fmla="*/ 174 h 487"/>
                <a:gd name="T30" fmla="*/ 74 w 511"/>
                <a:gd name="T31" fmla="*/ 193 h 487"/>
                <a:gd name="T32" fmla="*/ 79 w 511"/>
                <a:gd name="T33" fmla="*/ 223 h 487"/>
                <a:gd name="T34" fmla="*/ 78 w 511"/>
                <a:gd name="T35" fmla="*/ 241 h 487"/>
                <a:gd name="T36" fmla="*/ 72 w 511"/>
                <a:gd name="T37" fmla="*/ 254 h 487"/>
                <a:gd name="T38" fmla="*/ 56 w 511"/>
                <a:gd name="T39" fmla="*/ 282 h 487"/>
                <a:gd name="T40" fmla="*/ 42 w 511"/>
                <a:gd name="T41" fmla="*/ 296 h 487"/>
                <a:gd name="T42" fmla="*/ 53 w 511"/>
                <a:gd name="T43" fmla="*/ 314 h 487"/>
                <a:gd name="T44" fmla="*/ 63 w 511"/>
                <a:gd name="T45" fmla="*/ 355 h 487"/>
                <a:gd name="T46" fmla="*/ 49 w 511"/>
                <a:gd name="T47" fmla="*/ 359 h 487"/>
                <a:gd name="T48" fmla="*/ 66 w 511"/>
                <a:gd name="T49" fmla="*/ 384 h 487"/>
                <a:gd name="T50" fmla="*/ 75 w 511"/>
                <a:gd name="T51" fmla="*/ 412 h 487"/>
                <a:gd name="T52" fmla="*/ 122 w 511"/>
                <a:gd name="T53" fmla="*/ 412 h 487"/>
                <a:gd name="T54" fmla="*/ 144 w 511"/>
                <a:gd name="T55" fmla="*/ 423 h 487"/>
                <a:gd name="T56" fmla="*/ 172 w 511"/>
                <a:gd name="T57" fmla="*/ 469 h 487"/>
                <a:gd name="T58" fmla="*/ 186 w 511"/>
                <a:gd name="T59" fmla="*/ 477 h 487"/>
                <a:gd name="T60" fmla="*/ 210 w 511"/>
                <a:gd name="T61" fmla="*/ 472 h 487"/>
                <a:gd name="T62" fmla="*/ 213 w 511"/>
                <a:gd name="T63" fmla="*/ 467 h 487"/>
                <a:gd name="T64" fmla="*/ 229 w 511"/>
                <a:gd name="T65" fmla="*/ 454 h 487"/>
                <a:gd name="T66" fmla="*/ 242 w 511"/>
                <a:gd name="T67" fmla="*/ 451 h 487"/>
                <a:gd name="T68" fmla="*/ 261 w 511"/>
                <a:gd name="T69" fmla="*/ 454 h 487"/>
                <a:gd name="T70" fmla="*/ 286 w 511"/>
                <a:gd name="T71" fmla="*/ 469 h 487"/>
                <a:gd name="T72" fmla="*/ 316 w 511"/>
                <a:gd name="T73" fmla="*/ 463 h 487"/>
                <a:gd name="T74" fmla="*/ 348 w 511"/>
                <a:gd name="T75" fmla="*/ 456 h 487"/>
                <a:gd name="T76" fmla="*/ 353 w 511"/>
                <a:gd name="T77" fmla="*/ 466 h 487"/>
                <a:gd name="T78" fmla="*/ 345 w 511"/>
                <a:gd name="T79" fmla="*/ 483 h 487"/>
                <a:gd name="T80" fmla="*/ 355 w 511"/>
                <a:gd name="T81" fmla="*/ 486 h 487"/>
                <a:gd name="T82" fmla="*/ 366 w 511"/>
                <a:gd name="T83" fmla="*/ 486 h 487"/>
                <a:gd name="T84" fmla="*/ 378 w 511"/>
                <a:gd name="T85" fmla="*/ 482 h 487"/>
                <a:gd name="T86" fmla="*/ 375 w 511"/>
                <a:gd name="T87" fmla="*/ 452 h 487"/>
                <a:gd name="T88" fmla="*/ 395 w 511"/>
                <a:gd name="T89" fmla="*/ 428 h 487"/>
                <a:gd name="T90" fmla="*/ 417 w 511"/>
                <a:gd name="T91" fmla="*/ 393 h 487"/>
                <a:gd name="T92" fmla="*/ 439 w 511"/>
                <a:gd name="T93" fmla="*/ 378 h 487"/>
                <a:gd name="T94" fmla="*/ 458 w 511"/>
                <a:gd name="T95" fmla="*/ 352 h 487"/>
                <a:gd name="T96" fmla="*/ 475 w 511"/>
                <a:gd name="T97" fmla="*/ 329 h 487"/>
                <a:gd name="T98" fmla="*/ 480 w 511"/>
                <a:gd name="T99" fmla="*/ 304 h 487"/>
                <a:gd name="T100" fmla="*/ 488 w 511"/>
                <a:gd name="T101" fmla="*/ 282 h 487"/>
                <a:gd name="T102" fmla="*/ 496 w 511"/>
                <a:gd name="T103" fmla="*/ 260 h 487"/>
                <a:gd name="T104" fmla="*/ 491 w 511"/>
                <a:gd name="T105" fmla="*/ 230 h 487"/>
                <a:gd name="T106" fmla="*/ 490 w 511"/>
                <a:gd name="T107" fmla="*/ 207 h 487"/>
                <a:gd name="T108" fmla="*/ 488 w 511"/>
                <a:gd name="T109" fmla="*/ 193 h 487"/>
                <a:gd name="T110" fmla="*/ 493 w 511"/>
                <a:gd name="T111" fmla="*/ 170 h 487"/>
                <a:gd name="T112" fmla="*/ 501 w 511"/>
                <a:gd name="T113" fmla="*/ 142 h 487"/>
                <a:gd name="T114" fmla="*/ 511 w 511"/>
                <a:gd name="T115" fmla="*/ 116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487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84C8B550-DD8A-92AF-DE60-B9E9D77CB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" y="1474"/>
              <a:ext cx="764" cy="635"/>
            </a:xfrm>
            <a:custGeom>
              <a:avLst/>
              <a:gdLst>
                <a:gd name="T0" fmla="*/ 306 w 313"/>
                <a:gd name="T1" fmla="*/ 178 h 260"/>
                <a:gd name="T2" fmla="*/ 304 w 313"/>
                <a:gd name="T3" fmla="*/ 158 h 260"/>
                <a:gd name="T4" fmla="*/ 298 w 313"/>
                <a:gd name="T5" fmla="*/ 139 h 260"/>
                <a:gd name="T6" fmla="*/ 287 w 313"/>
                <a:gd name="T7" fmla="*/ 139 h 260"/>
                <a:gd name="T8" fmla="*/ 271 w 313"/>
                <a:gd name="T9" fmla="*/ 136 h 260"/>
                <a:gd name="T10" fmla="*/ 246 w 313"/>
                <a:gd name="T11" fmla="*/ 136 h 260"/>
                <a:gd name="T12" fmla="*/ 236 w 313"/>
                <a:gd name="T13" fmla="*/ 122 h 260"/>
                <a:gd name="T14" fmla="*/ 234 w 313"/>
                <a:gd name="T15" fmla="*/ 104 h 260"/>
                <a:gd name="T16" fmla="*/ 233 w 313"/>
                <a:gd name="T17" fmla="*/ 76 h 260"/>
                <a:gd name="T18" fmla="*/ 232 w 313"/>
                <a:gd name="T19" fmla="*/ 53 h 260"/>
                <a:gd name="T20" fmla="*/ 232 w 313"/>
                <a:gd name="T21" fmla="*/ 35 h 260"/>
                <a:gd name="T22" fmla="*/ 221 w 313"/>
                <a:gd name="T23" fmla="*/ 35 h 260"/>
                <a:gd name="T24" fmla="*/ 206 w 313"/>
                <a:gd name="T25" fmla="*/ 31 h 260"/>
                <a:gd name="T26" fmla="*/ 196 w 313"/>
                <a:gd name="T27" fmla="*/ 20 h 260"/>
                <a:gd name="T28" fmla="*/ 190 w 313"/>
                <a:gd name="T29" fmla="*/ 16 h 260"/>
                <a:gd name="T30" fmla="*/ 182 w 313"/>
                <a:gd name="T31" fmla="*/ 6 h 260"/>
                <a:gd name="T32" fmla="*/ 157 w 313"/>
                <a:gd name="T33" fmla="*/ 1 h 260"/>
                <a:gd name="T34" fmla="*/ 143 w 313"/>
                <a:gd name="T35" fmla="*/ 2 h 260"/>
                <a:gd name="T36" fmla="*/ 136 w 313"/>
                <a:gd name="T37" fmla="*/ 12 h 260"/>
                <a:gd name="T38" fmla="*/ 127 w 313"/>
                <a:gd name="T39" fmla="*/ 18 h 260"/>
                <a:gd name="T40" fmla="*/ 121 w 313"/>
                <a:gd name="T41" fmla="*/ 34 h 260"/>
                <a:gd name="T42" fmla="*/ 118 w 313"/>
                <a:gd name="T43" fmla="*/ 44 h 260"/>
                <a:gd name="T44" fmla="*/ 110 w 313"/>
                <a:gd name="T45" fmla="*/ 46 h 260"/>
                <a:gd name="T46" fmla="*/ 104 w 313"/>
                <a:gd name="T47" fmla="*/ 47 h 260"/>
                <a:gd name="T48" fmla="*/ 94 w 313"/>
                <a:gd name="T49" fmla="*/ 51 h 260"/>
                <a:gd name="T50" fmla="*/ 89 w 313"/>
                <a:gd name="T51" fmla="*/ 50 h 260"/>
                <a:gd name="T52" fmla="*/ 82 w 313"/>
                <a:gd name="T53" fmla="*/ 59 h 260"/>
                <a:gd name="T54" fmla="*/ 73 w 313"/>
                <a:gd name="T55" fmla="*/ 69 h 260"/>
                <a:gd name="T56" fmla="*/ 68 w 313"/>
                <a:gd name="T57" fmla="*/ 62 h 260"/>
                <a:gd name="T58" fmla="*/ 60 w 313"/>
                <a:gd name="T59" fmla="*/ 69 h 260"/>
                <a:gd name="T60" fmla="*/ 54 w 313"/>
                <a:gd name="T61" fmla="*/ 68 h 260"/>
                <a:gd name="T62" fmla="*/ 47 w 313"/>
                <a:gd name="T63" fmla="*/ 76 h 260"/>
                <a:gd name="T64" fmla="*/ 39 w 313"/>
                <a:gd name="T65" fmla="*/ 72 h 260"/>
                <a:gd name="T66" fmla="*/ 33 w 313"/>
                <a:gd name="T67" fmla="*/ 70 h 260"/>
                <a:gd name="T68" fmla="*/ 18 w 313"/>
                <a:gd name="T69" fmla="*/ 72 h 260"/>
                <a:gd name="T70" fmla="*/ 12 w 313"/>
                <a:gd name="T71" fmla="*/ 81 h 260"/>
                <a:gd name="T72" fmla="*/ 0 w 313"/>
                <a:gd name="T73" fmla="*/ 93 h 260"/>
                <a:gd name="T74" fmla="*/ 24 w 313"/>
                <a:gd name="T75" fmla="*/ 90 h 260"/>
                <a:gd name="T76" fmla="*/ 53 w 313"/>
                <a:gd name="T77" fmla="*/ 87 h 260"/>
                <a:gd name="T78" fmla="*/ 60 w 313"/>
                <a:gd name="T79" fmla="*/ 88 h 260"/>
                <a:gd name="T80" fmla="*/ 63 w 313"/>
                <a:gd name="T81" fmla="*/ 103 h 260"/>
                <a:gd name="T82" fmla="*/ 62 w 313"/>
                <a:gd name="T83" fmla="*/ 130 h 260"/>
                <a:gd name="T84" fmla="*/ 67 w 313"/>
                <a:gd name="T85" fmla="*/ 166 h 260"/>
                <a:gd name="T86" fmla="*/ 78 w 313"/>
                <a:gd name="T87" fmla="*/ 181 h 260"/>
                <a:gd name="T88" fmla="*/ 90 w 313"/>
                <a:gd name="T89" fmla="*/ 192 h 260"/>
                <a:gd name="T90" fmla="*/ 104 w 313"/>
                <a:gd name="T91" fmla="*/ 205 h 260"/>
                <a:gd name="T92" fmla="*/ 126 w 313"/>
                <a:gd name="T93" fmla="*/ 212 h 260"/>
                <a:gd name="T94" fmla="*/ 142 w 313"/>
                <a:gd name="T95" fmla="*/ 210 h 260"/>
                <a:gd name="T96" fmla="*/ 158 w 313"/>
                <a:gd name="T97" fmla="*/ 219 h 260"/>
                <a:gd name="T98" fmla="*/ 166 w 313"/>
                <a:gd name="T99" fmla="*/ 216 h 260"/>
                <a:gd name="T100" fmla="*/ 176 w 313"/>
                <a:gd name="T101" fmla="*/ 228 h 260"/>
                <a:gd name="T102" fmla="*/ 201 w 313"/>
                <a:gd name="T103" fmla="*/ 237 h 260"/>
                <a:gd name="T104" fmla="*/ 209 w 313"/>
                <a:gd name="T105" fmla="*/ 236 h 260"/>
                <a:gd name="T106" fmla="*/ 214 w 313"/>
                <a:gd name="T107" fmla="*/ 245 h 260"/>
                <a:gd name="T108" fmla="*/ 251 w 313"/>
                <a:gd name="T109" fmla="*/ 251 h 260"/>
                <a:gd name="T110" fmla="*/ 263 w 313"/>
                <a:gd name="T111" fmla="*/ 255 h 260"/>
                <a:gd name="T112" fmla="*/ 274 w 313"/>
                <a:gd name="T113" fmla="*/ 259 h 260"/>
                <a:gd name="T114" fmla="*/ 287 w 313"/>
                <a:gd name="T115" fmla="*/ 247 h 260"/>
                <a:gd name="T116" fmla="*/ 295 w 313"/>
                <a:gd name="T117" fmla="*/ 229 h 260"/>
                <a:gd name="T118" fmla="*/ 303 w 313"/>
                <a:gd name="T119" fmla="*/ 219 h 260"/>
                <a:gd name="T120" fmla="*/ 309 w 313"/>
                <a:gd name="T121" fmla="*/ 20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26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F80CE9A9-7A3B-FF59-465C-9844FB2DF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482"/>
              <a:ext cx="766" cy="767"/>
            </a:xfrm>
            <a:custGeom>
              <a:avLst/>
              <a:gdLst>
                <a:gd name="T0" fmla="*/ 311 w 314"/>
                <a:gd name="T1" fmla="*/ 132 h 314"/>
                <a:gd name="T2" fmla="*/ 313 w 314"/>
                <a:gd name="T3" fmla="*/ 110 h 314"/>
                <a:gd name="T4" fmla="*/ 304 w 314"/>
                <a:gd name="T5" fmla="*/ 98 h 314"/>
                <a:gd name="T6" fmla="*/ 297 w 314"/>
                <a:gd name="T7" fmla="*/ 94 h 314"/>
                <a:gd name="T8" fmla="*/ 291 w 314"/>
                <a:gd name="T9" fmla="*/ 92 h 314"/>
                <a:gd name="T10" fmla="*/ 285 w 314"/>
                <a:gd name="T11" fmla="*/ 90 h 314"/>
                <a:gd name="T12" fmla="*/ 265 w 314"/>
                <a:gd name="T13" fmla="*/ 81 h 314"/>
                <a:gd name="T14" fmla="*/ 256 w 314"/>
                <a:gd name="T15" fmla="*/ 77 h 314"/>
                <a:gd name="T16" fmla="*/ 246 w 314"/>
                <a:gd name="T17" fmla="*/ 71 h 314"/>
                <a:gd name="T18" fmla="*/ 231 w 314"/>
                <a:gd name="T19" fmla="*/ 62 h 314"/>
                <a:gd name="T20" fmla="*/ 230 w 314"/>
                <a:gd name="T21" fmla="*/ 55 h 314"/>
                <a:gd name="T22" fmla="*/ 223 w 314"/>
                <a:gd name="T23" fmla="*/ 49 h 314"/>
                <a:gd name="T24" fmla="*/ 212 w 314"/>
                <a:gd name="T25" fmla="*/ 37 h 314"/>
                <a:gd name="T26" fmla="*/ 207 w 314"/>
                <a:gd name="T27" fmla="*/ 38 h 314"/>
                <a:gd name="T28" fmla="*/ 197 w 314"/>
                <a:gd name="T29" fmla="*/ 38 h 314"/>
                <a:gd name="T30" fmla="*/ 190 w 314"/>
                <a:gd name="T31" fmla="*/ 39 h 314"/>
                <a:gd name="T32" fmla="*/ 193 w 314"/>
                <a:gd name="T33" fmla="*/ 18 h 314"/>
                <a:gd name="T34" fmla="*/ 196 w 314"/>
                <a:gd name="T35" fmla="*/ 3 h 314"/>
                <a:gd name="T36" fmla="*/ 170 w 314"/>
                <a:gd name="T37" fmla="*/ 22 h 314"/>
                <a:gd name="T38" fmla="*/ 155 w 314"/>
                <a:gd name="T39" fmla="*/ 16 h 314"/>
                <a:gd name="T40" fmla="*/ 127 w 314"/>
                <a:gd name="T41" fmla="*/ 22 h 314"/>
                <a:gd name="T42" fmla="*/ 107 w 314"/>
                <a:gd name="T43" fmla="*/ 8 h 314"/>
                <a:gd name="T44" fmla="*/ 89 w 314"/>
                <a:gd name="T45" fmla="*/ 0 h 314"/>
                <a:gd name="T46" fmla="*/ 73 w 314"/>
                <a:gd name="T47" fmla="*/ 7 h 314"/>
                <a:gd name="T48" fmla="*/ 62 w 314"/>
                <a:gd name="T49" fmla="*/ 8 h 314"/>
                <a:gd name="T50" fmla="*/ 52 w 314"/>
                <a:gd name="T51" fmla="*/ 22 h 314"/>
                <a:gd name="T52" fmla="*/ 34 w 314"/>
                <a:gd name="T53" fmla="*/ 33 h 314"/>
                <a:gd name="T54" fmla="*/ 18 w 314"/>
                <a:gd name="T55" fmla="*/ 24 h 314"/>
                <a:gd name="T56" fmla="*/ 18 w 314"/>
                <a:gd name="T57" fmla="*/ 34 h 314"/>
                <a:gd name="T58" fmla="*/ 24 w 314"/>
                <a:gd name="T59" fmla="*/ 48 h 314"/>
                <a:gd name="T60" fmla="*/ 11 w 314"/>
                <a:gd name="T61" fmla="*/ 94 h 314"/>
                <a:gd name="T62" fmla="*/ 6 w 314"/>
                <a:gd name="T63" fmla="*/ 110 h 314"/>
                <a:gd name="T64" fmla="*/ 13 w 314"/>
                <a:gd name="T65" fmla="*/ 130 h 314"/>
                <a:gd name="T66" fmla="*/ 4 w 314"/>
                <a:gd name="T67" fmla="*/ 147 h 314"/>
                <a:gd name="T68" fmla="*/ 13 w 314"/>
                <a:gd name="T69" fmla="*/ 171 h 314"/>
                <a:gd name="T70" fmla="*/ 13 w 314"/>
                <a:gd name="T71" fmla="*/ 201 h 314"/>
                <a:gd name="T72" fmla="*/ 21 w 314"/>
                <a:gd name="T73" fmla="*/ 229 h 314"/>
                <a:gd name="T74" fmla="*/ 55 w 314"/>
                <a:gd name="T75" fmla="*/ 234 h 314"/>
                <a:gd name="T76" fmla="*/ 77 w 314"/>
                <a:gd name="T77" fmla="*/ 227 h 314"/>
                <a:gd name="T78" fmla="*/ 95 w 314"/>
                <a:gd name="T79" fmla="*/ 236 h 314"/>
                <a:gd name="T80" fmla="*/ 109 w 314"/>
                <a:gd name="T81" fmla="*/ 260 h 314"/>
                <a:gd name="T82" fmla="*/ 114 w 314"/>
                <a:gd name="T83" fmla="*/ 288 h 314"/>
                <a:gd name="T84" fmla="*/ 119 w 314"/>
                <a:gd name="T85" fmla="*/ 302 h 314"/>
                <a:gd name="T86" fmla="*/ 154 w 314"/>
                <a:gd name="T87" fmla="*/ 305 h 314"/>
                <a:gd name="T88" fmla="*/ 165 w 314"/>
                <a:gd name="T89" fmla="*/ 313 h 314"/>
                <a:gd name="T90" fmla="*/ 178 w 314"/>
                <a:gd name="T91" fmla="*/ 310 h 314"/>
                <a:gd name="T92" fmla="*/ 189 w 314"/>
                <a:gd name="T93" fmla="*/ 283 h 314"/>
                <a:gd name="T94" fmla="*/ 206 w 314"/>
                <a:gd name="T95" fmla="*/ 258 h 314"/>
                <a:gd name="T96" fmla="*/ 225 w 314"/>
                <a:gd name="T97" fmla="*/ 244 h 314"/>
                <a:gd name="T98" fmla="*/ 258 w 314"/>
                <a:gd name="T99" fmla="*/ 215 h 314"/>
                <a:gd name="T100" fmla="*/ 274 w 314"/>
                <a:gd name="T101" fmla="*/ 186 h 314"/>
                <a:gd name="T102" fmla="*/ 285 w 314"/>
                <a:gd name="T103" fmla="*/ 163 h 314"/>
                <a:gd name="T104" fmla="*/ 314 w 314"/>
                <a:gd name="T105" fmla="*/ 140 h 314"/>
                <a:gd name="T106" fmla="*/ 312 w 314"/>
                <a:gd name="T107" fmla="*/ 13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4" h="314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A5660586-6D21-FEDB-72A1-E04B2116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" y="3466"/>
              <a:ext cx="556" cy="368"/>
            </a:xfrm>
            <a:custGeom>
              <a:avLst/>
              <a:gdLst>
                <a:gd name="T0" fmla="*/ 219 w 228"/>
                <a:gd name="T1" fmla="*/ 68 h 151"/>
                <a:gd name="T2" fmla="*/ 217 w 228"/>
                <a:gd name="T3" fmla="*/ 68 h 151"/>
                <a:gd name="T4" fmla="*/ 216 w 228"/>
                <a:gd name="T5" fmla="*/ 62 h 151"/>
                <a:gd name="T6" fmla="*/ 217 w 228"/>
                <a:gd name="T7" fmla="*/ 57 h 151"/>
                <a:gd name="T8" fmla="*/ 215 w 228"/>
                <a:gd name="T9" fmla="*/ 42 h 151"/>
                <a:gd name="T10" fmla="*/ 215 w 228"/>
                <a:gd name="T11" fmla="*/ 28 h 151"/>
                <a:gd name="T12" fmla="*/ 219 w 228"/>
                <a:gd name="T13" fmla="*/ 11 h 151"/>
                <a:gd name="T14" fmla="*/ 218 w 228"/>
                <a:gd name="T15" fmla="*/ 2 h 151"/>
                <a:gd name="T16" fmla="*/ 216 w 228"/>
                <a:gd name="T17" fmla="*/ 1 h 151"/>
                <a:gd name="T18" fmla="*/ 200 w 228"/>
                <a:gd name="T19" fmla="*/ 2 h 151"/>
                <a:gd name="T20" fmla="*/ 182 w 228"/>
                <a:gd name="T21" fmla="*/ 11 h 151"/>
                <a:gd name="T22" fmla="*/ 171 w 228"/>
                <a:gd name="T23" fmla="*/ 10 h 151"/>
                <a:gd name="T24" fmla="*/ 165 w 228"/>
                <a:gd name="T25" fmla="*/ 4 h 151"/>
                <a:gd name="T26" fmla="*/ 154 w 228"/>
                <a:gd name="T27" fmla="*/ 4 h 151"/>
                <a:gd name="T28" fmla="*/ 143 w 228"/>
                <a:gd name="T29" fmla="*/ 5 h 151"/>
                <a:gd name="T30" fmla="*/ 139 w 228"/>
                <a:gd name="T31" fmla="*/ 3 h 151"/>
                <a:gd name="T32" fmla="*/ 137 w 228"/>
                <a:gd name="T33" fmla="*/ 3 h 151"/>
                <a:gd name="T34" fmla="*/ 132 w 228"/>
                <a:gd name="T35" fmla="*/ 8 h 151"/>
                <a:gd name="T36" fmla="*/ 124 w 228"/>
                <a:gd name="T37" fmla="*/ 13 h 151"/>
                <a:gd name="T38" fmla="*/ 117 w 228"/>
                <a:gd name="T39" fmla="*/ 12 h 151"/>
                <a:gd name="T40" fmla="*/ 111 w 228"/>
                <a:gd name="T41" fmla="*/ 17 h 151"/>
                <a:gd name="T42" fmla="*/ 108 w 228"/>
                <a:gd name="T43" fmla="*/ 22 h 151"/>
                <a:gd name="T44" fmla="*/ 102 w 228"/>
                <a:gd name="T45" fmla="*/ 29 h 151"/>
                <a:gd name="T46" fmla="*/ 82 w 228"/>
                <a:gd name="T47" fmla="*/ 26 h 151"/>
                <a:gd name="T48" fmla="*/ 70 w 228"/>
                <a:gd name="T49" fmla="*/ 20 h 151"/>
                <a:gd name="T50" fmla="*/ 56 w 228"/>
                <a:gd name="T51" fmla="*/ 18 h 151"/>
                <a:gd name="T52" fmla="*/ 41 w 228"/>
                <a:gd name="T53" fmla="*/ 16 h 151"/>
                <a:gd name="T54" fmla="*/ 28 w 228"/>
                <a:gd name="T55" fmla="*/ 13 h 151"/>
                <a:gd name="T56" fmla="*/ 23 w 228"/>
                <a:gd name="T57" fmla="*/ 10 h 151"/>
                <a:gd name="T58" fmla="*/ 20 w 228"/>
                <a:gd name="T59" fmla="*/ 11 h 151"/>
                <a:gd name="T60" fmla="*/ 10 w 228"/>
                <a:gd name="T61" fmla="*/ 10 h 151"/>
                <a:gd name="T62" fmla="*/ 4 w 228"/>
                <a:gd name="T63" fmla="*/ 7 h 151"/>
                <a:gd name="T64" fmla="*/ 4 w 228"/>
                <a:gd name="T65" fmla="*/ 16 h 151"/>
                <a:gd name="T66" fmla="*/ 1 w 228"/>
                <a:gd name="T67" fmla="*/ 46 h 151"/>
                <a:gd name="T68" fmla="*/ 3 w 228"/>
                <a:gd name="T69" fmla="*/ 49 h 151"/>
                <a:gd name="T70" fmla="*/ 10 w 228"/>
                <a:gd name="T71" fmla="*/ 54 h 151"/>
                <a:gd name="T72" fmla="*/ 23 w 228"/>
                <a:gd name="T73" fmla="*/ 48 h 151"/>
                <a:gd name="T74" fmla="*/ 26 w 228"/>
                <a:gd name="T75" fmla="*/ 50 h 151"/>
                <a:gd name="T76" fmla="*/ 30 w 228"/>
                <a:gd name="T77" fmla="*/ 53 h 151"/>
                <a:gd name="T78" fmla="*/ 35 w 228"/>
                <a:gd name="T79" fmla="*/ 52 h 151"/>
                <a:gd name="T80" fmla="*/ 39 w 228"/>
                <a:gd name="T81" fmla="*/ 53 h 151"/>
                <a:gd name="T82" fmla="*/ 50 w 228"/>
                <a:gd name="T83" fmla="*/ 56 h 151"/>
                <a:gd name="T84" fmla="*/ 68 w 228"/>
                <a:gd name="T85" fmla="*/ 57 h 151"/>
                <a:gd name="T86" fmla="*/ 80 w 228"/>
                <a:gd name="T87" fmla="*/ 65 h 151"/>
                <a:gd name="T88" fmla="*/ 92 w 228"/>
                <a:gd name="T89" fmla="*/ 69 h 151"/>
                <a:gd name="T90" fmla="*/ 103 w 228"/>
                <a:gd name="T91" fmla="*/ 75 h 151"/>
                <a:gd name="T92" fmla="*/ 138 w 228"/>
                <a:gd name="T93" fmla="*/ 110 h 151"/>
                <a:gd name="T94" fmla="*/ 153 w 228"/>
                <a:gd name="T95" fmla="*/ 113 h 151"/>
                <a:gd name="T96" fmla="*/ 157 w 228"/>
                <a:gd name="T97" fmla="*/ 113 h 151"/>
                <a:gd name="T98" fmla="*/ 167 w 228"/>
                <a:gd name="T99" fmla="*/ 115 h 151"/>
                <a:gd name="T100" fmla="*/ 159 w 228"/>
                <a:gd name="T101" fmla="*/ 129 h 151"/>
                <a:gd name="T102" fmla="*/ 155 w 228"/>
                <a:gd name="T103" fmla="*/ 139 h 151"/>
                <a:gd name="T104" fmla="*/ 154 w 228"/>
                <a:gd name="T105" fmla="*/ 144 h 151"/>
                <a:gd name="T106" fmla="*/ 149 w 228"/>
                <a:gd name="T107" fmla="*/ 150 h 151"/>
                <a:gd name="T108" fmla="*/ 159 w 228"/>
                <a:gd name="T109" fmla="*/ 147 h 151"/>
                <a:gd name="T110" fmla="*/ 170 w 228"/>
                <a:gd name="T111" fmla="*/ 151 h 151"/>
                <a:gd name="T112" fmla="*/ 187 w 228"/>
                <a:gd name="T113" fmla="*/ 134 h 151"/>
                <a:gd name="T114" fmla="*/ 201 w 228"/>
                <a:gd name="T115" fmla="*/ 126 h 151"/>
                <a:gd name="T116" fmla="*/ 209 w 228"/>
                <a:gd name="T117" fmla="*/ 114 h 151"/>
                <a:gd name="T118" fmla="*/ 213 w 228"/>
                <a:gd name="T119" fmla="*/ 101 h 151"/>
                <a:gd name="T120" fmla="*/ 224 w 228"/>
                <a:gd name="T121" fmla="*/ 7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151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BC05C2E-30DD-FDCA-F38D-39A192A15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3080"/>
              <a:ext cx="664" cy="457"/>
            </a:xfrm>
            <a:custGeom>
              <a:avLst/>
              <a:gdLst>
                <a:gd name="T0" fmla="*/ 269 w 272"/>
                <a:gd name="T1" fmla="*/ 128 h 187"/>
                <a:gd name="T2" fmla="*/ 260 w 272"/>
                <a:gd name="T3" fmla="*/ 118 h 187"/>
                <a:gd name="T4" fmla="*/ 251 w 272"/>
                <a:gd name="T5" fmla="*/ 109 h 187"/>
                <a:gd name="T6" fmla="*/ 251 w 272"/>
                <a:gd name="T7" fmla="*/ 103 h 187"/>
                <a:gd name="T8" fmla="*/ 233 w 272"/>
                <a:gd name="T9" fmla="*/ 101 h 187"/>
                <a:gd name="T10" fmla="*/ 220 w 272"/>
                <a:gd name="T11" fmla="*/ 89 h 187"/>
                <a:gd name="T12" fmla="*/ 217 w 272"/>
                <a:gd name="T13" fmla="*/ 78 h 187"/>
                <a:gd name="T14" fmla="*/ 208 w 272"/>
                <a:gd name="T15" fmla="*/ 53 h 187"/>
                <a:gd name="T16" fmla="*/ 200 w 272"/>
                <a:gd name="T17" fmla="*/ 27 h 187"/>
                <a:gd name="T18" fmla="*/ 181 w 272"/>
                <a:gd name="T19" fmla="*/ 20 h 187"/>
                <a:gd name="T20" fmla="*/ 155 w 272"/>
                <a:gd name="T21" fmla="*/ 17 h 187"/>
                <a:gd name="T22" fmla="*/ 135 w 272"/>
                <a:gd name="T23" fmla="*/ 8 h 187"/>
                <a:gd name="T24" fmla="*/ 125 w 272"/>
                <a:gd name="T25" fmla="*/ 8 h 187"/>
                <a:gd name="T26" fmla="*/ 105 w 272"/>
                <a:gd name="T27" fmla="*/ 2 h 187"/>
                <a:gd name="T28" fmla="*/ 95 w 272"/>
                <a:gd name="T29" fmla="*/ 4 h 187"/>
                <a:gd name="T30" fmla="*/ 86 w 272"/>
                <a:gd name="T31" fmla="*/ 2 h 187"/>
                <a:gd name="T32" fmla="*/ 76 w 272"/>
                <a:gd name="T33" fmla="*/ 3 h 187"/>
                <a:gd name="T34" fmla="*/ 65 w 272"/>
                <a:gd name="T35" fmla="*/ 1 h 187"/>
                <a:gd name="T36" fmla="*/ 53 w 272"/>
                <a:gd name="T37" fmla="*/ 12 h 187"/>
                <a:gd name="T38" fmla="*/ 38 w 272"/>
                <a:gd name="T39" fmla="*/ 26 h 187"/>
                <a:gd name="T40" fmla="*/ 28 w 272"/>
                <a:gd name="T41" fmla="*/ 40 h 187"/>
                <a:gd name="T42" fmla="*/ 20 w 272"/>
                <a:gd name="T43" fmla="*/ 67 h 187"/>
                <a:gd name="T44" fmla="*/ 8 w 272"/>
                <a:gd name="T45" fmla="*/ 69 h 187"/>
                <a:gd name="T46" fmla="*/ 7 w 272"/>
                <a:gd name="T47" fmla="*/ 78 h 187"/>
                <a:gd name="T48" fmla="*/ 4 w 272"/>
                <a:gd name="T49" fmla="*/ 107 h 187"/>
                <a:gd name="T50" fmla="*/ 11 w 272"/>
                <a:gd name="T51" fmla="*/ 137 h 187"/>
                <a:gd name="T52" fmla="*/ 22 w 272"/>
                <a:gd name="T53" fmla="*/ 138 h 187"/>
                <a:gd name="T54" fmla="*/ 30 w 272"/>
                <a:gd name="T55" fmla="*/ 160 h 187"/>
                <a:gd name="T56" fmla="*/ 33 w 272"/>
                <a:gd name="T57" fmla="*/ 165 h 187"/>
                <a:gd name="T58" fmla="*/ 47 w 272"/>
                <a:gd name="T59" fmla="*/ 168 h 187"/>
                <a:gd name="T60" fmla="*/ 51 w 272"/>
                <a:gd name="T61" fmla="*/ 167 h 187"/>
                <a:gd name="T62" fmla="*/ 66 w 272"/>
                <a:gd name="T63" fmla="*/ 174 h 187"/>
                <a:gd name="T64" fmla="*/ 84 w 272"/>
                <a:gd name="T65" fmla="*/ 175 h 187"/>
                <a:gd name="T66" fmla="*/ 102 w 272"/>
                <a:gd name="T67" fmla="*/ 180 h 187"/>
                <a:gd name="T68" fmla="*/ 130 w 272"/>
                <a:gd name="T69" fmla="*/ 187 h 187"/>
                <a:gd name="T70" fmla="*/ 137 w 272"/>
                <a:gd name="T71" fmla="*/ 176 h 187"/>
                <a:gd name="T72" fmla="*/ 145 w 272"/>
                <a:gd name="T73" fmla="*/ 170 h 187"/>
                <a:gd name="T74" fmla="*/ 154 w 272"/>
                <a:gd name="T75" fmla="*/ 170 h 187"/>
                <a:gd name="T76" fmla="*/ 167 w 272"/>
                <a:gd name="T77" fmla="*/ 160 h 187"/>
                <a:gd name="T78" fmla="*/ 175 w 272"/>
                <a:gd name="T79" fmla="*/ 163 h 187"/>
                <a:gd name="T80" fmla="*/ 193 w 272"/>
                <a:gd name="T81" fmla="*/ 162 h 187"/>
                <a:gd name="T82" fmla="*/ 205 w 272"/>
                <a:gd name="T83" fmla="*/ 169 h 187"/>
                <a:gd name="T84" fmla="*/ 228 w 272"/>
                <a:gd name="T85" fmla="*/ 160 h 187"/>
                <a:gd name="T86" fmla="*/ 246 w 272"/>
                <a:gd name="T87" fmla="*/ 158 h 187"/>
                <a:gd name="T88" fmla="*/ 250 w 272"/>
                <a:gd name="T89" fmla="*/ 152 h 187"/>
                <a:gd name="T90" fmla="*/ 251 w 272"/>
                <a:gd name="T91" fmla="*/ 139 h 187"/>
                <a:gd name="T92" fmla="*/ 258 w 272"/>
                <a:gd name="T93" fmla="*/ 133 h 187"/>
                <a:gd name="T94" fmla="*/ 272 w 272"/>
                <a:gd name="T95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" h="187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oogle Shape;175;p4">
            <a:extLst>
              <a:ext uri="{FF2B5EF4-FFF2-40B4-BE49-F238E27FC236}">
                <a16:creationId xmlns:a16="http://schemas.microsoft.com/office/drawing/2014/main" id="{C8EAEE15-53BC-6CE4-7557-110F215A09A9}"/>
              </a:ext>
            </a:extLst>
          </p:cNvPr>
          <p:cNvGrpSpPr/>
          <p:nvPr/>
        </p:nvGrpSpPr>
        <p:grpSpPr>
          <a:xfrm rot="-6852028">
            <a:off x="1946423" y="2959992"/>
            <a:ext cx="3417110" cy="4724828"/>
            <a:chOff x="5383093" y="2908011"/>
            <a:chExt cx="1082675" cy="1497012"/>
          </a:xfrm>
        </p:grpSpPr>
        <p:sp>
          <p:nvSpPr>
            <p:cNvPr id="35" name="Google Shape;176;p4">
              <a:extLst>
                <a:ext uri="{FF2B5EF4-FFF2-40B4-BE49-F238E27FC236}">
                  <a16:creationId xmlns:a16="http://schemas.microsoft.com/office/drawing/2014/main" id="{31E9B632-58F2-C0FC-1A82-7829B9C96443}"/>
                </a:ext>
              </a:extLst>
            </p:cNvPr>
            <p:cNvSpPr/>
            <p:nvPr/>
          </p:nvSpPr>
          <p:spPr>
            <a:xfrm>
              <a:off x="5383093" y="2908011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77;p4">
              <a:extLst>
                <a:ext uri="{FF2B5EF4-FFF2-40B4-BE49-F238E27FC236}">
                  <a16:creationId xmlns:a16="http://schemas.microsoft.com/office/drawing/2014/main" id="{376CA920-6504-A2BA-36D4-41D565D32EA4}"/>
                </a:ext>
              </a:extLst>
            </p:cNvPr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37" name="Google Shape;180;p4">
            <a:extLst>
              <a:ext uri="{FF2B5EF4-FFF2-40B4-BE49-F238E27FC236}">
                <a16:creationId xmlns:a16="http://schemas.microsoft.com/office/drawing/2014/main" id="{EBBC729F-4EB0-B625-5441-57E367E99CDC}"/>
              </a:ext>
            </a:extLst>
          </p:cNvPr>
          <p:cNvPicPr preferRelativeResize="0"/>
          <p:nvPr/>
        </p:nvPicPr>
        <p:blipFill>
          <a:blip r:embed="rId4"/>
          <a:srcRect l="21998" r="21998"/>
          <a:stretch/>
        </p:blipFill>
        <p:spPr>
          <a:xfrm>
            <a:off x="1713339" y="4219637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 txBox="1"/>
          <p:nvPr/>
        </p:nvSpPr>
        <p:spPr>
          <a:xfrm>
            <a:off x="7961012" y="2557588"/>
            <a:ext cx="65642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Setorização de Risco Geológico</a:t>
            </a:r>
            <a:endParaRPr sz="3200" dirty="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8037213" y="3926205"/>
            <a:ext cx="66294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Compreende a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e a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 das porções do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território municipal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sujeitas a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sofrerem perdas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ou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 causados 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por eventos adversos de </a:t>
            </a:r>
            <a:r>
              <a:rPr lang="pt-BR" sz="1800" b="1" dirty="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natureza geológica</a:t>
            </a:r>
            <a:r>
              <a:rPr lang="pt-BR" sz="18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20" name="Google Shape;320;p10"/>
          <p:cNvSpPr txBox="1"/>
          <p:nvPr/>
        </p:nvSpPr>
        <p:spPr>
          <a:xfrm>
            <a:off x="796101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10"/>
          <p:cNvSpPr/>
          <p:nvPr/>
        </p:nvSpPr>
        <p:spPr>
          <a:xfrm rot="10800000" flipH="1">
            <a:off x="8044310" y="328074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9" name="Google Shape;117;p2">
            <a:extLst>
              <a:ext uri="{FF2B5EF4-FFF2-40B4-BE49-F238E27FC236}">
                <a16:creationId xmlns:a16="http://schemas.microsoft.com/office/drawing/2014/main" id="{2E8165B4-571E-D3FE-7783-038D9D83D830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-1083073" y="-456709"/>
            <a:ext cx="5592824" cy="311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1621</Words>
  <Application>Microsoft Office PowerPoint</Application>
  <PresentationFormat>Personalizar</PresentationFormat>
  <Paragraphs>176</Paragraphs>
  <Slides>22</Slides>
  <Notes>22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Noto Sans Symbols</vt:lpstr>
      <vt:lpstr>Montserrat</vt:lpstr>
      <vt:lpstr>Gill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Roberta Stuckert de Camargo</dc:creator>
  <cp:lastModifiedBy>Alice Almeida Zenha Santana</cp:lastModifiedBy>
  <cp:revision>15</cp:revision>
  <dcterms:created xsi:type="dcterms:W3CDTF">2023-05-16T12:22:51Z</dcterms:created>
  <dcterms:modified xsi:type="dcterms:W3CDTF">2023-09-19T19:54:31Z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