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72" r:id="rId2"/>
    <p:sldId id="4460" r:id="rId3"/>
    <p:sldId id="5110" r:id="rId4"/>
    <p:sldId id="5156" r:id="rId5"/>
    <p:sldId id="5157" r:id="rId6"/>
    <p:sldId id="5158" r:id="rId7"/>
    <p:sldId id="5159" r:id="rId8"/>
    <p:sldId id="5160" r:id="rId9"/>
    <p:sldId id="5161" r:id="rId10"/>
    <p:sldId id="5162" r:id="rId11"/>
    <p:sldId id="5169" r:id="rId12"/>
    <p:sldId id="5170" r:id="rId13"/>
    <p:sldId id="5171" r:id="rId14"/>
    <p:sldId id="5172" r:id="rId15"/>
    <p:sldId id="5173" r:id="rId16"/>
    <p:sldId id="5174" r:id="rId17"/>
    <p:sldId id="5175" r:id="rId18"/>
    <p:sldId id="5176" r:id="rId19"/>
    <p:sldId id="5177" r:id="rId20"/>
    <p:sldId id="5178" r:id="rId21"/>
    <p:sldId id="5179" r:id="rId22"/>
    <p:sldId id="5180" r:id="rId23"/>
    <p:sldId id="5182" r:id="rId24"/>
    <p:sldId id="5183" r:id="rId25"/>
    <p:sldId id="5181" r:id="rId26"/>
    <p:sldId id="5184" r:id="rId27"/>
    <p:sldId id="5185" r:id="rId28"/>
    <p:sldId id="5186" r:id="rId29"/>
    <p:sldId id="5187" r:id="rId30"/>
    <p:sldId id="5188" r:id="rId31"/>
    <p:sldId id="5189" r:id="rId32"/>
    <p:sldId id="5190" r:id="rId33"/>
    <p:sldId id="5191" r:id="rId34"/>
    <p:sldId id="5192" r:id="rId35"/>
    <p:sldId id="5193" r:id="rId36"/>
    <p:sldId id="5194" r:id="rId37"/>
    <p:sldId id="298" r:id="rId38"/>
    <p:sldId id="283" r:id="rId39"/>
  </p:sldIdLst>
  <p:sldSz cx="16256000" cy="9144000"/>
  <p:notesSz cx="16256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5568" userDrawn="1">
          <p15:clr>
            <a:srgbClr val="A4A3A4"/>
          </p15:clr>
        </p15:guide>
        <p15:guide id="2" pos="9584" userDrawn="1">
          <p15:clr>
            <a:srgbClr val="A4A3A4"/>
          </p15:clr>
        </p15:guide>
        <p15:guide id="4" pos="5408" userDrawn="1">
          <p15:clr>
            <a:srgbClr val="A4A3A4"/>
          </p15:clr>
        </p15:guide>
        <p15:guide id="5" pos="512" userDrawn="1">
          <p15:clr>
            <a:srgbClr val="A4A3A4"/>
          </p15:clr>
        </p15:guide>
        <p15:guide id="6" orient="horz" pos="528" userDrawn="1">
          <p15:clr>
            <a:srgbClr val="A4A3A4"/>
          </p15:clr>
        </p15:guide>
        <p15:guide id="7" orient="horz" pos="5232" userDrawn="1">
          <p15:clr>
            <a:srgbClr val="A4A3A4"/>
          </p15:clr>
        </p15:guide>
        <p15:guide id="8" orient="horz" pos="4080" userDrawn="1">
          <p15:clr>
            <a:srgbClr val="A4A3A4"/>
          </p15:clr>
        </p15:guide>
        <p15:guide id="9" pos="76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C5C"/>
    <a:srgbClr val="24AEE7"/>
    <a:srgbClr val="127CC8"/>
    <a:srgbClr val="D1E6F5"/>
    <a:srgbClr val="1F9EDD"/>
    <a:srgbClr val="F5CE67"/>
    <a:srgbClr val="2DC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88C50F-A4CC-4F6E-9167-C044A5BD2757}" v="191" dt="2023-06-29T19:04:33.068"/>
    <p1510:client id="{D724E8E8-2FA4-4D1E-B53C-7467B74E9883}" v="2" dt="2023-06-30T19:04:09.13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6"/>
    <p:restoredTop sz="95701"/>
  </p:normalViewPr>
  <p:slideViewPr>
    <p:cSldViewPr>
      <p:cViewPr varScale="1">
        <p:scale>
          <a:sx n="83" d="100"/>
          <a:sy n="83" d="100"/>
        </p:scale>
        <p:origin x="120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02C50-1698-D046-8467-0F4262DD8B29}" type="datetimeFigureOut">
              <a:rPr lang="pt-BR" smtClean="0"/>
              <a:t>29/09/2023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8AFE-4609-794F-B966-90C1A58F14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23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72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233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940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555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35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62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610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854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8784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233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24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37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56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774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1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975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833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37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8AFE-4609-794F-B966-90C1A58F141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280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61D177E-F422-C547-B724-E93B14EA5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5249" y="3242076"/>
            <a:ext cx="4379451" cy="437945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3E06D1B-02E8-EE47-892C-D90CEB3ED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48559" y="1625386"/>
            <a:ext cx="3175215" cy="3175215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05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2E9A66-1393-43FE-9AFC-9E099482530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572000"/>
            <a:ext cx="8128000" cy="4572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53DF7E-6710-4F48-A06F-55976F921B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0" y="4572000"/>
            <a:ext cx="8128000" cy="4572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510EF-9FF3-4418-BF3C-1880A45A4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AE42BDB9-8708-484F-BB8C-ED2CA109058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46BB4-0AEB-4225-8ABC-EBEF22C9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3014-5066-4B9C-803A-02763035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719CAC09-E127-4C34-B951-20B49E45A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33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D335C49-1E5C-414B-867A-958EF2881F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8639" y="860466"/>
            <a:ext cx="14218723" cy="7423068"/>
          </a:xfr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6BE7975-AC1B-49C2-B45A-40166162B8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263470" y="914400"/>
            <a:ext cx="7078133" cy="3708400"/>
          </a:xfrm>
          <a:custGeom>
            <a:avLst/>
            <a:gdLst>
              <a:gd name="connsiteX0" fmla="*/ 0 w 5308600"/>
              <a:gd name="connsiteY0" fmla="*/ 0 h 2781300"/>
              <a:gd name="connsiteX1" fmla="*/ 5308600 w 5308600"/>
              <a:gd name="connsiteY1" fmla="*/ 0 h 2781300"/>
              <a:gd name="connsiteX2" fmla="*/ 5308600 w 5308600"/>
              <a:gd name="connsiteY2" fmla="*/ 2781300 h 2781300"/>
              <a:gd name="connsiteX3" fmla="*/ 0 w 53086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781300">
                <a:moveTo>
                  <a:pt x="0" y="0"/>
                </a:moveTo>
                <a:lnTo>
                  <a:pt x="5308600" y="0"/>
                </a:lnTo>
                <a:lnTo>
                  <a:pt x="53086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561AC33-AFEE-4F21-9E54-EE0B911A05F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4400" y="914400"/>
            <a:ext cx="7078133" cy="3708400"/>
          </a:xfrm>
          <a:custGeom>
            <a:avLst/>
            <a:gdLst>
              <a:gd name="connsiteX0" fmla="*/ 0 w 5308600"/>
              <a:gd name="connsiteY0" fmla="*/ 0 h 2781300"/>
              <a:gd name="connsiteX1" fmla="*/ 5308600 w 5308600"/>
              <a:gd name="connsiteY1" fmla="*/ 0 h 2781300"/>
              <a:gd name="connsiteX2" fmla="*/ 5308600 w 5308600"/>
              <a:gd name="connsiteY2" fmla="*/ 2781300 h 2781300"/>
              <a:gd name="connsiteX3" fmla="*/ 0 w 53086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781300">
                <a:moveTo>
                  <a:pt x="0" y="0"/>
                </a:moveTo>
                <a:lnTo>
                  <a:pt x="5308600" y="0"/>
                </a:lnTo>
                <a:lnTo>
                  <a:pt x="53086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0D52BBAB-5C9E-4219-80CD-9D2016E9FC7B}" type="datetime1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F3427122-DD58-4B2A-BC02-A0C1482E4B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" name="Google Shape;39;p41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808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626301-B3F5-7B46-B0E1-9EA3DE02BE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2331" y="2955310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1E88CA-57A8-EF4A-82E2-A3E9322CD8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3150" y="2955310"/>
            <a:ext cx="3233381" cy="3233381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0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98E36A9-22A1-9A40-9CB6-727197792A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2040" y="1097280"/>
            <a:ext cx="6471920" cy="6949441"/>
          </a:xfrm>
          <a:pattFill prst="dotDmnd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075B7B6-0AFF-4AF6-8F95-8170F825B36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4400" y="1011900"/>
            <a:ext cx="7170621" cy="7170621"/>
          </a:xfrm>
          <a:custGeom>
            <a:avLst/>
            <a:gdLst>
              <a:gd name="connsiteX0" fmla="*/ 0 w 5377966"/>
              <a:gd name="connsiteY0" fmla="*/ 0 h 5377966"/>
              <a:gd name="connsiteX1" fmla="*/ 5377966 w 5377966"/>
              <a:gd name="connsiteY1" fmla="*/ 0 h 5377966"/>
              <a:gd name="connsiteX2" fmla="*/ 5377966 w 5377966"/>
              <a:gd name="connsiteY2" fmla="*/ 5377966 h 5377966"/>
              <a:gd name="connsiteX3" fmla="*/ 0 w 5377966"/>
              <a:gd name="connsiteY3" fmla="*/ 5377966 h 537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7966" h="5377966">
                <a:moveTo>
                  <a:pt x="0" y="0"/>
                </a:moveTo>
                <a:lnTo>
                  <a:pt x="5377966" y="0"/>
                </a:lnTo>
                <a:lnTo>
                  <a:pt x="5377966" y="5377966"/>
                </a:lnTo>
                <a:lnTo>
                  <a:pt x="0" y="53779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5267245-11F2-4EDA-87D3-D63A867D371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70597" y="4639807"/>
            <a:ext cx="3542716" cy="3542716"/>
          </a:xfrm>
          <a:custGeom>
            <a:avLst/>
            <a:gdLst>
              <a:gd name="connsiteX0" fmla="*/ 0 w 2657037"/>
              <a:gd name="connsiteY0" fmla="*/ 0 h 2657037"/>
              <a:gd name="connsiteX1" fmla="*/ 2657037 w 2657037"/>
              <a:gd name="connsiteY1" fmla="*/ 0 h 2657037"/>
              <a:gd name="connsiteX2" fmla="*/ 2657037 w 2657037"/>
              <a:gd name="connsiteY2" fmla="*/ 2657037 h 2657037"/>
              <a:gd name="connsiteX3" fmla="*/ 0 w 2657037"/>
              <a:gd name="connsiteY3" fmla="*/ 2657037 h 26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37" h="2657037">
                <a:moveTo>
                  <a:pt x="0" y="0"/>
                </a:moveTo>
                <a:lnTo>
                  <a:pt x="2657037" y="0"/>
                </a:lnTo>
                <a:lnTo>
                  <a:pt x="2657037" y="2657037"/>
                </a:lnTo>
                <a:lnTo>
                  <a:pt x="0" y="2657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7F6B6B-AAFA-4111-B4DF-416EA92511D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1798886" y="1011518"/>
            <a:ext cx="3542716" cy="3542716"/>
          </a:xfrm>
          <a:custGeom>
            <a:avLst/>
            <a:gdLst>
              <a:gd name="connsiteX0" fmla="*/ 0 w 2657037"/>
              <a:gd name="connsiteY0" fmla="*/ 0 h 2657037"/>
              <a:gd name="connsiteX1" fmla="*/ 2657037 w 2657037"/>
              <a:gd name="connsiteY1" fmla="*/ 0 h 2657037"/>
              <a:gd name="connsiteX2" fmla="*/ 2657037 w 2657037"/>
              <a:gd name="connsiteY2" fmla="*/ 2657037 h 2657037"/>
              <a:gd name="connsiteX3" fmla="*/ 0 w 2657037"/>
              <a:gd name="connsiteY3" fmla="*/ 2657037 h 26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37" h="2657037">
                <a:moveTo>
                  <a:pt x="0" y="0"/>
                </a:moveTo>
                <a:lnTo>
                  <a:pt x="2657037" y="0"/>
                </a:lnTo>
                <a:lnTo>
                  <a:pt x="2657037" y="2657037"/>
                </a:lnTo>
                <a:lnTo>
                  <a:pt x="0" y="2657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552FD-B701-4F7D-BFE8-BA41AB15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54D3DE53-4460-49F9-874E-7781378DD257}" type="datetime1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986BA-95B3-4F35-BF44-E6BFA4F8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D34D6-CC58-4D2E-9F9B-FFA017E0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09C90E97-F8FC-404B-9D0C-608162862A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06A7BC0-D984-45E4-B8F5-3E2784CA85B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28434" y="3097673"/>
            <a:ext cx="5250241" cy="3933796"/>
          </a:xfrm>
          <a:custGeom>
            <a:avLst/>
            <a:gdLst>
              <a:gd name="connsiteX0" fmla="*/ 58329 w 3937681"/>
              <a:gd name="connsiteY0" fmla="*/ 0 h 2950347"/>
              <a:gd name="connsiteX1" fmla="*/ 3879353 w 3937681"/>
              <a:gd name="connsiteY1" fmla="*/ 0 h 2950347"/>
              <a:gd name="connsiteX2" fmla="*/ 3937681 w 3937681"/>
              <a:gd name="connsiteY2" fmla="*/ 58329 h 2950347"/>
              <a:gd name="connsiteX3" fmla="*/ 3937681 w 3937681"/>
              <a:gd name="connsiteY3" fmla="*/ 2892019 h 2950347"/>
              <a:gd name="connsiteX4" fmla="*/ 3879353 w 3937681"/>
              <a:gd name="connsiteY4" fmla="*/ 2950347 h 2950347"/>
              <a:gd name="connsiteX5" fmla="*/ 58329 w 3937681"/>
              <a:gd name="connsiteY5" fmla="*/ 2950347 h 2950347"/>
              <a:gd name="connsiteX6" fmla="*/ 0 w 3937681"/>
              <a:gd name="connsiteY6" fmla="*/ 2892019 h 2950347"/>
              <a:gd name="connsiteX7" fmla="*/ 0 w 3937681"/>
              <a:gd name="connsiteY7" fmla="*/ 58329 h 2950347"/>
              <a:gd name="connsiteX8" fmla="*/ 58329 w 3937681"/>
              <a:gd name="connsiteY8" fmla="*/ 0 h 295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7681" h="2950347">
                <a:moveTo>
                  <a:pt x="58329" y="0"/>
                </a:moveTo>
                <a:lnTo>
                  <a:pt x="3879353" y="0"/>
                </a:lnTo>
                <a:cubicBezTo>
                  <a:pt x="3911567" y="0"/>
                  <a:pt x="3937681" y="26115"/>
                  <a:pt x="3937681" y="58329"/>
                </a:cubicBezTo>
                <a:lnTo>
                  <a:pt x="3937681" y="2892019"/>
                </a:lnTo>
                <a:cubicBezTo>
                  <a:pt x="3937681" y="2924233"/>
                  <a:pt x="3911567" y="2950347"/>
                  <a:pt x="3879353" y="2950347"/>
                </a:cubicBezTo>
                <a:lnTo>
                  <a:pt x="58329" y="2950347"/>
                </a:lnTo>
                <a:cubicBezTo>
                  <a:pt x="26115" y="2950347"/>
                  <a:pt x="0" y="2924233"/>
                  <a:pt x="0" y="2892019"/>
                </a:cubicBezTo>
                <a:lnTo>
                  <a:pt x="0" y="58329"/>
                </a:lnTo>
                <a:cubicBezTo>
                  <a:pt x="0" y="26115"/>
                  <a:pt x="26115" y="0"/>
                  <a:pt x="583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E37F6-7141-4F69-AC3C-A046377D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8503920"/>
            <a:ext cx="3738880" cy="276999"/>
          </a:xfrm>
        </p:spPr>
        <p:txBody>
          <a:bodyPr/>
          <a:lstStyle/>
          <a:p>
            <a:fld id="{AE42BDB9-8708-484F-BB8C-ED2CA109058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E55A-E99F-4F2F-ADF1-E6B71537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7040" y="8503920"/>
            <a:ext cx="520192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853BD-6696-443B-813C-D9D43E09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8503920"/>
            <a:ext cx="3738880" cy="276999"/>
          </a:xfrm>
        </p:spPr>
        <p:txBody>
          <a:bodyPr/>
          <a:lstStyle/>
          <a:p>
            <a:fld id="{719CAC09-E127-4C34-B951-20B49E45AD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1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C8130F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7" r:id="rId13"/>
    <p:sldLayoutId id="2147483678" r:id="rId1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www.sgb.gov.br/publique/Gestao-Territorial/Prevencao-de-Desastres/Setorizacao-de-Riscos-Geologicos---Rondonia-4889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prm.gov.br/publique/media/gestao_territorial/plano_nac_risco.pdf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://www.sgb.gov.br/publique/Gestao-Territorial/Prevencao-de-Desastres/Cartas-de-Suscetibilidade-a-Movimentos-Gravitacionais-de-Massa-e-Inundacoes---Rondonia-5085.html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geoportal.cprm.gov.br/portal/apps/opsdashboard/index.html#/d55b875b15f6489e957fe9dd4ee5ee4b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Cartas-Geotecnicas-de-Aptidao-a-Urbanizacao-5368.html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9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www.sgb.gov.br/publique/Gestao-Territorial/Prevencao-de-Desastres/Avaliacao-Tecnica-Pos-Desastre-7141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rigeo.cprm.gov.br/handle/doc/16731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3210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jpeg"/><Relationship Id="rId4" Type="http://schemas.openxmlformats.org/officeDocument/2006/relationships/image" Target="../media/image16.png"/><Relationship Id="rId9" Type="http://schemas.openxmlformats.org/officeDocument/2006/relationships/hyperlink" Target="https://rigeo.cprm.gov.br/handle/doc/20466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2.jpe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hyperlink" Target="https://www.snirh.gov.br/hidroweb/apresentacao.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rigeo.cprm.gov.br/handle/doc/22354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hyperlink" Target="https://sgbeduca.cprm.gov.br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8.jpg"/><Relationship Id="rId4" Type="http://schemas.openxmlformats.org/officeDocument/2006/relationships/image" Target="../media/image3.png"/><Relationship Id="rId9" Type="http://schemas.openxmlformats.org/officeDocument/2006/relationships/hyperlink" Target="https://sgbeduca.cprm.gov.br/professores_recursos_pedagogicos_mapas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0.jpg"/><Relationship Id="rId4" Type="http://schemas.openxmlformats.org/officeDocument/2006/relationships/image" Target="../media/image3.png"/><Relationship Id="rId9" Type="http://schemas.openxmlformats.org/officeDocument/2006/relationships/hyperlink" Target="https://sgb.gov.br/publique/Redes-Institucionais/Rede-de-Litotecas-264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emailparacontato@sgb.com.br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s://goo.gl/maps/mYbYR7b2S7YU3ndw9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sace/index_bacias_monitoradas.php?getbacia=bmadeira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siagasweb.cprm.gov.br/layout/visualizar_mapa.php?action=Estados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hyperlink" Target="http://www.cprm.gov.br/publique/Hidrologia/Monitoramento-Hidrologico-e-Hidrogeologico/Rede-Integrada-de-Monitoramento-das-Aguas-Subterraneas---RIMAS-6727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 RONDONIA (1)">
            <a:hlinkClick r:id="" action="ppaction://media"/>
            <a:extLst>
              <a:ext uri="{FF2B5EF4-FFF2-40B4-BE49-F238E27FC236}">
                <a16:creationId xmlns:a16="http://schemas.microsoft.com/office/drawing/2014/main" id="{A2E784AB-A673-B605-9DD4-AA356B77C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6" y="-4917"/>
            <a:ext cx="16251903" cy="91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5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0" y="64008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0" y="4649764"/>
            <a:ext cx="8077200" cy="3187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 na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identificação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caracterização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 porções do território municipal sujeitas 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perdas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danos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 eventos adversos de natureza geológica.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mapeamentos são realizados em parceria com as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defesas civis municipais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exclusivamente em regiões onde há edificações com permanência humana e cartografam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áreas de risco alto e muito alto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estudo é elaborado em consonância com as diretrizes e objetivos estabelecidos pela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Política Nacional de Proteção e Defesa Civil 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(Lei nº 12.608/2012)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42144" y="4101123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3516348"/>
            <a:ext cx="906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Cartografia de Risco Geológico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1B65970-B32B-9245-BF06-F65B8A60D9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22" y="3352800"/>
            <a:ext cx="5944870" cy="4458652"/>
          </a:xfrm>
          <a:prstGeom prst="round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A8033F-57BF-5F48-9B6B-A21D18C654DE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4FC2058-EAFF-0725-21E0-E39DD0D0F0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2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0" y="2314676"/>
            <a:ext cx="7755126" cy="5471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Todo o estado mapeado</a:t>
            </a:r>
          </a:p>
          <a:p>
            <a:pPr algn="just"/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52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</a:t>
            </a: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52 mil pessoas </a:t>
            </a:r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contempladas</a:t>
            </a:r>
          </a:p>
          <a:p>
            <a:pPr algn="just"/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geradas pelo SGB subsidiam a tomada de decisões assertivas relacionadas às políticas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ordenamento territorial e prevenção de desastres</a:t>
            </a:r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contribuindo para salvar vidas. 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Prefeituras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r="5482"/>
          <a:stretch/>
        </p:blipFill>
        <p:spPr>
          <a:xfrm>
            <a:off x="8966200" y="3710625"/>
            <a:ext cx="7289800" cy="5467350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9499600" y="2771786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CF43BD-BBEF-9C0E-B52A-609505D788BC}"/>
              </a:ext>
            </a:extLst>
          </p:cNvPr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01FF749-0C44-6E1E-1F6F-5E9527C25C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00B050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5835294">
            <a:off x="2155250" y="2007233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372098" y="1711738"/>
            <a:ext cx="70795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Cartas de Suscetibilidade a Movimentos Gravitacionais de Massa e Inundações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35E96B6-4161-8E48-A086-853016502829}"/>
              </a:ext>
            </a:extLst>
          </p:cNvPr>
          <p:cNvSpPr txBox="1"/>
          <p:nvPr/>
        </p:nvSpPr>
        <p:spPr>
          <a:xfrm>
            <a:off x="7372098" y="3863430"/>
            <a:ext cx="8223502" cy="2948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São documentos cartográficos que representam a possibilidade de ocorrência de movimentos gravitacionais de massa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(deslizamentos e corridas de massa</a:t>
            </a:r>
            <a:r>
              <a:rPr lang="pt-BR" dirty="0">
                <a:solidFill>
                  <a:srgbClr val="0070C0"/>
                </a:solidFill>
                <a:latin typeface="Century Gothic" panose="020B0502020202020204" pitchFamily="34" charset="0"/>
              </a:rPr>
              <a:t>)</a:t>
            </a:r>
            <a:r>
              <a:rPr lang="pt-BR" dirty="0">
                <a:latin typeface="Century Gothic" panose="020B0502020202020204" pitchFamily="34" charset="0"/>
              </a:rPr>
              <a:t> e processos hidrológicos </a:t>
            </a:r>
            <a:r>
              <a:rPr lang="pt-BR" dirty="0">
                <a:solidFill>
                  <a:srgbClr val="0070C0"/>
                </a:solidFill>
                <a:latin typeface="Century Gothic" panose="020B0502020202020204" pitchFamily="34" charset="0"/>
              </a:rPr>
              <a:t>(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inundações e enxurradas</a:t>
            </a:r>
            <a:r>
              <a:rPr lang="pt-BR" dirty="0">
                <a:latin typeface="Century Gothic" panose="020B0502020202020204" pitchFamily="34" charset="0"/>
              </a:rPr>
              <a:t>) em todo o município.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 elaboração das cartas é prevista no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Plano Nacional de Gestão de Riscos e Resposta a Desastres Naturais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372098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 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7441948" y="3552521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FC8351-F39E-32C9-7E7C-1F295B655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  <p:pic>
        <p:nvPicPr>
          <p:cNvPr id="2" name="Espaço Reservado para Imagem 24">
            <a:extLst>
              <a:ext uri="{FF2B5EF4-FFF2-40B4-BE49-F238E27FC236}">
                <a16:creationId xmlns:a16="http://schemas.microsoft.com/office/drawing/2014/main" id="{D200C7C1-26FB-3581-A03B-3117D7854D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22" y="3057101"/>
            <a:ext cx="2762902" cy="2735404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106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88204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0" y="2593285"/>
            <a:ext cx="7755126" cy="5301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pPr algn="just"/>
            <a:r>
              <a:rPr lang="pt-BR" sz="36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7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rgbClr val="31BC5C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municípios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mapeados</a:t>
            </a:r>
          </a:p>
          <a:p>
            <a:pPr algn="just"/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Cerca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857 mil </a:t>
            </a:r>
            <a:r>
              <a:rPr lang="pt-BR" sz="18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pessoas beneficiadas</a:t>
            </a:r>
          </a:p>
          <a:p>
            <a:pPr algn="just"/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Contribuem para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planejamento do uso e ocupação do solo, controle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expansão urbana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avaliação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cenários potenciais de riscos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e, ainda, no âmbito regional, auxiliam na elaboração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zoneamentos ecológico-econômicos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Prefeituras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12540"/>
          <a:stretch/>
        </p:blipFill>
        <p:spPr>
          <a:xfrm>
            <a:off x="8966200" y="3710625"/>
            <a:ext cx="7289800" cy="5467350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9499600" y="2771786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CF43BD-BBEF-9C0E-B52A-609505D788BC}"/>
              </a:ext>
            </a:extLst>
          </p:cNvPr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228AA39-30D7-D876-4DFF-EB720739F044}"/>
              </a:ext>
            </a:extLst>
          </p:cNvPr>
          <p:cNvGrpSpPr/>
          <p:nvPr/>
        </p:nvGrpSpPr>
        <p:grpSpPr>
          <a:xfrm>
            <a:off x="9499600" y="1834575"/>
            <a:ext cx="2548127" cy="740663"/>
            <a:chOff x="5695188" y="7506716"/>
            <a:chExt cx="2548127" cy="740663"/>
          </a:xfrm>
        </p:grpSpPr>
        <p:pic>
          <p:nvPicPr>
            <p:cNvPr id="4" name="object 20">
              <a:extLst>
                <a:ext uri="{FF2B5EF4-FFF2-40B4-BE49-F238E27FC236}">
                  <a16:creationId xmlns:a16="http://schemas.microsoft.com/office/drawing/2014/main" id="{1818A585-5F3F-5440-7C22-15E7B2E582D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5" name="object 26">
              <a:extLst>
                <a:ext uri="{FF2B5EF4-FFF2-40B4-BE49-F238E27FC236}">
                  <a16:creationId xmlns:a16="http://schemas.microsoft.com/office/drawing/2014/main" id="{9738AEEA-6212-333E-F1A0-17798887E73F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1C2A7D06-E5D4-02D2-A688-523F45FD70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00B050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5835294">
            <a:off x="2155250" y="2007233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372098" y="1524171"/>
            <a:ext cx="70795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Carta Geotécnica de Aptidão à Urbanização Frente à Desastres Naturais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35E96B6-4161-8E48-A086-853016502829}"/>
              </a:ext>
            </a:extLst>
          </p:cNvPr>
          <p:cNvSpPr txBox="1"/>
          <p:nvPr/>
        </p:nvSpPr>
        <p:spPr>
          <a:xfrm>
            <a:off x="7372098" y="3675863"/>
            <a:ext cx="8223502" cy="4194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Os documentos apresentam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diagnóstico</a:t>
            </a:r>
            <a:r>
              <a:rPr lang="pt-BR" dirty="0">
                <a:latin typeface="Century Gothic" panose="020B0502020202020204" pitchFamily="34" charset="0"/>
              </a:rPr>
              <a:t> sobre a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capacidade</a:t>
            </a:r>
            <a:r>
              <a:rPr lang="pt-BR" dirty="0">
                <a:latin typeface="Century Gothic" panose="020B0502020202020204" pitchFamily="34" charset="0"/>
              </a:rPr>
              <a:t> dos terrenos para suportar os diferentes usos e práticas da engenharia e do urbanismo, com 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mínimo de impacto </a:t>
            </a:r>
            <a:r>
              <a:rPr lang="pt-BR" dirty="0">
                <a:latin typeface="Century Gothic" panose="020B0502020202020204" pitchFamily="34" charset="0"/>
              </a:rPr>
              <a:t>possível e com maior nível de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segurança</a:t>
            </a:r>
            <a:r>
              <a:rPr lang="pt-BR" dirty="0">
                <a:latin typeface="Century Gothic" panose="020B0502020202020204" pitchFamily="34" charset="0"/>
              </a:rPr>
              <a:t> à população.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As cartas estão previstas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no Plano Nacional de Gestão de Riscos e Resposta a Desastres Naturais </a:t>
            </a:r>
            <a:r>
              <a:rPr lang="pt-BR" dirty="0">
                <a:latin typeface="Century Gothic" panose="020B0502020202020204" pitchFamily="34" charset="0"/>
              </a:rPr>
              <a:t>e elaboradas pelo SGB desde 2017.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0C0"/>
                </a:solidFill>
                <a:latin typeface="Century Gothic" panose="020B0502020202020204" pitchFamily="34" charset="0"/>
              </a:rPr>
              <a:t>Em execução: Carta Geotécnica de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Porto Velho 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0C0"/>
                </a:solidFill>
                <a:latin typeface="Century Gothic" panose="020B0502020202020204" pitchFamily="34" charset="0"/>
              </a:rPr>
              <a:t>População beneficiada: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33 mil habitantes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372098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 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7441948" y="336495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FC8351-F39E-32C9-7E7C-1F295B655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  <p:pic>
        <p:nvPicPr>
          <p:cNvPr id="2" name="Espaço Reservado para Imagem 24">
            <a:extLst>
              <a:ext uri="{FF2B5EF4-FFF2-40B4-BE49-F238E27FC236}">
                <a16:creationId xmlns:a16="http://schemas.microsoft.com/office/drawing/2014/main" id="{70670437-9254-3997-90A1-3536D74413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3059737"/>
            <a:ext cx="3007729" cy="2765657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70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812800" y="1371600"/>
            <a:ext cx="4800600" cy="59436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2" r="22762"/>
          <a:stretch/>
        </p:blipFill>
        <p:spPr>
          <a:xfrm>
            <a:off x="5239109" y="1097279"/>
            <a:ext cx="6737404" cy="6949441"/>
          </a:xfrm>
          <a:prstGeom prst="roundRect">
            <a:avLst>
              <a:gd name="adj" fmla="val 5458"/>
            </a:avLst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888999" y="2057400"/>
            <a:ext cx="41910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São documentos estratégicos para o crescimento planejado da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ocupação adequada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meio físico, pois orientam 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o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planejamento urbano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além de subsidiar ações para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prevenção de desastres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também contribuem para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otimizar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o uso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recursos públicos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população se beneficia através do conhecimento das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melhores áreas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município a serem implantados novos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loteamentos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evitando que novas áreas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risco geológico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venham a surgir.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02691" y="2029418"/>
            <a:ext cx="3511909" cy="4902493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861800" y="2699773"/>
            <a:ext cx="3200400" cy="410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Prefeituras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técnico-científico 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5EB7640-753A-9F43-8A1C-AAE4399BB679}"/>
              </a:ext>
            </a:extLst>
          </p:cNvPr>
          <p:cNvGrpSpPr/>
          <p:nvPr/>
        </p:nvGrpSpPr>
        <p:grpSpPr>
          <a:xfrm>
            <a:off x="12319000" y="8053185"/>
            <a:ext cx="2548127" cy="740663"/>
            <a:chOff x="5695188" y="7506716"/>
            <a:chExt cx="2548127" cy="740663"/>
          </a:xfrm>
        </p:grpSpPr>
        <p:pic>
          <p:nvPicPr>
            <p:cNvPr id="37" name="object 20">
              <a:extLst>
                <a:ext uri="{FF2B5EF4-FFF2-40B4-BE49-F238E27FC236}">
                  <a16:creationId xmlns:a16="http://schemas.microsoft.com/office/drawing/2014/main" id="{8C982174-5B79-5B4E-BECC-04A43074D11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8" name="object 26">
              <a:extLst>
                <a:ext uri="{FF2B5EF4-FFF2-40B4-BE49-F238E27FC236}">
                  <a16:creationId xmlns:a16="http://schemas.microsoft.com/office/drawing/2014/main" id="{1D16D8EF-940B-C141-A0A1-C548C3810F2C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6E66C-DFAD-7B40-BF16-3AB85583D8C3}"/>
              </a:ext>
            </a:extLst>
          </p:cNvPr>
          <p:cNvSpPr txBox="1"/>
          <p:nvPr/>
        </p:nvSpPr>
        <p:spPr>
          <a:xfrm>
            <a:off x="11709400" y="2074729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C73A1B3-2AB4-E574-5F92-DD39798375DF}"/>
              </a:ext>
            </a:extLst>
          </p:cNvPr>
          <p:cNvSpPr txBox="1"/>
          <p:nvPr/>
        </p:nvSpPr>
        <p:spPr>
          <a:xfrm>
            <a:off x="736600" y="8350193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</p:spTree>
    <p:extLst>
      <p:ext uri="{BB962C8B-B14F-4D97-AF65-F5344CB8AC3E}">
        <p14:creationId xmlns:p14="http://schemas.microsoft.com/office/powerpoint/2010/main" val="318059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600" y="3573247"/>
            <a:ext cx="7755126" cy="451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</a:rPr>
              <a:t>Registro e caracterização das áreas habitadas que sofreram perdas ou danos decorrentes das chuvas intensas que atingem anualmente os municípios brasileiros.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5</a:t>
            </a:r>
            <a:r>
              <a:rPr lang="pt-BR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pt-BR" b="1" dirty="0">
                <a:solidFill>
                  <a:srgbClr val="00B050"/>
                </a:solidFill>
                <a:latin typeface="Century Gothic" panose="020B0502020202020204" pitchFamily="34" charset="0"/>
              </a:rPr>
              <a:t>atendimentos</a:t>
            </a:r>
            <a:r>
              <a:rPr lang="pt-BR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em Porto Velho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Subsidia uma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resposta rápida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aos administradores e órgãos públicos na tomada de decisões voltadas à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prevenção, mitigação e resposta a desastres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atingida pelos eventos que causaram danos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r="5482"/>
          <a:stretch/>
        </p:blipFill>
        <p:spPr>
          <a:xfrm>
            <a:off x="8966200" y="3710625"/>
            <a:ext cx="7289800" cy="5467350"/>
          </a:xfrm>
          <a:prstGeom prst="round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4BC22-D0BA-CF40-B703-CB440FD380C1}"/>
              </a:ext>
            </a:extLst>
          </p:cNvPr>
          <p:cNvGrpSpPr/>
          <p:nvPr/>
        </p:nvGrpSpPr>
        <p:grpSpPr>
          <a:xfrm>
            <a:off x="9499600" y="2771786"/>
            <a:ext cx="2548127" cy="740663"/>
            <a:chOff x="5695188" y="7506716"/>
            <a:chExt cx="2548127" cy="740663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35E9BDBF-3BCE-D04A-8E81-C2090BDAE51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C795C2BC-69C3-5140-A551-2D412BC59DEA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CF43BD-BBEF-9C0E-B52A-609505D788BC}"/>
              </a:ext>
            </a:extLst>
          </p:cNvPr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5B80F03-4C4B-E379-99A6-A0C2B5CE1FFA}"/>
              </a:ext>
            </a:extLst>
          </p:cNvPr>
          <p:cNvSpPr/>
          <p:nvPr/>
        </p:nvSpPr>
        <p:spPr>
          <a:xfrm>
            <a:off x="812800" y="3234351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FD2A09-B4CF-4A71-FA5D-7B01B6C190D6}"/>
              </a:ext>
            </a:extLst>
          </p:cNvPr>
          <p:cNvSpPr txBox="1"/>
          <p:nvPr/>
        </p:nvSpPr>
        <p:spPr>
          <a:xfrm>
            <a:off x="736600" y="2405735"/>
            <a:ext cx="906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Avaliação Técnica Pós-Desastre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EF6BC32-2838-AF4A-720C-FE638FB5E3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2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5200" y="68580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599" y="3200400"/>
            <a:ext cx="8420099" cy="4846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programa gera informações sobre os grandes </a:t>
            </a:r>
            <a:r>
              <a:rPr lang="pt-BR" sz="1800" b="1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geossistemas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formadores do território e sobre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processos geológicos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dão origem às paisagens, rochas, minerais, águas, fósseis e outros depósitos superficiais que propiciam o desenvolvimento da vida na terra.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dados são reunidos em mapas que evidenciam as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limitações e potencialidades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território.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 documentos, o SGB traduz o conhecimento geológico-científico para aplicação no uso adequado dos recursos nas áreas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construção civil, agricultura, gestão dos recursos minerais, hídricos e geoturismo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Rondônia foram produzidos: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 de </a:t>
            </a:r>
            <a:r>
              <a:rPr lang="pt-BR" sz="1800" b="1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Geodiversidade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Estado de Rondônia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Mapas de </a:t>
            </a:r>
            <a:r>
              <a:rPr lang="pt-BR" sz="18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Geodiversidade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dos Municípios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Alto Alegre dos Parecis, Alto Paraíso, Cacoal, Espigão do Oeste e São Francisco do Guaporé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29718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2303204"/>
            <a:ext cx="1333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Levantamento da </a:t>
            </a:r>
            <a:r>
              <a:rPr lang="pt-BR" sz="3200" b="1" dirty="0" err="1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Geodiversidade</a:t>
            </a:r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261249D-4781-6640-A362-6620BEFDF3D5}"/>
              </a:ext>
            </a:extLst>
          </p:cNvPr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37" y="3200400"/>
            <a:ext cx="6299127" cy="4724345"/>
          </a:xfrm>
          <a:prstGeom prst="round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6631709-D7C7-2A67-779E-EAC097CF38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9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7">
            <a:extLst>
              <a:ext uri="{FF2B5EF4-FFF2-40B4-BE49-F238E27FC236}">
                <a16:creationId xmlns:a16="http://schemas.microsoft.com/office/drawing/2014/main" id="{47D75007-BE25-EA4E-B13F-6EF1281778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4231652">
            <a:off x="13614400" y="-184467"/>
            <a:ext cx="3200399" cy="2564891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5BFE1E32-0572-2D47-A4D8-F42604EF469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1405844">
            <a:off x="6638700" y="-2908564"/>
            <a:ext cx="2824086" cy="4122375"/>
          </a:xfrm>
          <a:prstGeom prst="rect">
            <a:avLst/>
          </a:prstGeo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EA0FF3B-A3C7-014B-A9C5-30E32C9DF59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1" b="28941"/>
          <a:stretch/>
        </p:blipFill>
        <p:spPr>
          <a:xfrm>
            <a:off x="1" y="4572000"/>
            <a:ext cx="16256000" cy="4572000"/>
          </a:xfrm>
          <a:prstGeom prst="round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B0B8D9D-9A59-8841-BFDE-B9EA46460163}"/>
              </a:ext>
            </a:extLst>
          </p:cNvPr>
          <p:cNvSpPr/>
          <p:nvPr/>
        </p:nvSpPr>
        <p:spPr>
          <a:xfrm>
            <a:off x="4699000" y="2286000"/>
            <a:ext cx="6029875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4AAF57-9A8D-6C40-8ED5-E3C958622D3A}"/>
              </a:ext>
            </a:extLst>
          </p:cNvPr>
          <p:cNvSpPr txBox="1"/>
          <p:nvPr/>
        </p:nvSpPr>
        <p:spPr>
          <a:xfrm>
            <a:off x="4775200" y="2362200"/>
            <a:ext cx="58012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Importante instrumento de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e ordenamento territorial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Contribui para o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desenvolvimento sustentável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ao gerar informações importantes para planejar e subsidiar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atividades econômicas produtivas, proteção ambiental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uso sustentável do solo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87FA0A04-9B29-3449-BA8E-2D43A89EA590}"/>
              </a:ext>
            </a:extLst>
          </p:cNvPr>
          <p:cNvSpPr/>
          <p:nvPr/>
        </p:nvSpPr>
        <p:spPr>
          <a:xfrm>
            <a:off x="10881274" y="2286000"/>
            <a:ext cx="4257126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34D483-DD7E-3849-9957-DA07C9525114}"/>
              </a:ext>
            </a:extLst>
          </p:cNvPr>
          <p:cNvSpPr txBox="1"/>
          <p:nvPr/>
        </p:nvSpPr>
        <p:spPr>
          <a:xfrm>
            <a:off x="10957475" y="2614136"/>
            <a:ext cx="40285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Consultores nas áreas de mineração e análise ambiental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 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234A33D-8887-834E-B8A7-30051D05BB27}"/>
              </a:ext>
            </a:extLst>
          </p:cNvPr>
          <p:cNvGrpSpPr/>
          <p:nvPr/>
        </p:nvGrpSpPr>
        <p:grpSpPr>
          <a:xfrm>
            <a:off x="1803400" y="3652862"/>
            <a:ext cx="2548127" cy="740663"/>
            <a:chOff x="5695188" y="7506716"/>
            <a:chExt cx="2548127" cy="740663"/>
          </a:xfrm>
        </p:grpSpPr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DDB6A367-386A-DA4C-976F-AE1F83A809A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DB0C36F5-BAC4-4045-B6F3-73B985F94AAE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0070C0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0000FF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0070C0"/>
                  </a:solidFill>
                  <a:latin typeface="Century Gothic"/>
                  <a:cs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38174-2B83-E646-9B14-46E82B427F3F}"/>
              </a:ext>
            </a:extLst>
          </p:cNvPr>
          <p:cNvSpPr txBox="1"/>
          <p:nvPr/>
        </p:nvSpPr>
        <p:spPr>
          <a:xfrm>
            <a:off x="4771923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DF5911-DED2-234A-A202-C9488D893612}"/>
              </a:ext>
            </a:extLst>
          </p:cNvPr>
          <p:cNvSpPr txBox="1"/>
          <p:nvPr/>
        </p:nvSpPr>
        <p:spPr>
          <a:xfrm>
            <a:off x="10949281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AC5C26-E424-FF97-1F96-8F89B58822E2}"/>
              </a:ext>
            </a:extLst>
          </p:cNvPr>
          <p:cNvSpPr txBox="1"/>
          <p:nvPr/>
        </p:nvSpPr>
        <p:spPr>
          <a:xfrm>
            <a:off x="10414000" y="695294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 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3CAC91-CE5A-D505-01AB-8C90A90A57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5200" y="68580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599" y="3081895"/>
            <a:ext cx="8839201" cy="1784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iniciativa busca propor a criação do Geoparque Cânions da Bacia do Alto Colorado, localizado no município de Alto Alegre dos Parecis, na região centro-sul do estado, distante 600 km da capital Porto Velho.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local se destaca pelo potencial natural para </a:t>
            </a:r>
            <a:r>
              <a:rPr lang="pt-BR" sz="1800" b="1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geoturismo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cânions, grutas e cachoeiras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2853295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2057137"/>
            <a:ext cx="1120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Projeto Geoparque Cânions da Bacia do Alto Colorado</a:t>
            </a:r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261249D-4781-6640-A362-6620BEFDF3D5}"/>
              </a:ext>
            </a:extLst>
          </p:cNvPr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82" y="4803251"/>
            <a:ext cx="5833847" cy="4375385"/>
          </a:xfrm>
          <a:prstGeom prst="round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4589CE8E-A72A-E1AD-BD41-1B79D417AAA0}"/>
              </a:ext>
            </a:extLst>
          </p:cNvPr>
          <p:cNvSpPr/>
          <p:nvPr/>
        </p:nvSpPr>
        <p:spPr>
          <a:xfrm>
            <a:off x="847396" y="5479348"/>
            <a:ext cx="2895600" cy="533400"/>
          </a:xfrm>
          <a:prstGeom prst="round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entury Gothic" panose="020B0502020202020204" pitchFamily="34" charset="0"/>
              </a:rPr>
              <a:t>1.255 km²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B4A99F-B4A4-99EB-381C-5CC765DA8BA6}"/>
              </a:ext>
            </a:extLst>
          </p:cNvPr>
          <p:cNvSpPr txBox="1"/>
          <p:nvPr/>
        </p:nvSpPr>
        <p:spPr>
          <a:xfrm>
            <a:off x="787737" y="503425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Área: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980CAF-ABC8-CC06-7DC6-7B6047A80524}"/>
              </a:ext>
            </a:extLst>
          </p:cNvPr>
          <p:cNvSpPr txBox="1"/>
          <p:nvPr/>
        </p:nvSpPr>
        <p:spPr>
          <a:xfrm>
            <a:off x="736599" y="6256625"/>
            <a:ext cx="883920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Geoparques são áreas geográficas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únicas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abrangem notável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patrimônio geológico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incomum importância científica, raridade e beleza, revestidos de valores educacionais e/ou econômico. Esses locais têm como missão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proteger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difundir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bens de natureza geológica, geomorfológica, arqueológica, ecológica, histórica e culturais da região.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C32C9D-941A-EB17-98F0-27B9F5C0CD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8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5">
            <a:extLst>
              <a:ext uri="{FF2B5EF4-FFF2-40B4-BE49-F238E27FC236}">
                <a16:creationId xmlns:a16="http://schemas.microsoft.com/office/drawing/2014/main" id="{7BABE482-8091-5249-A005-6C4B5188FE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549400" y="5101845"/>
            <a:ext cx="4381499" cy="4054347"/>
          </a:xfrm>
          <a:prstGeom prst="rect">
            <a:avLst/>
          </a:prstGeom>
        </p:spPr>
      </p:pic>
      <p:pic>
        <p:nvPicPr>
          <p:cNvPr id="72" name="object 6">
            <a:extLst>
              <a:ext uri="{FF2B5EF4-FFF2-40B4-BE49-F238E27FC236}">
                <a16:creationId xmlns:a16="http://schemas.microsoft.com/office/drawing/2014/main" id="{C7F242C3-4019-844D-A53B-D8DC621BCAE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90400" y="8368030"/>
            <a:ext cx="4443983" cy="1551939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D8048141-0640-E74D-B20D-DA40D05FF99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14400" y="-414378"/>
            <a:ext cx="3200399" cy="2565907"/>
          </a:xfrm>
          <a:prstGeom prst="rect">
            <a:avLst/>
          </a:prstGeom>
        </p:spPr>
      </p:pic>
      <p:pic>
        <p:nvPicPr>
          <p:cNvPr id="74" name="object 9">
            <a:extLst>
              <a:ext uri="{FF2B5EF4-FFF2-40B4-BE49-F238E27FC236}">
                <a16:creationId xmlns:a16="http://schemas.microsoft.com/office/drawing/2014/main" id="{A12C5C60-4884-9042-8A06-06BA4956BCC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6AA287D0-148D-4BEC-A54C-1AA3CABEE0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410996" y="914400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5C08832-5228-4E4C-AAB0-38EF60E1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F80D7CE-0ADD-4A4A-A9D3-C051C97C7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F1777BC-D7C6-4C4F-A537-4F960C694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A0E5A9B-0B47-4851-AB0D-6AF292E8B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76DCC49-E16D-40AB-91EA-EA2597E27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4BB1E5DF-39DB-4664-B4FD-94729B19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27911338-01A1-4A7F-B318-1CF33110F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28BC885-EEB8-4389-B07F-8075DE204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20CC98F-BE13-408C-BBD3-50251E8D0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6537C1CA-F702-4F3D-8BDB-66EEB78C7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687989CC-7DBB-4E04-A840-B8C03F83A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222C743F-AE2F-4DBC-977A-BB1E1A78B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37F0BB5B-7FFA-46AE-8B86-2C7DFA4D5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95CC9D0-FDE5-4AFE-BB75-53D1C2F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887E7A8-5B42-4B60-8CD8-3DFA3003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753D5E44-B20C-4C76-8B63-FADB56D56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80EDE80-C146-4E21-836C-40F2B7019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D00ED14D-DC55-4799-AFA8-22C71C2AF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D4E18A6-9894-445F-BD49-0F2CE91DD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9B2FCC22-C966-404F-8A46-3FE03C3D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9506731D-7819-4A1E-8391-2CCF97CC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E4215C2A-51FE-4CFD-84A5-0D59AF73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4470AC7A-80C4-4BBC-ABF8-F8E6D9E5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2A0D416D-BD46-474A-A718-4B441BE3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AFBC09E7-D972-43B7-8FE6-7DF9AA057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F7D72E14-4762-406A-B453-F31B2AF7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837A399-A867-4B32-8ADB-77013564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78D72A4-E82D-42A8-89DA-F62D0B899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00B050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323E39B2-9924-4706-8CBF-3ED05C3A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4EB73CB-FF35-465A-B19B-0D20C6778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367AEB6A-2C72-41F8-89AB-85CDD2C8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47B6CA-4985-4401-9999-AD059244E9C1}"/>
              </a:ext>
            </a:extLst>
          </p:cNvPr>
          <p:cNvGrpSpPr/>
          <p:nvPr/>
        </p:nvGrpSpPr>
        <p:grpSpPr>
          <a:xfrm rot="5835294">
            <a:off x="2155250" y="2007233"/>
            <a:ext cx="3417110" cy="4724828"/>
            <a:chOff x="5373688" y="2928938"/>
            <a:chExt cx="1082675" cy="1497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5DAB2AC-789A-44C6-A9DC-902B26AAF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928938"/>
              <a:ext cx="1082675" cy="1497012"/>
            </a:xfrm>
            <a:custGeom>
              <a:avLst/>
              <a:gdLst>
                <a:gd name="T0" fmla="*/ 341 w 380"/>
                <a:gd name="T1" fmla="*/ 305 h 526"/>
                <a:gd name="T2" fmla="*/ 380 w 380"/>
                <a:gd name="T3" fmla="*/ 190 h 526"/>
                <a:gd name="T4" fmla="*/ 190 w 380"/>
                <a:gd name="T5" fmla="*/ 0 h 526"/>
                <a:gd name="T6" fmla="*/ 0 w 380"/>
                <a:gd name="T7" fmla="*/ 190 h 526"/>
                <a:gd name="T8" fmla="*/ 39 w 380"/>
                <a:gd name="T9" fmla="*/ 305 h 526"/>
                <a:gd name="T10" fmla="*/ 190 w 380"/>
                <a:gd name="T11" fmla="*/ 526 h 526"/>
                <a:gd name="T12" fmla="*/ 341 w 380"/>
                <a:gd name="T13" fmla="*/ 305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526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8F224EDF-8C3C-482D-BF74-F9B3865B6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60769A66-64FE-A44B-B787-D87D99FF4EBE}"/>
              </a:ext>
            </a:extLst>
          </p:cNvPr>
          <p:cNvSpPr txBox="1"/>
          <p:nvPr/>
        </p:nvSpPr>
        <p:spPr>
          <a:xfrm>
            <a:off x="7372098" y="559024"/>
            <a:ext cx="533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Rede </a:t>
            </a:r>
            <a:r>
              <a:rPr lang="pt-BR" sz="3200" b="1" dirty="0" err="1">
                <a:solidFill>
                  <a:srgbClr val="127CC8"/>
                </a:solidFill>
                <a:latin typeface="Century Gothic" panose="020B0502020202020204" pitchFamily="34" charset="0"/>
              </a:rPr>
              <a:t>Hidrometeorológica</a:t>
            </a:r>
            <a:r>
              <a:rPr lang="pt-BR" sz="32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 Nacional (RHN)</a:t>
            </a:r>
            <a:endParaRPr lang="pt-BR" sz="3200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35E96B6-4161-8E48-A086-853016502829}"/>
              </a:ext>
            </a:extLst>
          </p:cNvPr>
          <p:cNvSpPr txBox="1"/>
          <p:nvPr/>
        </p:nvSpPr>
        <p:spPr>
          <a:xfrm>
            <a:off x="7372098" y="2110283"/>
            <a:ext cx="8223502" cy="5994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Por meio da RHN, o SGB monitora os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principais rios </a:t>
            </a:r>
            <a:r>
              <a:rPr lang="pt-BR" dirty="0">
                <a:latin typeface="Century Gothic" panose="020B0502020202020204" pitchFamily="34" charset="0"/>
              </a:rPr>
              <a:t>do país com o objetivo de gerar dados de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precipitação, níveis e vazões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dos rios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, evaporação, </a:t>
            </a:r>
            <a:r>
              <a:rPr lang="pt-BR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sedimentometria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 e qualidade de água</a:t>
            </a:r>
            <a:r>
              <a:rPr lang="pt-BR" dirty="0">
                <a:latin typeface="Century Gothic" panose="020B0502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49 pontos </a:t>
            </a:r>
            <a:r>
              <a:rPr lang="pt-BR" dirty="0">
                <a:latin typeface="Century Gothic" panose="020B0502020202020204" pitchFamily="34" charset="0"/>
              </a:rPr>
              <a:t>monitorados em Rondônia 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Nas bacias dos rios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Madeira, Mamoré, Guaporé, Machado </a:t>
            </a:r>
            <a:r>
              <a:rPr lang="pt-BR" dirty="0">
                <a:latin typeface="Century Gothic" panose="020B0502020202020204" pitchFamily="34" charset="0"/>
              </a:rPr>
              <a:t>e seus tributários maiores.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Os dados gerados a partir da operação da RHN são coletados, analisados e armazenados no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Sistema Nacional de Informações sobre Recursos Hídricos </a:t>
            </a:r>
            <a:r>
              <a:rPr lang="pt-BR" dirty="0">
                <a:latin typeface="Century Gothic" panose="020B0502020202020204" pitchFamily="34" charset="0"/>
              </a:rPr>
              <a:t>(SNIRH). 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Century Gothic" panose="020B0502020202020204" pitchFamily="34" charset="0"/>
              </a:rPr>
              <a:t>A RHN é coordenada pela Agência Nacional de Águas e Saneamento Básico (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ANA</a:t>
            </a:r>
            <a:r>
              <a:rPr lang="pt-BR" dirty="0">
                <a:latin typeface="Century Gothic" panose="020B0502020202020204" pitchFamily="34" charset="0"/>
              </a:rPr>
              <a:t>) e operada, em grande parte, pelo </a:t>
            </a:r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SGB</a:t>
            </a:r>
            <a:r>
              <a:rPr lang="pt-BR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3" name="Espaço Reservado para Imagem 24">
            <a:extLst>
              <a:ext uri="{FF2B5EF4-FFF2-40B4-BE49-F238E27FC236}">
                <a16:creationId xmlns:a16="http://schemas.microsoft.com/office/drawing/2014/main" id="{D35432D3-AD81-6E4C-9CF4-7304BD81B2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94" y="2951773"/>
            <a:ext cx="3024135" cy="2999602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158FDA22-180F-BD49-9544-7F69BF31185F}"/>
              </a:ext>
            </a:extLst>
          </p:cNvPr>
          <p:cNvSpPr txBox="1"/>
          <p:nvPr/>
        </p:nvSpPr>
        <p:spPr>
          <a:xfrm>
            <a:off x="7372098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 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1C62E48-D804-5C42-96CD-F9C0F2576DDC}"/>
              </a:ext>
            </a:extLst>
          </p:cNvPr>
          <p:cNvSpPr/>
          <p:nvPr/>
        </p:nvSpPr>
        <p:spPr>
          <a:xfrm flipV="1">
            <a:off x="7441948" y="179937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FC8351-F39E-32C9-7E7C-1F295B655B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53 0.4434 L 1.875E-6 1.3888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2217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0664 0.31059 L -0.00351 0.008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51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8 -0.28125 L 2.5E-6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4" y="140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64 0.13333 L 2.03125E-6 -2.94903E-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6" y="-6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518448" y="2378459"/>
            <a:ext cx="7924800" cy="6202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Produtos: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projeto concluiu as etapas de campo previstas. Está em fase de elaboração do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relatório final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do cadastro dos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geossítios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identificados no geoparque a ser proposto, com a entrega em 2023. 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É prevista também a entrega de um produto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cartográfico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com a localização de todos os geossítios de interesse. 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criação do geoparque irá beneficiar a região conhecida como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Zona da Mata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abrangendo um expressivo número de municípios, incentivando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turismo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em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bases sustentáveis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oferecendo ao município-sede uma nova fonte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geração de renda e emprego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Públicos beneficiados</a:t>
            </a: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locais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local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10625"/>
            <a:ext cx="7289800" cy="5467350"/>
          </a:xfrm>
          <a:prstGeom prst="round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43E5AA7-D9C7-1BF7-67AF-71D797D02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F347F33-20B7-7940-8B41-9D351291C5B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54017" r="-203" b="11627"/>
          <a:stretch/>
        </p:blipFill>
        <p:spPr>
          <a:xfrm>
            <a:off x="812800" y="580645"/>
            <a:ext cx="14401800" cy="3708400"/>
          </a:xfrm>
          <a:prstGeom prst="round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72DA03-152C-45AF-960C-DD3889C6D606}"/>
              </a:ext>
            </a:extLst>
          </p:cNvPr>
          <p:cNvSpPr/>
          <p:nvPr/>
        </p:nvSpPr>
        <p:spPr>
          <a:xfrm>
            <a:off x="879423" y="5858148"/>
            <a:ext cx="14408150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Estudo promove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avaliação técnica 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Rio Guaporé a partir de utilizadas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imagens de satélite e dados 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geologia, geomorfologia e hidrogeologia.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objetivo é compreender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evolução temporal 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rio (dinâmica fluvial),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erosivo 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natureza dos sedimentos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modo a oferecer subsídios para a construção e a segurança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estruturas portuárias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área de estudo contemplou os núcleos urbanos do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Distrito de Pedras Negras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Vila Surpresa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sendo esta última localizada na confluência dos rios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Mamoré e Guaporé</a:t>
            </a:r>
            <a:r>
              <a:rPr lang="pt-B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onde serão implantadas estruturas portuárias.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CA1DB40-7BFC-614A-B1F1-633719C54857}"/>
              </a:ext>
            </a:extLst>
          </p:cNvPr>
          <p:cNvSpPr/>
          <p:nvPr/>
        </p:nvSpPr>
        <p:spPr>
          <a:xfrm flipV="1">
            <a:off x="863600" y="5609845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2BD102-63B3-7847-87B8-EA051ECB491F}"/>
              </a:ext>
            </a:extLst>
          </p:cNvPr>
          <p:cNvSpPr txBox="1"/>
          <p:nvPr/>
        </p:nvSpPr>
        <p:spPr>
          <a:xfrm>
            <a:off x="750824" y="4466845"/>
            <a:ext cx="144018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Análise do Condicionamento Geológico em Núcleos Urbanos do Rio Guaporé</a:t>
            </a:r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367A58-CC95-4047-AE6A-9ECB601A9ED5}"/>
              </a:ext>
            </a:extLst>
          </p:cNvPr>
          <p:cNvSpPr txBox="1"/>
          <p:nvPr/>
        </p:nvSpPr>
        <p:spPr>
          <a:xfrm>
            <a:off x="750824" y="85232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A88FF878-0F4A-EF46-9574-EB0BC79B07F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47800" y="4466845"/>
            <a:ext cx="3722116" cy="46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1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518448" y="2209800"/>
            <a:ext cx="7924800" cy="647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estudo técnico, atualmente em execução, irá permitir uma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navegação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melhor qualidade, contribuindo para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desenvolvimento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atividades econômicas na região.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Melhora da navegabilidade: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Análise solicitada pela Secretaria de Estado de Obras e Serviços Públicos (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SEOSP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). Em parceria com o Departamento Nacional de Infraestrutura de Transportes (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DNIT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), a SEOSP realiza estudos para oferecer melhores condições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navegação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no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Rio Guaporé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junto à fronteira internacional com a República da Bolívia.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Além das obras de engenharia, a SEOSP e o DNIT realizam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levantamentos batimétricos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ao longo do canal fluvial.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Públicos beneficiados</a:t>
            </a: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Companhias de navegação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local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46420" r="-247" b="1290"/>
          <a:stretch/>
        </p:blipFill>
        <p:spPr>
          <a:xfrm>
            <a:off x="8966200" y="3710625"/>
            <a:ext cx="7289800" cy="5467350"/>
          </a:xfrm>
          <a:prstGeom prst="round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809252-8CF7-37FE-E9BC-E72D14FFE52C}"/>
              </a:ext>
            </a:extLst>
          </p:cNvPr>
          <p:cNvSpPr txBox="1"/>
          <p:nvPr/>
        </p:nvSpPr>
        <p:spPr>
          <a:xfrm>
            <a:off x="10293351" y="3105706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209749-500B-3266-FCED-583DDEF2C5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5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7F347F33-20B7-7940-8B41-9D351291C5B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8" b="30908"/>
          <a:stretch/>
        </p:blipFill>
        <p:spPr>
          <a:xfrm>
            <a:off x="812800" y="381000"/>
            <a:ext cx="14554200" cy="3708400"/>
          </a:xfrm>
          <a:prstGeom prst="round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CCA1DB40-7BFC-614A-B1F1-633719C54857}"/>
              </a:ext>
            </a:extLst>
          </p:cNvPr>
          <p:cNvSpPr/>
          <p:nvPr/>
        </p:nvSpPr>
        <p:spPr>
          <a:xfrm flipV="1">
            <a:off x="863600" y="54102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2BD102-63B3-7847-87B8-EA051ECB491F}"/>
              </a:ext>
            </a:extLst>
          </p:cNvPr>
          <p:cNvSpPr txBox="1"/>
          <p:nvPr/>
        </p:nvSpPr>
        <p:spPr>
          <a:xfrm>
            <a:off x="750824" y="4267200"/>
            <a:ext cx="12711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Programa Geologia do Brasil</a:t>
            </a:r>
          </a:p>
          <a:p>
            <a:r>
              <a:rPr lang="pt-BR" sz="3200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Projeto Noroeste de Rondônia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367A58-CC95-4047-AE6A-9ECB601A9ED5}"/>
              </a:ext>
            </a:extLst>
          </p:cNvPr>
          <p:cNvSpPr txBox="1"/>
          <p:nvPr/>
        </p:nvSpPr>
        <p:spPr>
          <a:xfrm>
            <a:off x="8509000" y="8347635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A88FF878-0F4A-EF46-9574-EB0BC79B07F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47800" y="4466845"/>
            <a:ext cx="3722116" cy="46771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E79F54-E61B-A603-9BFD-EB81EB6A1A41}"/>
              </a:ext>
            </a:extLst>
          </p:cNvPr>
          <p:cNvSpPr txBox="1"/>
          <p:nvPr/>
        </p:nvSpPr>
        <p:spPr>
          <a:xfrm>
            <a:off x="780026" y="5618166"/>
            <a:ext cx="7111437" cy="197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atividades do projeto constaram do 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mapeamento geológico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cadastramento dos recursos minerais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embasados por análises laboratoriais e por interpretação de mapas aerogeofísicos, magnéticos e gamaespectrométricos (elaborados a partir de dados do levantamento aerogeofísico Rio Madeira-</a:t>
            </a:r>
            <a:r>
              <a:rPr lang="pt-BR" sz="18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Ituxi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 década de 2010.)</a:t>
            </a:r>
          </a:p>
        </p:txBody>
      </p:sp>
      <p:sp>
        <p:nvSpPr>
          <p:cNvPr id="3" name="Retângulo Arredondado 1">
            <a:extLst>
              <a:ext uri="{FF2B5EF4-FFF2-40B4-BE49-F238E27FC236}">
                <a16:creationId xmlns:a16="http://schemas.microsoft.com/office/drawing/2014/main" id="{52AAC92D-D48B-767A-8860-E37AF71A4422}"/>
              </a:ext>
            </a:extLst>
          </p:cNvPr>
          <p:cNvSpPr/>
          <p:nvPr/>
        </p:nvSpPr>
        <p:spPr>
          <a:xfrm>
            <a:off x="890823" y="8206936"/>
            <a:ext cx="2895600" cy="533400"/>
          </a:xfrm>
          <a:prstGeom prst="round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entury Gothic" panose="020B0502020202020204" pitchFamily="34" charset="0"/>
              </a:rPr>
              <a:t>12.000 km²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2AF99B-BA1F-2A9C-5BD4-2D7742407314}"/>
              </a:ext>
            </a:extLst>
          </p:cNvPr>
          <p:cNvSpPr txBox="1"/>
          <p:nvPr/>
        </p:nvSpPr>
        <p:spPr>
          <a:xfrm>
            <a:off x="831164" y="776184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Área mapeada: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DD0EC1-056D-CF0A-50D4-72B13BEE9E9E}"/>
              </a:ext>
            </a:extLst>
          </p:cNvPr>
          <p:cNvSpPr txBox="1"/>
          <p:nvPr/>
        </p:nvSpPr>
        <p:spPr>
          <a:xfrm>
            <a:off x="3882668" y="8064924"/>
            <a:ext cx="3062718" cy="70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região noroeste do estado de Rondônia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261D85-49B0-7914-F019-B093AF213C5B}"/>
              </a:ext>
            </a:extLst>
          </p:cNvPr>
          <p:cNvSpPr txBox="1"/>
          <p:nvPr/>
        </p:nvSpPr>
        <p:spPr>
          <a:xfrm>
            <a:off x="8509000" y="5618166"/>
            <a:ext cx="7111437" cy="2422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Produtos: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Nota Explicativa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Mapas Geológicos em escala 1:100.000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Mapa Geológico Integrado na escala 1:250.000 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Mapa de Recursos Minerais na escala 1:250.000 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Base de Dados 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Sistemas de Informações Geográficas (</a:t>
            </a:r>
            <a:r>
              <a:rPr lang="pt-BR" sz="18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5300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355600" y="1371599"/>
            <a:ext cx="5638800" cy="4800601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r="24556"/>
          <a:stretch/>
        </p:blipFill>
        <p:spPr>
          <a:xfrm>
            <a:off x="5689562" y="1097279"/>
            <a:ext cx="6286951" cy="6949441"/>
          </a:xfrm>
          <a:prstGeom prst="roundRect">
            <a:avLst/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521977" y="1550504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525254" y="2160104"/>
            <a:ext cx="4998232" cy="377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Os produtos gerados podem subsidiar a atividade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pesquisa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empresas privadas a partir dos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bens minerais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identificados pelo projeto, tais como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ouro, manganês, grafite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entre outros. </a:t>
            </a:r>
          </a:p>
          <a:p>
            <a:pPr algn="just">
              <a:lnSpc>
                <a:spcPct val="150000"/>
              </a:lnSpc>
            </a:pPr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Desse modo, contribuem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para impulsionar investimentos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contribuindo para geração de emprego e renda na região.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65214" y="3810000"/>
            <a:ext cx="3511909" cy="35814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924323" y="4153445"/>
            <a:ext cx="3061678" cy="3009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Públicos beneficiados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Poder público federal, estadual e municipal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técnico-científica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do setor mineral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Sociedade em geral 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9E67E7E-C4C1-C246-8428-2838E83947B5}"/>
              </a:ext>
            </a:extLst>
          </p:cNvPr>
          <p:cNvGrpSpPr/>
          <p:nvPr/>
        </p:nvGrpSpPr>
        <p:grpSpPr>
          <a:xfrm>
            <a:off x="621138" y="6910946"/>
            <a:ext cx="2548127" cy="1787013"/>
            <a:chOff x="5695188" y="7506716"/>
            <a:chExt cx="2548127" cy="1787013"/>
          </a:xfrm>
        </p:grpSpPr>
        <p:pic>
          <p:nvPicPr>
            <p:cNvPr id="12" name="object 20">
              <a:extLst>
                <a:ext uri="{FF2B5EF4-FFF2-40B4-BE49-F238E27FC236}">
                  <a16:creationId xmlns:a16="http://schemas.microsoft.com/office/drawing/2014/main" id="{48DAAAF3-D50F-894D-8EF0-95827CFD2C4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3" name="object 26">
              <a:extLst>
                <a:ext uri="{FF2B5EF4-FFF2-40B4-BE49-F238E27FC236}">
                  <a16:creationId xmlns:a16="http://schemas.microsoft.com/office/drawing/2014/main" id="{F5954476-0F7B-D64F-AC55-B20289BA8722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5" name="object 20">
              <a:extLst>
                <a:ext uri="{FF2B5EF4-FFF2-40B4-BE49-F238E27FC236}">
                  <a16:creationId xmlns:a16="http://schemas.microsoft.com/office/drawing/2014/main" id="{75551723-B450-AD60-F09A-27E69568FCA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8553066"/>
              <a:ext cx="2548127" cy="740663"/>
            </a:xfrm>
            <a:prstGeom prst="rect">
              <a:avLst/>
            </a:prstGeom>
          </p:spPr>
        </p:pic>
        <p:sp>
          <p:nvSpPr>
            <p:cNvPr id="6" name="object 26">
              <a:extLst>
                <a:ext uri="{FF2B5EF4-FFF2-40B4-BE49-F238E27FC236}">
                  <a16:creationId xmlns:a16="http://schemas.microsoft.com/office/drawing/2014/main" id="{6A64A2E2-3D61-DC35-4A5D-A41B2EA19287}"/>
                </a:ext>
              </a:extLst>
            </p:cNvPr>
            <p:cNvSpPr txBox="1"/>
            <p:nvPr/>
          </p:nvSpPr>
          <p:spPr>
            <a:xfrm>
              <a:off x="5842669" y="875742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A7A7C3-E9E2-6807-20B6-B1707302581A}"/>
              </a:ext>
            </a:extLst>
          </p:cNvPr>
          <p:cNvSpPr txBox="1"/>
          <p:nvPr/>
        </p:nvSpPr>
        <p:spPr>
          <a:xfrm>
            <a:off x="6399823" y="83058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</a:p>
        </p:txBody>
      </p:sp>
    </p:spTree>
    <p:extLst>
      <p:ext uri="{BB962C8B-B14F-4D97-AF65-F5344CB8AC3E}">
        <p14:creationId xmlns:p14="http://schemas.microsoft.com/office/powerpoint/2010/main" val="302872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5200" y="68580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599" y="3429000"/>
            <a:ext cx="10287001" cy="4618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iniciativa se propôs a revisar o Mapa Geológico elaborado no ano de 2007, ao qual foram incorporadas todas as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informações geológicas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compiladas em projetos desenvolvidos posteriormente, além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atividades de campo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específicas a este projeto.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a revisão foi possível realizar a reinterpretação do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contexto geológico regional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agregando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novas unidades </a:t>
            </a:r>
            <a:r>
              <a:rPr lang="pt-BR" sz="1800" b="1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litoestratigráficas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ocorrências minerais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Produtos: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Nota Explicativa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Mapa Geológico em escala 1:500.000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Mapa de Recursos Minerais em escala 1:500.000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Sistema de Informações Geográficas (SIG)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produtos estão em fase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revisão final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Previsão de conclusão: 2023 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1242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1981200"/>
            <a:ext cx="12725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Programa Geologia do Brasil</a:t>
            </a:r>
          </a:p>
          <a:p>
            <a:r>
              <a:rPr lang="pt-BR" sz="3200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Projeto Revisão do Mapa Geológico do Estado de Rondônia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261249D-4781-6640-A362-6620BEFDF3D5}"/>
              </a:ext>
            </a:extLst>
          </p:cNvPr>
          <p:cNvSpPr txBox="1"/>
          <p:nvPr/>
        </p:nvSpPr>
        <p:spPr>
          <a:xfrm>
            <a:off x="736599" y="8596479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5422000"/>
            <a:ext cx="5224984" cy="2939053"/>
          </a:xfrm>
          <a:prstGeom prst="round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A936F4A-2E92-5454-CFB9-04B1E41277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1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599" y="2208289"/>
            <a:ext cx="8363399" cy="585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divulgação do novo mapa geológico do estado irá subsidiar as atividades do segmento empresarial da área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mineração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ao permitir uma nova interpretação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potencialidade mineral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Contribuem para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planejamento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ações públicas e privadas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setor mineral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na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territorial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além de impulsionar o desenvolvimento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pesquisas acadêmicas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ações na área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ensino em geociências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Como resultado, a ampliação do conhecimento geológico fomenta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desenvolvimento socioeconômico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do estado, com geração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emprego e renda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Públicos beneficiados: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Prefeituras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Populações em áreas de risco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Demais órgãos responsáveis pelo monitoramento e alerta de desastres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00" y="4190999"/>
            <a:ext cx="6649300" cy="4986975"/>
          </a:xfrm>
          <a:prstGeom prst="round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6CF43BD-BBEF-9C0E-B52A-609505D788BC}"/>
              </a:ext>
            </a:extLst>
          </p:cNvPr>
          <p:cNvSpPr txBox="1"/>
          <p:nvPr/>
        </p:nvSpPr>
        <p:spPr>
          <a:xfrm>
            <a:off x="736600" y="85344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5CC4354-CDC0-79BA-2505-D7D5613EB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5200" y="68580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36599" y="3661368"/>
            <a:ext cx="8839201" cy="3187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iniciativa consiste na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cartografia geológica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caraterização estrutural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bem como na atualização do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cadastramento dos recursos minerais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contemplando ainda a execução da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prospecção geoquímica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t-BR" sz="18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área do projeto é promissora para ocorrências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cassiterita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manganês, além de hospedar importantes sítios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rochas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ornamentais</a:t>
            </a:r>
            <a:r>
              <a:rPr lang="pt-B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diferenciadas.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o desenvolvimento do projeto, são realizadas análises laboratoriais e a interpretação de mapas aerogeofísicos, magnéticos e gamaespectrométricos (elaborados a partir de dados do levantamento aerogeofísico Rondônia Central e Rio Machado).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12800" y="3432768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736600" y="2175112"/>
            <a:ext cx="1120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Programa Geologia do Brasil</a:t>
            </a:r>
          </a:p>
          <a:p>
            <a:r>
              <a:rPr lang="pt-BR" sz="3200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Projeto Centro-Leste de Rondônia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261249D-4781-6640-A362-6620BEFDF3D5}"/>
              </a:ext>
            </a:extLst>
          </p:cNvPr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82" y="4803251"/>
            <a:ext cx="5833847" cy="4375385"/>
          </a:xfrm>
          <a:prstGeom prst="round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4589CE8E-A72A-E1AD-BD41-1B79D417AAA0}"/>
              </a:ext>
            </a:extLst>
          </p:cNvPr>
          <p:cNvSpPr/>
          <p:nvPr/>
        </p:nvSpPr>
        <p:spPr>
          <a:xfrm>
            <a:off x="847396" y="7454428"/>
            <a:ext cx="2895600" cy="533400"/>
          </a:xfrm>
          <a:prstGeom prst="round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entury Gothic" panose="020B0502020202020204" pitchFamily="34" charset="0"/>
              </a:rPr>
              <a:t>12.000 km²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EB4A99F-B4A4-99EB-381C-5CC765DA8BA6}"/>
              </a:ext>
            </a:extLst>
          </p:cNvPr>
          <p:cNvSpPr txBox="1"/>
          <p:nvPr/>
        </p:nvSpPr>
        <p:spPr>
          <a:xfrm>
            <a:off x="787737" y="7009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Área: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980CAF-ABC8-CC06-7DC6-7B6047A80524}"/>
              </a:ext>
            </a:extLst>
          </p:cNvPr>
          <p:cNvSpPr txBox="1"/>
          <p:nvPr/>
        </p:nvSpPr>
        <p:spPr>
          <a:xfrm>
            <a:off x="3836249" y="7362084"/>
            <a:ext cx="3135232" cy="70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porção central do estado de Rondônia.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B24384-C658-8AE4-47E9-86356B2FF9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5BB95044-08F6-0E40-A4BA-E098F7C8B227}"/>
              </a:ext>
            </a:extLst>
          </p:cNvPr>
          <p:cNvSpPr/>
          <p:nvPr/>
        </p:nvSpPr>
        <p:spPr>
          <a:xfrm>
            <a:off x="812800" y="3858827"/>
            <a:ext cx="4419600" cy="3151573"/>
          </a:xfrm>
          <a:prstGeom prst="roundRect">
            <a:avLst>
              <a:gd name="adj" fmla="val 863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812800" y="1371600"/>
            <a:ext cx="4267200" cy="2308324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4444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8E64488A-908B-5646-BBA2-ADD779D8C503}"/>
              </a:ext>
            </a:extLst>
          </p:cNvPr>
          <p:cNvSpPr txBox="1"/>
          <p:nvPr/>
        </p:nvSpPr>
        <p:spPr>
          <a:xfrm>
            <a:off x="812800" y="3935028"/>
            <a:ext cx="36576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Benefícios</a:t>
            </a: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Os produtos a serem gerados pelo projeto poderão subsidiar as atividades de pesquisa mineral na região de abrangência, favorecendo o desenvolvimento socioeconômico do estado, com geração de emprego e renda. </a:t>
            </a:r>
          </a:p>
        </p:txBody>
      </p:sp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889000" y="1550504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Produtos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889000" y="205740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 Nota Explicativa</a:t>
            </a: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5 Mapas Geológicos</a:t>
            </a: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 Base de Dados </a:t>
            </a:r>
          </a:p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 Sistemas de Informações Geográficas (SIG)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02691" y="2735825"/>
            <a:ext cx="3511909" cy="426720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861800" y="3488607"/>
            <a:ext cx="3005327" cy="336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Empresas de mineração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Consultores nas áreas de mineração e análise ambiental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acadêmica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do estado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56E66C-DFAD-7B40-BF16-3AB85583D8C3}"/>
              </a:ext>
            </a:extLst>
          </p:cNvPr>
          <p:cNvSpPr txBox="1"/>
          <p:nvPr/>
        </p:nvSpPr>
        <p:spPr>
          <a:xfrm>
            <a:off x="11709400" y="2863563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1462790-C1A7-D1CF-D3E6-072A58A0F6FB}"/>
              </a:ext>
            </a:extLst>
          </p:cNvPr>
          <p:cNvSpPr txBox="1"/>
          <p:nvPr/>
        </p:nvSpPr>
        <p:spPr>
          <a:xfrm>
            <a:off x="5765800" y="84470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Geologia e Recursos Minerais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3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8">
            <a:extLst>
              <a:ext uri="{FF2B5EF4-FFF2-40B4-BE49-F238E27FC236}">
                <a16:creationId xmlns:a16="http://schemas.microsoft.com/office/drawing/2014/main" id="{611E67EC-2DB1-D54D-AB4D-BA104F2313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14600" y="-685800"/>
            <a:ext cx="3200399" cy="2565907"/>
          </a:xfrm>
          <a:prstGeom prst="rect">
            <a:avLst/>
          </a:prstGeom>
        </p:spPr>
      </p:pic>
      <p:pic>
        <p:nvPicPr>
          <p:cNvPr id="62" name="object 5">
            <a:extLst>
              <a:ext uri="{FF2B5EF4-FFF2-40B4-BE49-F238E27FC236}">
                <a16:creationId xmlns:a16="http://schemas.microsoft.com/office/drawing/2014/main" id="{5D0DAE9D-057A-E746-B728-3FCBDBF0F71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7416" y="5257800"/>
            <a:ext cx="4381499" cy="4054347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A9221446-3C5D-A148-B6DE-DABC64D1704B}"/>
              </a:ext>
            </a:extLst>
          </p:cNvPr>
          <p:cNvSpPr/>
          <p:nvPr/>
        </p:nvSpPr>
        <p:spPr>
          <a:xfrm>
            <a:off x="2150425" y="1842632"/>
            <a:ext cx="4161771" cy="6597974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pic>
        <p:nvPicPr>
          <p:cNvPr id="64" name="object 6">
            <a:extLst>
              <a:ext uri="{FF2B5EF4-FFF2-40B4-BE49-F238E27FC236}">
                <a16:creationId xmlns:a16="http://schemas.microsoft.com/office/drawing/2014/main" id="{D84081D0-C737-6543-8A49-F1A96ADBD6B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47600" y="8368030"/>
            <a:ext cx="4443983" cy="1551939"/>
          </a:xfrm>
          <a:prstGeom prst="rect">
            <a:avLst/>
          </a:prstGeom>
        </p:spPr>
      </p:pic>
      <p:pic>
        <p:nvPicPr>
          <p:cNvPr id="65" name="object 9">
            <a:extLst>
              <a:ext uri="{FF2B5EF4-FFF2-40B4-BE49-F238E27FC236}">
                <a16:creationId xmlns:a16="http://schemas.microsoft.com/office/drawing/2014/main" id="{BB49EAFC-D255-7441-9B79-91F02E6DC48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rot="11700000">
            <a:off x="6146558" y="-2435405"/>
            <a:ext cx="2215387" cy="3233927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26E38D81-3800-5E47-AA73-50E0074E25C5}"/>
              </a:ext>
            </a:extLst>
          </p:cNvPr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objetivo do projeto é estabelecer áreas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potenciais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para mineralizações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grafita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por meio de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mapa de potencial mineral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Além disso, espera-se fazer 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caracterização tecnológica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dos diferentes minérios de grafita encontrados na área, através de análises mineralógicas, químicas e granulométricas.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E95B4E9-74DA-0240-A5A0-9CC79832E172}"/>
              </a:ext>
            </a:extLst>
          </p:cNvPr>
          <p:cNvSpPr txBox="1"/>
          <p:nvPr/>
        </p:nvSpPr>
        <p:spPr>
          <a:xfrm>
            <a:off x="6921634" y="8061897"/>
            <a:ext cx="5524500" cy="82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Diretoria de Geologia e Recursos Minerais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Diretoria de Hidrologia e Gestão Territorial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ACB92AD-FDD5-274C-BEFC-E78604728945}"/>
              </a:ext>
            </a:extLst>
          </p:cNvPr>
          <p:cNvSpPr txBox="1"/>
          <p:nvPr/>
        </p:nvSpPr>
        <p:spPr>
          <a:xfrm>
            <a:off x="6921634" y="490380"/>
            <a:ext cx="6616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  <a:tabLst>
                <a:tab pos="300990" algn="l"/>
                <a:tab pos="1032510" algn="l"/>
                <a:tab pos="4220845" algn="l"/>
                <a:tab pos="5721350" algn="l"/>
                <a:tab pos="5960745" algn="l"/>
              </a:tabLs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Levantamento Geofísico em Municípios de Rondônia</a:t>
            </a:r>
            <a:endParaRPr lang="pt-BR" sz="3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9B33A2D9-7F47-6C45-B124-9D72B5659B56}"/>
              </a:ext>
            </a:extLst>
          </p:cNvPr>
          <p:cNvSpPr/>
          <p:nvPr/>
        </p:nvSpPr>
        <p:spPr>
          <a:xfrm>
            <a:off x="6975711" y="179584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 	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6888508-6118-6917-9699-07257C3835C4}"/>
              </a:ext>
            </a:extLst>
          </p:cNvPr>
          <p:cNvSpPr txBox="1"/>
          <p:nvPr/>
        </p:nvSpPr>
        <p:spPr>
          <a:xfrm>
            <a:off x="6879571" y="2105078"/>
            <a:ext cx="8249541" cy="5577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projeto visa avaliar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potencialidade hidrogeológica do substrato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indicando locais que possam ser favoráveis a presença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água subterrânea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e, se confirmado, favorecer 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abastecimento urbano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água de boa qualidade.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iniciativa atende a demanda de administrações municipais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procedimento utiliza um equipamento denominado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eletrorresistivimetro (caminhamento elétrico e sondagem vertical)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que pode atingir de 60-80 metros de profundidade.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Localidades contempladas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Sede municipal de Cerejeiras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Distrito de Nova Dimensão (município de Nova Mamoré)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Distrito de Boa Esperança (município de Chupinguaia)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Distritos de Planalto São Luiz e Estrela d’Oeste (Cabixi)</a:t>
            </a: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A20CBB8-55D5-6878-39D8-AF8B9F5112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  <p:pic>
        <p:nvPicPr>
          <p:cNvPr id="3" name="Espaço Reservado para Imagem 2"/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3" y="2758464"/>
            <a:ext cx="4789224" cy="4662375"/>
          </a:xfrm>
        </p:spPr>
      </p:pic>
    </p:spTree>
    <p:extLst>
      <p:ext uri="{BB962C8B-B14F-4D97-AF65-F5344CB8AC3E}">
        <p14:creationId xmlns:p14="http://schemas.microsoft.com/office/powerpoint/2010/main" val="264368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ject 7">
            <a:extLst>
              <a:ext uri="{FF2B5EF4-FFF2-40B4-BE49-F238E27FC236}">
                <a16:creationId xmlns:a16="http://schemas.microsoft.com/office/drawing/2014/main" id="{47D75007-BE25-EA4E-B13F-6EF1281778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4231652">
            <a:off x="13614400" y="-184467"/>
            <a:ext cx="3200399" cy="2564891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5BFE1E32-0572-2D47-A4D8-F42604EF46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11405844">
            <a:off x="6638700" y="-2908564"/>
            <a:ext cx="2824086" cy="4122375"/>
          </a:xfrm>
          <a:prstGeom prst="rect">
            <a:avLst/>
          </a:prstGeo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EA0FF3B-A3C7-014B-A9C5-30E32C9DF59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1" b="28941"/>
          <a:stretch/>
        </p:blipFill>
        <p:spPr>
          <a:xfrm>
            <a:off x="1" y="4572000"/>
            <a:ext cx="16256000" cy="4572000"/>
          </a:xfrm>
          <a:prstGeom prst="round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FB0B8D9D-9A59-8841-BFDE-B9EA46460163}"/>
              </a:ext>
            </a:extLst>
          </p:cNvPr>
          <p:cNvSpPr/>
          <p:nvPr/>
        </p:nvSpPr>
        <p:spPr>
          <a:xfrm>
            <a:off x="1346200" y="2286000"/>
            <a:ext cx="9382675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4AAF57-9A8D-6C40-8ED5-E3C958622D3A}"/>
              </a:ext>
            </a:extLst>
          </p:cNvPr>
          <p:cNvSpPr txBox="1"/>
          <p:nvPr/>
        </p:nvSpPr>
        <p:spPr>
          <a:xfrm>
            <a:off x="1422400" y="2362200"/>
            <a:ext cx="9154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É fundamental para a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gestão dos recursos hídricos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A partir das informações geradas sobre a vazão e chuvas, é possível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avaliar a disponibilidade hídrica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das principais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bacias hidrográficas do estado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Os dados podem ser utilizados para diversas aplicações em recursos hídricos, como: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projetos de estruturas hidráulicas, obras de infraestrutura hídrica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estudos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acadêmicos e científicos do conhecimento hidrológico, implantação de </a:t>
            </a:r>
            <a:r>
              <a:rPr lang="pt-BR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sistemas de alertas </a:t>
            </a: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hidrológicos, dentre outros.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87FA0A04-9B29-3449-BA8E-2D43A89EA590}"/>
              </a:ext>
            </a:extLst>
          </p:cNvPr>
          <p:cNvSpPr/>
          <p:nvPr/>
        </p:nvSpPr>
        <p:spPr>
          <a:xfrm>
            <a:off x="10881274" y="2286000"/>
            <a:ext cx="4876800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34D483-DD7E-3849-9957-DA07C9525114}"/>
              </a:ext>
            </a:extLst>
          </p:cNvPr>
          <p:cNvSpPr txBox="1"/>
          <p:nvPr/>
        </p:nvSpPr>
        <p:spPr>
          <a:xfrm>
            <a:off x="10957475" y="2442761"/>
            <a:ext cx="4648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gestores de recursos hídricos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Setores que necessitam da água para abastecimento público, geração de energia, agricultura, etc.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Entidades de pesquisa científica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em geral</a:t>
            </a:r>
          </a:p>
          <a:p>
            <a:pPr algn="just"/>
            <a:endParaRPr lang="pt-BR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234A33D-8887-834E-B8A7-30051D05BB27}"/>
              </a:ext>
            </a:extLst>
          </p:cNvPr>
          <p:cNvGrpSpPr/>
          <p:nvPr/>
        </p:nvGrpSpPr>
        <p:grpSpPr>
          <a:xfrm>
            <a:off x="7899400" y="271539"/>
            <a:ext cx="2548127" cy="740663"/>
            <a:chOff x="5695188" y="7506716"/>
            <a:chExt cx="2548127" cy="740663"/>
          </a:xfrm>
        </p:grpSpPr>
        <p:pic>
          <p:nvPicPr>
            <p:cNvPr id="29" name="object 20">
              <a:extLst>
                <a:ext uri="{FF2B5EF4-FFF2-40B4-BE49-F238E27FC236}">
                  <a16:creationId xmlns:a16="http://schemas.microsoft.com/office/drawing/2014/main" id="{DDB6A367-386A-DA4C-976F-AE1F83A809A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DB0C36F5-BAC4-4045-B6F3-73B985F94AAE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0070C0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0000FF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0070C0"/>
                  </a:solidFill>
                  <a:latin typeface="Century Gothic"/>
                  <a:cs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38174-2B83-E646-9B14-46E82B427F3F}"/>
              </a:ext>
            </a:extLst>
          </p:cNvPr>
          <p:cNvSpPr txBox="1"/>
          <p:nvPr/>
        </p:nvSpPr>
        <p:spPr>
          <a:xfrm>
            <a:off x="4221316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5DF5911-DED2-234A-A202-C9488D893612}"/>
              </a:ext>
            </a:extLst>
          </p:cNvPr>
          <p:cNvSpPr txBox="1"/>
          <p:nvPr/>
        </p:nvSpPr>
        <p:spPr>
          <a:xfrm>
            <a:off x="10949281" y="1752600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AC5C26-E424-FF97-1F96-8F89B58822E2}"/>
              </a:ext>
            </a:extLst>
          </p:cNvPr>
          <p:cNvSpPr txBox="1"/>
          <p:nvPr/>
        </p:nvSpPr>
        <p:spPr>
          <a:xfrm>
            <a:off x="10890287" y="445792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 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1CE8CE-8F9A-6E7F-195B-D8569F773A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7600" y="76962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55601" y="9331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518448" y="2378459"/>
            <a:ext cx="7924800" cy="509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Produtos: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 Relatório Técnico</a:t>
            </a: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 Mapa com a localização dos sítios favoráveis</a:t>
            </a:r>
          </a:p>
          <a:p>
            <a:pPr algn="just"/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Benefícios: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estudo possibilita a indicação prioritária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sítios com ambiência favorável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presença de água subterrânea e, caso confirmado, permite à administração municipal oferecer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água de boa qualidade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à população local. </a:t>
            </a:r>
          </a:p>
          <a:p>
            <a:pPr algn="just"/>
            <a:endParaRPr lang="pt-BR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27CC8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Públicos beneficiados</a:t>
            </a:r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914400" algn="just"/>
            <a:r>
              <a:rPr lang="pt-BR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Governos estaduais e municipais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da área contemplada pelos estudos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Comunidade acadêmica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E528D4-104F-6542-99FF-4FA8F3650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79" y="2816039"/>
            <a:ext cx="4100512" cy="5467350"/>
          </a:xfrm>
          <a:prstGeom prst="round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9DD5B68-8710-CAA6-9500-C569D1C59640}"/>
              </a:ext>
            </a:extLst>
          </p:cNvPr>
          <p:cNvSpPr txBox="1"/>
          <p:nvPr/>
        </p:nvSpPr>
        <p:spPr>
          <a:xfrm>
            <a:off x="414697" y="8077200"/>
            <a:ext cx="5524500" cy="82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Diretoria de Geologia e Recursos Minerais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Diretoria de Hidrologia e Gestão Territorial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F044D2-CE8F-E2AA-06F7-9E4530AA19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8CE0551A-5063-EE5C-7E2A-B1703F16E991}"/>
              </a:ext>
            </a:extLst>
          </p:cNvPr>
          <p:cNvGrpSpPr/>
          <p:nvPr/>
        </p:nvGrpSpPr>
        <p:grpSpPr>
          <a:xfrm>
            <a:off x="8790020" y="1834575"/>
            <a:ext cx="2548127" cy="740663"/>
            <a:chOff x="5695188" y="7506716"/>
            <a:chExt cx="2548127" cy="740663"/>
          </a:xfrm>
        </p:grpSpPr>
        <p:pic>
          <p:nvPicPr>
            <p:cNvPr id="6" name="object 20">
              <a:extLst>
                <a:ext uri="{FF2B5EF4-FFF2-40B4-BE49-F238E27FC236}">
                  <a16:creationId xmlns:a16="http://schemas.microsoft.com/office/drawing/2014/main" id="{741903AC-A8AB-5CF2-0117-AE502447ABD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48DC06ED-2F2D-AE9A-E403-9F05FC619600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0070C0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0000FF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0070C0"/>
                  </a:solidFill>
                  <a:latin typeface="Century Gothic"/>
                  <a:cs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ject 5">
            <a:extLst>
              <a:ext uri="{FF2B5EF4-FFF2-40B4-BE49-F238E27FC236}">
                <a16:creationId xmlns:a16="http://schemas.microsoft.com/office/drawing/2014/main" id="{0D33DE8C-4056-3B4D-994B-603546BAA0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0800"/>
            <a:ext cx="4381499" cy="4054347"/>
          </a:xfrm>
          <a:prstGeom prst="rect">
            <a:avLst/>
          </a:prstGeom>
        </p:spPr>
      </p:pic>
      <p:pic>
        <p:nvPicPr>
          <p:cNvPr id="51" name="object 6">
            <a:extLst>
              <a:ext uri="{FF2B5EF4-FFF2-40B4-BE49-F238E27FC236}">
                <a16:creationId xmlns:a16="http://schemas.microsoft.com/office/drawing/2014/main" id="{8C2D9F73-670A-4B44-B2C5-21BA6547F6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2017" y="7603563"/>
            <a:ext cx="4443983" cy="1551939"/>
          </a:xfrm>
          <a:prstGeom prst="rect">
            <a:avLst/>
          </a:prstGeom>
        </p:spPr>
      </p:pic>
      <p:pic>
        <p:nvPicPr>
          <p:cNvPr id="52" name="object 8">
            <a:extLst>
              <a:ext uri="{FF2B5EF4-FFF2-40B4-BE49-F238E27FC236}">
                <a16:creationId xmlns:a16="http://schemas.microsoft.com/office/drawing/2014/main" id="{24035B33-15E6-CA4A-972D-A7AB21AE8F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26" name="Espaço Reservado para Imagem 25">
            <a:extLst>
              <a:ext uri="{FF2B5EF4-FFF2-40B4-BE49-F238E27FC236}">
                <a16:creationId xmlns:a16="http://schemas.microsoft.com/office/drawing/2014/main" id="{F43FD5A4-B804-8841-95EF-A3D7FEF460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8" r="21898"/>
          <a:stretch/>
        </p:blipFill>
        <p:spPr>
          <a:xfrm>
            <a:off x="10883492" y="3415085"/>
            <a:ext cx="5036572" cy="5036572"/>
          </a:xfrm>
        </p:spPr>
      </p:pic>
      <p:sp>
        <p:nvSpPr>
          <p:cNvPr id="44" name="Freeform 7">
            <a:extLst>
              <a:ext uri="{FF2B5EF4-FFF2-40B4-BE49-F238E27FC236}">
                <a16:creationId xmlns:a16="http://schemas.microsoft.com/office/drawing/2014/main" id="{2829002A-BE8A-4F41-8A32-EC6EAC41454E}"/>
              </a:ext>
            </a:extLst>
          </p:cNvPr>
          <p:cNvSpPr/>
          <p:nvPr/>
        </p:nvSpPr>
        <p:spPr>
          <a:xfrm rot="14604963">
            <a:off x="11141668" y="873043"/>
            <a:ext cx="2724243" cy="6732976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5EE936-294C-B827-68B2-5A9B5AFD8CA0}"/>
              </a:ext>
            </a:extLst>
          </p:cNvPr>
          <p:cNvSpPr txBox="1"/>
          <p:nvPr/>
        </p:nvSpPr>
        <p:spPr>
          <a:xfrm>
            <a:off x="685871" y="2027298"/>
            <a:ext cx="6686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  <a:tabLst>
                <a:tab pos="300990" algn="l"/>
                <a:tab pos="1032510" algn="l"/>
                <a:tab pos="4220845" algn="l"/>
                <a:tab pos="5721350" algn="l"/>
                <a:tab pos="5960745" algn="l"/>
              </a:tabLs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Acordos de Cooperação Técnica e Parcerias Informais</a:t>
            </a:r>
            <a:endParaRPr lang="pt-BR" sz="3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1BB7A16F-F604-F46F-6AF7-D768281A4FD8}"/>
              </a:ext>
            </a:extLst>
          </p:cNvPr>
          <p:cNvSpPr/>
          <p:nvPr/>
        </p:nvSpPr>
        <p:spPr>
          <a:xfrm>
            <a:off x="685871" y="341423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 	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ACE22B-2F01-97BC-E78B-285822B60924}"/>
              </a:ext>
            </a:extLst>
          </p:cNvPr>
          <p:cNvSpPr txBox="1"/>
          <p:nvPr/>
        </p:nvSpPr>
        <p:spPr>
          <a:xfrm>
            <a:off x="608505" y="3702954"/>
            <a:ext cx="8738695" cy="503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Residência de Porto Velho (REPO) procura estabelecer, ao longo do tempo, parcerias formais ou informais com órgãos públicos federais, estaduais e municipais, no intuito de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transferir conhecimento 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contribuir com a </a:t>
            </a: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execução de obras e serviços públicos</a:t>
            </a: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Assim, podem ser citadas as parcerias formais através de Acordos de Cooperação Técnica (ACT) com as seguintes instituições</a:t>
            </a:r>
            <a:r>
              <a:rPr lang="en-US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Esfera Federal: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de Proteção da Amazônia – SIPAM (ACT à nível da região amazônica);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Agência Nacional de Mineração – ANM/RO (termo de compartilhamento de espaço);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Distrito Sanitário Especial Indígena – DSEI (em fase conclusiva de TED);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Fundação Nacional de Saúde – FUNASA (ACT Nacional).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9DCED12-7488-60F8-F142-F204E5BB9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29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ject 5">
            <a:extLst>
              <a:ext uri="{FF2B5EF4-FFF2-40B4-BE49-F238E27FC236}">
                <a16:creationId xmlns:a16="http://schemas.microsoft.com/office/drawing/2014/main" id="{0D33DE8C-4056-3B4D-994B-603546BAA0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0800"/>
            <a:ext cx="4381499" cy="4054347"/>
          </a:xfrm>
          <a:prstGeom prst="rect">
            <a:avLst/>
          </a:prstGeom>
        </p:spPr>
      </p:pic>
      <p:pic>
        <p:nvPicPr>
          <p:cNvPr id="51" name="object 6">
            <a:extLst>
              <a:ext uri="{FF2B5EF4-FFF2-40B4-BE49-F238E27FC236}">
                <a16:creationId xmlns:a16="http://schemas.microsoft.com/office/drawing/2014/main" id="{8C2D9F73-670A-4B44-B2C5-21BA6547F6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2017" y="7603563"/>
            <a:ext cx="4443983" cy="1551939"/>
          </a:xfrm>
          <a:prstGeom prst="rect">
            <a:avLst/>
          </a:prstGeom>
        </p:spPr>
      </p:pic>
      <p:pic>
        <p:nvPicPr>
          <p:cNvPr id="52" name="object 8">
            <a:extLst>
              <a:ext uri="{FF2B5EF4-FFF2-40B4-BE49-F238E27FC236}">
                <a16:creationId xmlns:a16="http://schemas.microsoft.com/office/drawing/2014/main" id="{24035B33-15E6-CA4A-972D-A7AB21AE8F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1ACE22B-2F01-97BC-E78B-285822B60924}"/>
              </a:ext>
            </a:extLst>
          </p:cNvPr>
          <p:cNvSpPr txBox="1"/>
          <p:nvPr/>
        </p:nvSpPr>
        <p:spPr>
          <a:xfrm>
            <a:off x="1160800" y="1459173"/>
            <a:ext cx="9424495" cy="774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Esfera Estadual: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Secretaria Estadual de Desenvolvimento Ambiental – SEDAM (ACT vigente);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Departamento de Estradas de Rodagem do Estado de Rondônia – DER-RO (ACT vigente);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Companhia de Águas e Esgoto do Estado de Rondônia – CAERD (ACT vigente);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Superintendência Estadual de Turismo – SETUR-RO (em fase conclusiva de ACT);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Secretaria Estadual de Obras e Serviços Públicos – SEOSP (parceria informal);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Companhia de Mineração de Rondônia – CMR (parceria informal).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Esfera Municipal: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Secretaria Municipal de Planejamento, Orçamento e Gestão – SEMPOG / Prefeitura de Porto Velho (parceria informal);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Secretaria Municipal de Indústria, Comércio, Desenvolvimento, Turismo e Trabalho (Parceria Informal)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Secretaria Municipal de Meio Ambiente (Parceria Informal)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8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Instituições Privadas: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Centro Universitário São Lucas (convênio vigente);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Faculdade Católica Paulista (convênio vigente);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Universidade Federal de Rondônia – UNIR (Em fase de negociação).</a:t>
            </a:r>
          </a:p>
        </p:txBody>
      </p:sp>
      <p:sp>
        <p:nvSpPr>
          <p:cNvPr id="7" name="Freeform 42">
            <a:extLst>
              <a:ext uri="{FF2B5EF4-FFF2-40B4-BE49-F238E27FC236}">
                <a16:creationId xmlns:a16="http://schemas.microsoft.com/office/drawing/2014/main" id="{F5020326-885E-9EDD-AF9C-B08E24AB566C}"/>
              </a:ext>
            </a:extLst>
          </p:cNvPr>
          <p:cNvSpPr/>
          <p:nvPr/>
        </p:nvSpPr>
        <p:spPr>
          <a:xfrm>
            <a:off x="12961938" y="2985898"/>
            <a:ext cx="2002221" cy="4245473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pic>
        <p:nvPicPr>
          <p:cNvPr id="8" name="Espaço Reservado para Imagem 24">
            <a:extLst>
              <a:ext uri="{FF2B5EF4-FFF2-40B4-BE49-F238E27FC236}">
                <a16:creationId xmlns:a16="http://schemas.microsoft.com/office/drawing/2014/main" id="{D9DC9E83-40A0-51A9-0D07-901595E8E2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6612"/>
          <a:stretch/>
        </p:blipFill>
        <p:spPr>
          <a:xfrm>
            <a:off x="11252200" y="3476436"/>
            <a:ext cx="3233738" cy="3233737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9D52144-6A97-ACEE-CED8-9F0EC9B429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00" y="-228600"/>
            <a:ext cx="3187505" cy="18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3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7036690" y="1375528"/>
            <a:ext cx="5943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SGB Educa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198238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dirty="0"/>
          </a:p>
        </p:txBody>
      </p:sp>
      <p:sp>
        <p:nvSpPr>
          <p:cNvPr id="634" name="Google Shape;634;p29"/>
          <p:cNvSpPr txBox="1"/>
          <p:nvPr/>
        </p:nvSpPr>
        <p:spPr>
          <a:xfrm>
            <a:off x="6959324" y="2521798"/>
            <a:ext cx="8249541" cy="570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programa </a:t>
            </a:r>
            <a:r>
              <a:rPr lang="pt-BR" sz="180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SGBeduca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é destinado à divulgação e popularização das geociências, através de visitas técnicas guiadas nas dependências da Unidade Regional, oficinas, palestras, exposições externas nos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locais solicitados</a:t>
            </a:r>
            <a:r>
              <a:rPr lang="pt-BR" dirty="0">
                <a:latin typeface="Century Gothic"/>
                <a:ea typeface="Century Gothic"/>
                <a:cs typeface="Century Gothic"/>
                <a:sym typeface="Century Gothic"/>
              </a:rPr>
              <a:t> e disponibilização de informações no Portal do </a:t>
            </a:r>
            <a:r>
              <a:rPr lang="pt-BR" dirty="0" err="1">
                <a:latin typeface="Century Gothic"/>
                <a:ea typeface="Century Gothic"/>
                <a:cs typeface="Century Gothic"/>
                <a:sym typeface="Century Gothic"/>
              </a:rPr>
              <a:t>SGBeduca</a:t>
            </a:r>
            <a:r>
              <a:rPr lang="pt-BR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dirty="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Instituições de ensino públicas e privadas</a:t>
            </a:r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Estudantes do ensino básico, fundamental, cursos técnicos e graduação e pós graduação;</a:t>
            </a:r>
          </a:p>
          <a:p>
            <a:pPr lvl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desenvolvidas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Palestras e cursos em temas relacionados às geociências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Exposição de Minerais e Rochas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Interatividade com o uso da </a:t>
            </a:r>
            <a:r>
              <a:rPr lang="pt-BR" sz="1800" dirty="0" err="1">
                <a:latin typeface="Century Gothic"/>
                <a:sym typeface="Century Gothic"/>
              </a:rPr>
              <a:t>Sandbox</a:t>
            </a:r>
            <a:endParaRPr lang="pt-BR" sz="1800" dirty="0">
              <a:latin typeface="Century Gothic"/>
              <a:sym typeface="Century Gothic"/>
            </a:endParaRP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Oficinas de Réplicas de Fósseis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Visita Técnica Guiada</a:t>
            </a:r>
            <a:endParaRPr dirty="0"/>
          </a:p>
        </p:txBody>
      </p:sp>
      <p:pic>
        <p:nvPicPr>
          <p:cNvPr id="635" name="Google Shape;6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ço Reservado para Imagem 2"/>
          <p:cNvPicPr>
            <a:picLocks noGrp="1" noChangeAspect="1"/>
          </p:cNvPicPr>
          <p:nvPr>
            <p:ph type="pic" idx="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150" y="2955310"/>
            <a:ext cx="4955050" cy="495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oogle Shape;649;p30"/>
          <p:cNvGrpSpPr/>
          <p:nvPr/>
        </p:nvGrpSpPr>
        <p:grpSpPr>
          <a:xfrm>
            <a:off x="12547600" y="7009218"/>
            <a:ext cx="2548127" cy="740663"/>
            <a:chOff x="5695188" y="7506716"/>
            <a:chExt cx="2548127" cy="740663"/>
          </a:xfrm>
        </p:grpSpPr>
        <p:pic>
          <p:nvPicPr>
            <p:cNvPr id="17" name="Google Shape;650;p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651;p30"/>
            <p:cNvSpPr txBox="1"/>
            <p:nvPr/>
          </p:nvSpPr>
          <p:spPr>
            <a:xfrm>
              <a:off x="6042469" y="7716709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/>
                </a:rPr>
                <a:t>SAIBA</a:t>
              </a:r>
              <a:r>
                <a:rPr lang="pt-BR" sz="1900" u="sng" dirty="0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/>
                </a:rPr>
                <a:t>	</a:t>
              </a:r>
              <a:r>
                <a:rPr lang="pt-BR" sz="1900" u="sng" dirty="0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/>
                </a:rPr>
                <a:t>MAIS </a:t>
              </a:r>
              <a:endParaRPr sz="1900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791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7036689" y="1199066"/>
            <a:ext cx="80590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Escolar de Rochas  - Estado de Rondônia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22972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/>
          </a:p>
        </p:txBody>
      </p:sp>
      <p:sp>
        <p:nvSpPr>
          <p:cNvPr id="634" name="Google Shape;634;p29"/>
          <p:cNvSpPr txBox="1"/>
          <p:nvPr/>
        </p:nvSpPr>
        <p:spPr>
          <a:xfrm>
            <a:off x="6982409" y="2755529"/>
            <a:ext cx="8249541" cy="4808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Mapa Escolar de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Rochas do Estado de Rondônia  foi elaborado a partir de uma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reclassificação da base GIS Brasil e do mapa geológico estadual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com a finalidade de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apresentar a geologia dividida pelas classes de rochas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com ilustrações dos principais atrativos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geoturísticos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e tipos de sedimentos e rochas que ocorrem em Rondônia.</a:t>
            </a:r>
          </a:p>
          <a:p>
            <a:pPr lvl="0" algn="just">
              <a:lnSpc>
                <a:spcPct val="115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O produto consolida-se como uma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ferramenta ao docente e instrumento de fácil compreensão para o público escolar, de linguagem acessível, sem perder a qualidade científica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lvl="0" algn="just">
              <a:lnSpc>
                <a:spcPct val="115000"/>
              </a:lnSpc>
            </a:pPr>
            <a:endParaRPr lang="pt-BR" sz="1800" b="1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dirty="0"/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Professores de instituições de ensino públicas e privadas;</a:t>
            </a:r>
          </a:p>
          <a:p>
            <a:pPr marL="285750" lvl="0" indent="-2857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Estudantes do ensino básico, fundamental, cursos técnicos e graduação e pós graduação.</a:t>
            </a:r>
          </a:p>
        </p:txBody>
      </p:sp>
      <p:pic>
        <p:nvPicPr>
          <p:cNvPr id="635" name="Google Shape;6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649;p30"/>
          <p:cNvGrpSpPr/>
          <p:nvPr/>
        </p:nvGrpSpPr>
        <p:grpSpPr>
          <a:xfrm>
            <a:off x="12666473" y="7618568"/>
            <a:ext cx="2548127" cy="740663"/>
            <a:chOff x="5695188" y="7506716"/>
            <a:chExt cx="2548127" cy="740663"/>
          </a:xfrm>
        </p:grpSpPr>
        <p:pic>
          <p:nvPicPr>
            <p:cNvPr id="17" name="Google Shape;650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651;p3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/>
                </a:rPr>
                <a:t>SAIBA</a:t>
              </a:r>
              <a:r>
                <a:rPr lang="pt-BR" sz="1900" u="sng" dirty="0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/>
                </a:rPr>
                <a:t>	</a:t>
              </a:r>
              <a:r>
                <a:rPr lang="pt-BR" sz="1900" u="sng" dirty="0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/>
                </a:rPr>
                <a:t>MAIS </a:t>
              </a:r>
              <a:endParaRPr sz="1900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6" name="Espaço Reservado para Imagem 5"/>
          <p:cNvPicPr>
            <a:picLocks noGrp="1" noChangeAspect="1"/>
          </p:cNvPicPr>
          <p:nvPr>
            <p:ph type="pic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4167"/>
          <a:stretch>
            <a:fillRect/>
          </a:stretch>
        </p:blipFill>
        <p:spPr>
          <a:xfrm>
            <a:off x="431800" y="3115647"/>
            <a:ext cx="5667458" cy="4480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2551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6940437" y="1102814"/>
            <a:ext cx="876478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Imageamento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Cartográfico da </a:t>
            </a: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Paleotoca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Vista Alegre do </a:t>
            </a: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Abunã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/RO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22972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/>
          </a:p>
        </p:txBody>
      </p:sp>
      <p:sp>
        <p:nvSpPr>
          <p:cNvPr id="634" name="Google Shape;634;p29"/>
          <p:cNvSpPr txBox="1"/>
          <p:nvPr/>
        </p:nvSpPr>
        <p:spPr>
          <a:xfrm>
            <a:off x="7036690" y="3151250"/>
            <a:ext cx="8249541" cy="4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O projeto executado pela Divisão de Cartografia consiste no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cartográfico de precisão do interior e exterior da </a:t>
            </a:r>
            <a:r>
              <a:rPr lang="pt-BR" sz="1800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Paleotoca</a:t>
            </a:r>
            <a:r>
              <a:rPr lang="pt-BR" sz="1800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localizada em Porto Velho/RO, no distrito de Vista Alegre do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Abunã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pt-BR" sz="18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área do projeto é a primeira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paleotoca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registrada na Amazônia e a maior do Brasil.</a:t>
            </a:r>
            <a:endParaRPr lang="pt-BR" sz="1800" dirty="0"/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Para o desenvolvimento do projeto, foram utilizados equipamentos de alta tecnologia. Na geração dos produtos no ambiente interno utilizou-se o laser scanner terrestre para a geração de nuvens de pontos </a:t>
            </a:r>
            <a:r>
              <a:rPr lang="pt-BR" dirty="0"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elaboração do mapa do ambiente em 3D.  No exterior foi utilizado um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drone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com sensor laser, para elaboração do produto cartográfico.</a:t>
            </a:r>
            <a:endParaRPr lang="pt-BR" sz="1800" dirty="0">
              <a:latin typeface="Century Gothic"/>
              <a:ea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  <a:spcBef>
                <a:spcPts val="1000"/>
              </a:spcBef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Os produtos cartográficos gerados, quando finalizados, estarão disponíveis no portal do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SGBeduca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RiGeo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635" name="Google Shape;6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ço Reservado para Imagem 5"/>
          <p:cNvPicPr>
            <a:picLocks noGrp="1" noChangeAspect="1"/>
          </p:cNvPicPr>
          <p:nvPr>
            <p:ph type="pic" idx="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r="21800"/>
          <a:stretch>
            <a:fillRect/>
          </a:stretch>
        </p:blipFill>
        <p:spPr>
          <a:xfrm rot="5400000">
            <a:off x="617833" y="2868146"/>
            <a:ext cx="5184357" cy="5184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4742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9"/>
          <p:cNvSpPr txBox="1"/>
          <p:nvPr/>
        </p:nvSpPr>
        <p:spPr>
          <a:xfrm>
            <a:off x="9273592" y="3429000"/>
            <a:ext cx="594100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do projeto é estabelecer áreas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potenciais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mineralizações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grafita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meio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mineral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Além disso, espera-se fazer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 tecnológica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diferentes minérios de grafita encontrados na área, através de análises mineralógicas, químicas e granulométricas.</a:t>
            </a:r>
            <a:endParaRPr/>
          </a:p>
        </p:txBody>
      </p:sp>
      <p:sp>
        <p:nvSpPr>
          <p:cNvPr id="631" name="Google Shape;631;p29"/>
          <p:cNvSpPr txBox="1"/>
          <p:nvPr/>
        </p:nvSpPr>
        <p:spPr>
          <a:xfrm>
            <a:off x="6959324" y="8458785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Infraestrutura </a:t>
            </a:r>
            <a:r>
              <a:rPr lang="pt-BR" sz="1800" b="1" i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Geocientífica</a:t>
            </a:r>
            <a:endParaRPr dirty="0"/>
          </a:p>
        </p:txBody>
      </p:sp>
      <p:sp>
        <p:nvSpPr>
          <p:cNvPr id="632" name="Google Shape;632;p29"/>
          <p:cNvSpPr txBox="1"/>
          <p:nvPr/>
        </p:nvSpPr>
        <p:spPr>
          <a:xfrm>
            <a:off x="6940437" y="1102814"/>
            <a:ext cx="87647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Litoteca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Regional de Porto Velho</a:t>
            </a:r>
            <a:endParaRPr sz="32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/>
          <p:nvPr/>
        </p:nvSpPr>
        <p:spPr>
          <a:xfrm>
            <a:off x="7036690" y="177653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	</a:t>
            </a:r>
            <a:endParaRPr dirty="0"/>
          </a:p>
        </p:txBody>
      </p:sp>
      <p:sp>
        <p:nvSpPr>
          <p:cNvPr id="634" name="Google Shape;634;p29"/>
          <p:cNvSpPr txBox="1"/>
          <p:nvPr/>
        </p:nvSpPr>
        <p:spPr>
          <a:xfrm>
            <a:off x="6959324" y="2064598"/>
            <a:ext cx="8249541" cy="646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Litoteca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Regional de Porto Velho integra a Rede Nacional de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Litotecas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uma infraestrutura técnico-científica que tem como objetivo o acondicionamento adequado e disponibilização do patrimônio geológico coletado e analisado durante a execução dos projeto realizados pelo SGB em Rondônia e adjacências, bem como, materiais geológicos oriundos de doações de outras instituições públicas ou privadas que atuam no setor de mineração. </a:t>
            </a:r>
          </a:p>
          <a:p>
            <a:pPr lvl="0" algn="just">
              <a:lnSpc>
                <a:spcPct val="115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pt-BR" sz="1800" dirty="0" err="1">
                <a:latin typeface="Century Gothic"/>
                <a:ea typeface="Century Gothic"/>
                <a:cs typeface="Century Gothic"/>
                <a:sym typeface="Century Gothic"/>
              </a:rPr>
              <a:t>Litoteca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Regional de Porto Velho é referência em acervo litológico, sendo a única existente no estado de Rondônia.</a:t>
            </a:r>
          </a:p>
          <a:p>
            <a:pPr lvl="0" algn="just">
              <a:lnSpc>
                <a:spcPct val="115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just">
              <a:lnSpc>
                <a:spcPct val="115000"/>
              </a:lnSpc>
            </a:pP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 alvo</a:t>
            </a:r>
            <a:endParaRPr lang="pt-BR" sz="1800" dirty="0"/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Usuários internos - colaboradores do SGB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Estudantes do ensino básico, fundamental, cursos técnicos e graduação e pós graduação;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Pesquisadores de Universidades;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sym typeface="Century Gothic"/>
              </a:rPr>
              <a:t>Empresas privadas do setor de mineração;</a:t>
            </a:r>
          </a:p>
          <a:p>
            <a:pPr marL="285750" lvl="0" indent="-285750" algn="just">
              <a:lnSpc>
                <a:spcPct val="115000"/>
              </a:lnSpc>
              <a:spcBef>
                <a:spcPts val="1000"/>
              </a:spcBef>
              <a:buSzPts val="1800"/>
              <a:buFont typeface="Noto Sans Symbols"/>
              <a:buChar char="✔"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Instituições públicas</a:t>
            </a:r>
          </a:p>
        </p:txBody>
      </p:sp>
      <p:pic>
        <p:nvPicPr>
          <p:cNvPr id="635" name="Google Shape;6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311" y="54281"/>
            <a:ext cx="3321999" cy="1882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649;p30"/>
          <p:cNvGrpSpPr/>
          <p:nvPr/>
        </p:nvGrpSpPr>
        <p:grpSpPr>
          <a:xfrm>
            <a:off x="12663605" y="7675781"/>
            <a:ext cx="2548127" cy="740663"/>
            <a:chOff x="5695188" y="7506716"/>
            <a:chExt cx="2548127" cy="740663"/>
          </a:xfrm>
        </p:grpSpPr>
        <p:pic>
          <p:nvPicPr>
            <p:cNvPr id="16" name="Google Shape;650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651;p3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/>
                </a:rPr>
                <a:t>SAIBA</a:t>
              </a:r>
              <a:r>
                <a:rPr lang="pt-BR" sz="1900" u="sng" dirty="0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/>
                </a:rPr>
                <a:t>	</a:t>
              </a:r>
              <a:r>
                <a:rPr lang="pt-BR" sz="1900" u="sng" dirty="0">
                  <a:solidFill>
                    <a:srgbClr val="0070C0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/>
                </a:rPr>
                <a:t>MAIS </a:t>
              </a:r>
              <a:endParaRPr sz="1900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" name="Espaço Reservado para Imagem 2"/>
          <p:cNvPicPr>
            <a:picLocks noGrp="1" noChangeAspect="1"/>
          </p:cNvPicPr>
          <p:nvPr>
            <p:ph type="pic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r="12481"/>
          <a:stretch>
            <a:fillRect/>
          </a:stretch>
        </p:blipFill>
        <p:spPr>
          <a:xfrm>
            <a:off x="810188" y="2841942"/>
            <a:ext cx="5252679" cy="4495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9202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7">
            <a:extLst>
              <a:ext uri="{FF2B5EF4-FFF2-40B4-BE49-F238E27FC236}">
                <a16:creationId xmlns:a16="http://schemas.microsoft.com/office/drawing/2014/main" id="{DED3E003-45F0-B945-BBC8-C9EC0D18D7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8505" y="0"/>
            <a:ext cx="4145372" cy="3600450"/>
          </a:xfrm>
          <a:prstGeom prst="rect">
            <a:avLst/>
          </a:prstGeom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48B1535E-C38D-774D-BD33-A77EB125E4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89487" y="6112002"/>
            <a:ext cx="4398263" cy="3012948"/>
          </a:xfrm>
          <a:prstGeom prst="rect">
            <a:avLst/>
          </a:prstGeom>
        </p:spPr>
      </p:pic>
      <p:pic>
        <p:nvPicPr>
          <p:cNvPr id="12" name="object 6">
            <a:extLst>
              <a:ext uri="{FF2B5EF4-FFF2-40B4-BE49-F238E27FC236}">
                <a16:creationId xmlns:a16="http://schemas.microsoft.com/office/drawing/2014/main" id="{4B531A1A-903F-D141-B3C2-219D75084B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00" y="5410200"/>
            <a:ext cx="4456175" cy="3988308"/>
          </a:xfrm>
          <a:prstGeom prst="rect">
            <a:avLst/>
          </a:prstGeo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C9656D97-3F6E-F043-86A4-FF594DAD89F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37563" y="2743200"/>
            <a:ext cx="2196591" cy="32247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1D0F97-D1AF-6345-B36B-245D1E39DCC4}"/>
              </a:ext>
            </a:extLst>
          </p:cNvPr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6B00914A-E65B-B247-BDB0-5B8E11EF7F98}"/>
              </a:ext>
            </a:extLst>
          </p:cNvPr>
          <p:cNvSpPr txBox="1">
            <a:spLocks/>
          </p:cNvSpPr>
          <p:nvPr/>
        </p:nvSpPr>
        <p:spPr>
          <a:xfrm>
            <a:off x="5080000" y="2209800"/>
            <a:ext cx="5562599" cy="561834"/>
          </a:xfrm>
          <a:prstGeom prst="rect">
            <a:avLst/>
          </a:prstGeom>
        </p:spPr>
        <p:txBody>
          <a:bodyPr vert="horz" wrap="square" lIns="0" tIns="776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7463" marR="3267" indent="-17463" algn="ctr">
              <a:lnSpc>
                <a:spcPct val="100299"/>
              </a:lnSpc>
              <a:spcBef>
                <a:spcPts val="61"/>
              </a:spcBef>
            </a:pPr>
            <a:r>
              <a:rPr lang="pt-BR" b="1" spc="131" dirty="0">
                <a:solidFill>
                  <a:srgbClr val="127CC8"/>
                </a:solidFill>
                <a:latin typeface="Century Gothic" panose="020B0502020202020204" pitchFamily="34" charset="0"/>
              </a:rPr>
              <a:t>RESIDÊNCIA DE PORTO VELHO</a:t>
            </a:r>
            <a:r>
              <a:rPr lang="pt-BR" b="1" spc="138" dirty="0">
                <a:solidFill>
                  <a:srgbClr val="127CC8"/>
                </a:solidFill>
                <a:latin typeface="Century Gothic" panose="020B0502020202020204" pitchFamily="34" charset="0"/>
              </a:rPr>
              <a:t> </a:t>
            </a:r>
            <a:r>
              <a:rPr lang="pt-BR" b="1" spc="186" dirty="0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pt-BR" b="1" spc="186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pt-BR" b="1" spc="186" dirty="0">
                <a:solidFill>
                  <a:srgbClr val="0070C0"/>
                </a:solidFill>
                <a:latin typeface="Century Gothic" panose="020B0502020202020204" pitchFamily="34" charset="0"/>
              </a:rPr>
              <a:t>REPO</a:t>
            </a:r>
          </a:p>
        </p:txBody>
      </p:sp>
      <p:sp>
        <p:nvSpPr>
          <p:cNvPr id="27" name="Shape 2472">
            <a:extLst>
              <a:ext uri="{FF2B5EF4-FFF2-40B4-BE49-F238E27FC236}">
                <a16:creationId xmlns:a16="http://schemas.microsoft.com/office/drawing/2014/main" id="{A00F31F7-50DB-1D40-80BA-6052EEF564B5}"/>
              </a:ext>
            </a:extLst>
          </p:cNvPr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 dirty="0">
              <a:ln>
                <a:noFill/>
              </a:ln>
              <a:solidFill>
                <a:srgbClr val="127CC8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9C28C04-3A39-6443-B1E2-86E946E35410}"/>
              </a:ext>
            </a:extLst>
          </p:cNvPr>
          <p:cNvGrpSpPr/>
          <p:nvPr/>
        </p:nvGrpSpPr>
        <p:grpSpPr>
          <a:xfrm>
            <a:off x="4699000" y="4114800"/>
            <a:ext cx="6400800" cy="1645860"/>
            <a:chOff x="4699000" y="4114800"/>
            <a:chExt cx="6400800" cy="1645860"/>
          </a:xfrm>
        </p:grpSpPr>
        <p:sp>
          <p:nvSpPr>
            <p:cNvPr id="24" name="Retângulo Arredondado 23">
              <a:extLst>
                <a:ext uri="{FF2B5EF4-FFF2-40B4-BE49-F238E27FC236}">
                  <a16:creationId xmlns:a16="http://schemas.microsoft.com/office/drawing/2014/main" id="{84DBB913-FB97-CD4D-9EFC-9090A5D626FA}"/>
                </a:ext>
              </a:extLst>
            </p:cNvPr>
            <p:cNvSpPr/>
            <p:nvPr/>
          </p:nvSpPr>
          <p:spPr>
            <a:xfrm>
              <a:off x="4699000" y="4114800"/>
              <a:ext cx="5334000" cy="1532354"/>
            </a:xfrm>
            <a:prstGeom prst="roundRect">
              <a:avLst/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chemeClr val="tx1">
                  <a:lumMod val="75000"/>
                  <a:lumOff val="2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Shape 2782">
              <a:hlinkClick r:id="rId7"/>
              <a:extLst>
                <a:ext uri="{FF2B5EF4-FFF2-40B4-BE49-F238E27FC236}">
                  <a16:creationId xmlns:a16="http://schemas.microsoft.com/office/drawing/2014/main" id="{DF769A86-C2F1-F944-93E9-14F83D1A7564}"/>
                </a:ext>
              </a:extLst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3E0C5991-753E-8A4D-9564-5135779BCD4B}"/>
                </a:ext>
              </a:extLst>
            </p:cNvPr>
            <p:cNvSpPr txBox="1"/>
            <p:nvPr/>
          </p:nvSpPr>
          <p:spPr>
            <a:xfrm>
              <a:off x="5918200" y="4191000"/>
              <a:ext cx="518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Avenida Lauro Sodré, 2561. São Sebastião</a:t>
              </a:r>
            </a:p>
            <a:p>
              <a:pPr algn="l"/>
              <a:endParaRPr lang="pt-BR" sz="1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Porto Velho - RO – Brasil</a:t>
              </a:r>
            </a:p>
            <a:p>
              <a:pPr algn="l"/>
              <a:endParaRPr lang="pt-BR" sz="1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  <a:p>
              <a:pPr algn="l"/>
              <a:r>
                <a:rPr lang="pt-BR" sz="1200" b="1" i="0" u="none" strike="noStrike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</a:rPr>
                <a:t>CEP: 76801-581</a:t>
              </a:r>
            </a:p>
            <a:p>
              <a:pPr algn="l"/>
              <a:endParaRPr lang="pt-BR" sz="1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  <a:p>
              <a:pPr algn="l"/>
              <a:r>
                <a:rPr lang="pt-BR" sz="12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Email</a:t>
              </a:r>
              <a:r>
                <a:rPr lang="pt-BR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pt-BR" sz="12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iInstitucional</a:t>
              </a:r>
              <a:r>
                <a:rPr lang="pt-BR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: sgb.portovelho@sgb.gov.br</a:t>
              </a:r>
              <a:endParaRPr lang="pt-BR" sz="12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  <a:p>
              <a:endParaRPr lang="pt-BR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Shape 2679">
            <a:extLst>
              <a:ext uri="{FF2B5EF4-FFF2-40B4-BE49-F238E27FC236}">
                <a16:creationId xmlns:a16="http://schemas.microsoft.com/office/drawing/2014/main" id="{5A574595-2ACB-F548-9BE6-837CE7A820B6}"/>
              </a:ext>
            </a:extLst>
          </p:cNvPr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marL="0" marR="0" lvl="0" indent="0" algn="ctr" defTabSz="2285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722FFA3-4007-6642-88FA-8EEA6CDB5B8A}"/>
              </a:ext>
            </a:extLst>
          </p:cNvPr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u="none" strike="noStrike" dirty="0">
                <a:solidFill>
                  <a:srgbClr val="127CC8"/>
                </a:solidFill>
                <a:effectLst/>
                <a:latin typeface="Century Gothic" panose="020B0502020202020204" pitchFamily="34" charset="0"/>
              </a:rPr>
              <a:t>+55 </a:t>
            </a:r>
            <a:r>
              <a:rPr lang="pt-BR" sz="1600" b="1" dirty="0">
                <a:solidFill>
                  <a:srgbClr val="127CC8"/>
                </a:solidFill>
                <a:latin typeface="Century Gothic" panose="020B0502020202020204" pitchFamily="34" charset="0"/>
              </a:rPr>
              <a:t>69</a:t>
            </a:r>
            <a:r>
              <a:rPr lang="pt-BR" sz="1600" b="1" i="0" u="none" strike="noStrike" dirty="0">
                <a:solidFill>
                  <a:srgbClr val="127CC8"/>
                </a:solidFill>
                <a:effectLst/>
                <a:latin typeface="Century Gothic" panose="020B0502020202020204" pitchFamily="34" charset="0"/>
              </a:rPr>
              <a:t> 3901-3700</a:t>
            </a:r>
            <a:endParaRPr lang="pt-BR" sz="1600" b="1" dirty="0">
              <a:solidFill>
                <a:srgbClr val="127CC8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2C57EB1-DD5B-D44B-9360-385AC0F52795}"/>
              </a:ext>
            </a:extLst>
          </p:cNvPr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67">
              <a:spcBef>
                <a:spcPts val="305"/>
              </a:spcBef>
            </a:pPr>
            <a:r>
              <a:rPr lang="pt-BR" sz="1600" b="1" i="1" dirty="0">
                <a:solidFill>
                  <a:srgbClr val="127CC8"/>
                </a:solidFill>
                <a:latin typeface="Gotham-BoldItalic"/>
                <a:cs typeface="Gotham-BoldItalic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secretariapv@sgb.com.br</a:t>
            </a:r>
            <a:endParaRPr lang="pt-BR" sz="1600" dirty="0">
              <a:solidFill>
                <a:srgbClr val="127CC8"/>
              </a:solidFill>
              <a:latin typeface="Gotham-BoldItalic"/>
              <a:cs typeface="Gotham-BoldItalic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9D79F38-E53F-C647-BFE0-6B40543AD662}"/>
              </a:ext>
            </a:extLst>
          </p:cNvPr>
          <p:cNvSpPr txBox="1"/>
          <p:nvPr/>
        </p:nvSpPr>
        <p:spPr>
          <a:xfrm>
            <a:off x="4775200" y="5637798"/>
            <a:ext cx="355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67">
              <a:spcBef>
                <a:spcPts val="305"/>
              </a:spcBef>
            </a:pPr>
            <a:r>
              <a:rPr lang="pt-BR" sz="1600" b="1" i="1" dirty="0">
                <a:solidFill>
                  <a:srgbClr val="31BC5C"/>
                </a:solidFill>
                <a:latin typeface="Century Gothic" panose="020B0502020202020204" pitchFamily="34" charset="0"/>
                <a:cs typeface="Gotham-BoldItalic"/>
              </a:rPr>
              <a:t>Clique no mapa para acessar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7AD164-202F-C646-8DB6-1627733499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172200"/>
            <a:ext cx="56134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4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Vista aérea de uma cidade&#10;&#10;Descrição gerada automaticamente">
            <a:extLst>
              <a:ext uri="{FF2B5EF4-FFF2-40B4-BE49-F238E27FC236}">
                <a16:creationId xmlns:a16="http://schemas.microsoft.com/office/drawing/2014/main" id="{6D20CD35-26F2-B292-013A-8C8E2D7F9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2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5">
            <a:extLst>
              <a:ext uri="{FF2B5EF4-FFF2-40B4-BE49-F238E27FC236}">
                <a16:creationId xmlns:a16="http://schemas.microsoft.com/office/drawing/2014/main" id="{CF6F4CD2-3914-754F-9552-292EEECA22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9000" y="6400800"/>
            <a:ext cx="4381499" cy="4054347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0DB65176-44B3-DB40-8394-D92C9A102D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2011" y="7592059"/>
            <a:ext cx="4443983" cy="1551939"/>
          </a:xfrm>
          <a:prstGeom prst="rect">
            <a:avLst/>
          </a:prstGeom>
        </p:spPr>
      </p:pic>
      <p:pic>
        <p:nvPicPr>
          <p:cNvPr id="45" name="object 8">
            <a:extLst>
              <a:ext uri="{FF2B5EF4-FFF2-40B4-BE49-F238E27FC236}">
                <a16:creationId xmlns:a16="http://schemas.microsoft.com/office/drawing/2014/main" id="{B6ABD1DE-4211-F744-A57D-C185AD1502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6" name="object 9">
            <a:extLst>
              <a:ext uri="{FF2B5EF4-FFF2-40B4-BE49-F238E27FC236}">
                <a16:creationId xmlns:a16="http://schemas.microsoft.com/office/drawing/2014/main" id="{F54B9B34-1D34-5947-AF9A-1383730785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3" y="3657600"/>
            <a:ext cx="2215387" cy="323392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C9365D26-48CF-A649-89C6-D6E1751CD629}"/>
              </a:ext>
            </a:extLst>
          </p:cNvPr>
          <p:cNvSpPr txBox="1"/>
          <p:nvPr/>
        </p:nvSpPr>
        <p:spPr>
          <a:xfrm>
            <a:off x="792233" y="4201664"/>
            <a:ext cx="8077200" cy="3932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SACE é a plataforma desenvolvida pelo SGB para disponibilizar as informações geradas no contexto dos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Sistemas de Alerta Hidrológico 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17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SAHs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Nesta plataforma, são reunidas todas as informações disponíveis para cada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bacia hidrográfica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como o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monitoramento automático 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 não de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chuvas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níveis de rios 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diversas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estações </a:t>
            </a:r>
            <a:r>
              <a:rPr lang="pt-BR" sz="1700" b="1" dirty="0" err="1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hidrometeorológicas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os links para os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mapas de risco 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 municípios e todos os boletins de monitoramento e alerta publicados.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Durante a operação do SAH (período chuvoso), o SGB transmite um Boletim Técnico com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informações sobre os níveis dos rios 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 estações fluviométricas monitoradas e, em momentos de </a:t>
            </a:r>
            <a:r>
              <a:rPr lang="pt-BR" sz="17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cheia</a:t>
            </a:r>
            <a:r>
              <a:rPr lang="pt-BR" sz="17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previsões sobre esses níveis. 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36015364-8247-CC48-BA43-AB6118920384}"/>
              </a:ext>
            </a:extLst>
          </p:cNvPr>
          <p:cNvSpPr/>
          <p:nvPr/>
        </p:nvSpPr>
        <p:spPr>
          <a:xfrm>
            <a:off x="841311" y="3877295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F5B6C47-8655-5E47-B200-7C2428F38610}"/>
              </a:ext>
            </a:extLst>
          </p:cNvPr>
          <p:cNvSpPr txBox="1"/>
          <p:nvPr/>
        </p:nvSpPr>
        <p:spPr>
          <a:xfrm>
            <a:off x="841311" y="2051154"/>
            <a:ext cx="9067800" cy="1826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Sistema de Alerta de Eventos Críticos (SACE) </a:t>
            </a:r>
          </a:p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Sistemas de Alerta Hidrológico (SAH)</a:t>
            </a:r>
          </a:p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Rio Madeira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1B65970-B32B-9245-BF06-F65B8A60D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2" r="29502"/>
          <a:stretch/>
        </p:blipFill>
        <p:spPr>
          <a:xfrm>
            <a:off x="10311130" y="2057400"/>
            <a:ext cx="5944870" cy="7086600"/>
          </a:xfrm>
          <a:prstGeom prst="round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C0A8033F-57BF-5F48-9B6B-A21D18C654DE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0E587AC-8693-DB3D-88A1-E694200475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9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6AC4035B-81E2-614B-9F85-BA7B77435C09}"/>
              </a:ext>
            </a:extLst>
          </p:cNvPr>
          <p:cNvSpPr/>
          <p:nvPr/>
        </p:nvSpPr>
        <p:spPr>
          <a:xfrm>
            <a:off x="355600" y="1371599"/>
            <a:ext cx="5638800" cy="5764100"/>
          </a:xfrm>
          <a:prstGeom prst="roundRect">
            <a:avLst>
              <a:gd name="adj" fmla="val 990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A3204F1F-9999-4440-86AD-CE3BF56A746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6300000">
            <a:off x="-1266239" y="-49705"/>
            <a:ext cx="4474463" cy="3546347"/>
          </a:xfrm>
          <a:prstGeom prst="rect">
            <a:avLst/>
          </a:prstGeom>
        </p:spPr>
      </p:pic>
      <p:pic>
        <p:nvPicPr>
          <p:cNvPr id="31" name="object 5">
            <a:extLst>
              <a:ext uri="{FF2B5EF4-FFF2-40B4-BE49-F238E27FC236}">
                <a16:creationId xmlns:a16="http://schemas.microsoft.com/office/drawing/2014/main" id="{3FB5ABF2-2480-7040-AB9E-A1653F8BD4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33884" y="1333500"/>
            <a:ext cx="3722116" cy="4677155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2B5B283F-EE1F-7B42-954A-10ACD7B60B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7" r="16097"/>
          <a:stretch/>
        </p:blipFill>
        <p:spPr>
          <a:xfrm>
            <a:off x="5689562" y="1097279"/>
            <a:ext cx="6286951" cy="6949441"/>
          </a:xfrm>
          <a:prstGeom prst="roundRect">
            <a:avLst/>
          </a:prstGeom>
        </p:spPr>
      </p:pic>
      <p:pic>
        <p:nvPicPr>
          <p:cNvPr id="34" name="object 8">
            <a:extLst>
              <a:ext uri="{FF2B5EF4-FFF2-40B4-BE49-F238E27FC236}">
                <a16:creationId xmlns:a16="http://schemas.microsoft.com/office/drawing/2014/main" id="{67C04698-AEF2-864D-80EC-CD4FA05247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2458375">
            <a:off x="9513126" y="-2490352"/>
            <a:ext cx="2213355" cy="3230879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77C2E06B-52BB-C648-A11E-2E6378981C5E}"/>
              </a:ext>
            </a:extLst>
          </p:cNvPr>
          <p:cNvSpPr txBox="1"/>
          <p:nvPr/>
        </p:nvSpPr>
        <p:spPr>
          <a:xfrm>
            <a:off x="521977" y="1550504"/>
            <a:ext cx="3886200" cy="47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4953DE-02C0-8E4C-BEC9-723B2A9ED5D6}"/>
              </a:ext>
            </a:extLst>
          </p:cNvPr>
          <p:cNvSpPr txBox="1"/>
          <p:nvPr/>
        </p:nvSpPr>
        <p:spPr>
          <a:xfrm>
            <a:off x="525254" y="2160104"/>
            <a:ext cx="4998232" cy="474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SAH Rio Madeira</a:t>
            </a:r>
          </a:p>
          <a:p>
            <a:pPr algn="just">
              <a:lnSpc>
                <a:spcPct val="150000"/>
              </a:lnSpc>
            </a:pP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Gera alertas para os municípios de Porto Velho e Guajará-Mirim (Rio Mamoré)</a:t>
            </a:r>
          </a:p>
          <a:p>
            <a:pPr algn="just">
              <a:lnSpc>
                <a:spcPct val="150000"/>
              </a:lnSpc>
            </a:pP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beneficiada: 470 mil pessoas</a:t>
            </a:r>
          </a:p>
          <a:p>
            <a:pPr algn="just">
              <a:lnSpc>
                <a:spcPct val="150000"/>
              </a:lnSpc>
            </a:pPr>
            <a:endParaRPr lang="pt-BR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e boletins são repassados às defesas civis para subsidiar a tomada de decisões relacionadas à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prevenção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mitigação dos impactos 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 eventos hidrológicos extremos, contribuindo para </a:t>
            </a:r>
            <a:r>
              <a:rPr lang="pt-BR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salvar vidas</a:t>
            </a: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8FF002B4-36E4-AC4F-8142-13D7E1A5CD3A}"/>
              </a:ext>
            </a:extLst>
          </p:cNvPr>
          <p:cNvSpPr/>
          <p:nvPr/>
        </p:nvSpPr>
        <p:spPr>
          <a:xfrm>
            <a:off x="11765214" y="3810000"/>
            <a:ext cx="3511909" cy="35814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985031F-60E0-4F4C-9138-7F3699F1F50E}"/>
              </a:ext>
            </a:extLst>
          </p:cNvPr>
          <p:cNvSpPr txBox="1"/>
          <p:nvPr/>
        </p:nvSpPr>
        <p:spPr>
          <a:xfrm>
            <a:off x="11924323" y="3916396"/>
            <a:ext cx="3061678" cy="3286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Públicos beneficiados</a:t>
            </a:r>
            <a:endParaRPr lang="pt-BR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População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Prefeituras dos municípios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Defesas civis e demais órgãos de monitoramento, gerenciamento de riscos e desastres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9E67E7E-C4C1-C246-8428-2838E83947B5}"/>
              </a:ext>
            </a:extLst>
          </p:cNvPr>
          <p:cNvGrpSpPr/>
          <p:nvPr/>
        </p:nvGrpSpPr>
        <p:grpSpPr>
          <a:xfrm>
            <a:off x="12395200" y="1828800"/>
            <a:ext cx="2548127" cy="740663"/>
            <a:chOff x="5695188" y="7506716"/>
            <a:chExt cx="2548127" cy="740663"/>
          </a:xfrm>
        </p:grpSpPr>
        <p:pic>
          <p:nvPicPr>
            <p:cNvPr id="12" name="object 20">
              <a:extLst>
                <a:ext uri="{FF2B5EF4-FFF2-40B4-BE49-F238E27FC236}">
                  <a16:creationId xmlns:a16="http://schemas.microsoft.com/office/drawing/2014/main" id="{48DAAAF3-D50F-894D-8EF0-95827CFD2C4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13" name="object 26">
              <a:extLst>
                <a:ext uri="{FF2B5EF4-FFF2-40B4-BE49-F238E27FC236}">
                  <a16:creationId xmlns:a16="http://schemas.microsoft.com/office/drawing/2014/main" id="{F5954476-0F7B-D64F-AC55-B20289BA8722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A7A7C3-E9E2-6807-20B6-B1707302581A}"/>
              </a:ext>
            </a:extLst>
          </p:cNvPr>
          <p:cNvSpPr txBox="1"/>
          <p:nvPr/>
        </p:nvSpPr>
        <p:spPr>
          <a:xfrm>
            <a:off x="6399823" y="83058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</p:spTree>
    <p:extLst>
      <p:ext uri="{BB962C8B-B14F-4D97-AF65-F5344CB8AC3E}">
        <p14:creationId xmlns:p14="http://schemas.microsoft.com/office/powerpoint/2010/main" val="211486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8">
            <a:extLst>
              <a:ext uri="{FF2B5EF4-FFF2-40B4-BE49-F238E27FC236}">
                <a16:creationId xmlns:a16="http://schemas.microsoft.com/office/drawing/2014/main" id="{611E67EC-2DB1-D54D-AB4D-BA104F2313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14600" y="-685800"/>
            <a:ext cx="3200399" cy="2565907"/>
          </a:xfrm>
          <a:prstGeom prst="rect">
            <a:avLst/>
          </a:prstGeom>
        </p:spPr>
      </p:pic>
      <p:pic>
        <p:nvPicPr>
          <p:cNvPr id="62" name="object 5">
            <a:extLst>
              <a:ext uri="{FF2B5EF4-FFF2-40B4-BE49-F238E27FC236}">
                <a16:creationId xmlns:a16="http://schemas.microsoft.com/office/drawing/2014/main" id="{5D0DAE9D-057A-E746-B728-3FCBDBF0F71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89652"/>
            <a:ext cx="4381499" cy="4054347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A9221446-3C5D-A148-B6DE-DABC64D1704B}"/>
              </a:ext>
            </a:extLst>
          </p:cNvPr>
          <p:cNvSpPr/>
          <p:nvPr/>
        </p:nvSpPr>
        <p:spPr>
          <a:xfrm>
            <a:off x="3532348" y="2303034"/>
            <a:ext cx="2976903" cy="5865607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en-US" dirty="0"/>
          </a:p>
        </p:txBody>
      </p:sp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51FBF18B-8CE4-CE47-9802-470631F89D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6612"/>
          <a:stretch/>
        </p:blipFill>
        <p:spPr>
          <a:xfrm>
            <a:off x="870904" y="2858617"/>
            <a:ext cx="4729227" cy="4729226"/>
          </a:xfrm>
        </p:spPr>
      </p:pic>
      <p:pic>
        <p:nvPicPr>
          <p:cNvPr id="64" name="object 6">
            <a:extLst>
              <a:ext uri="{FF2B5EF4-FFF2-40B4-BE49-F238E27FC236}">
                <a16:creationId xmlns:a16="http://schemas.microsoft.com/office/drawing/2014/main" id="{D84081D0-C737-6543-8A49-F1A96ADBD6B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547600" y="8368030"/>
            <a:ext cx="4443983" cy="1551939"/>
          </a:xfrm>
          <a:prstGeom prst="rect">
            <a:avLst/>
          </a:prstGeom>
        </p:spPr>
      </p:pic>
      <p:pic>
        <p:nvPicPr>
          <p:cNvPr id="65" name="object 9">
            <a:extLst>
              <a:ext uri="{FF2B5EF4-FFF2-40B4-BE49-F238E27FC236}">
                <a16:creationId xmlns:a16="http://schemas.microsoft.com/office/drawing/2014/main" id="{BB49EAFC-D255-7441-9B79-91F02E6DC48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 rot="11700000">
            <a:off x="6222757" y="-1978204"/>
            <a:ext cx="2215387" cy="3233927"/>
          </a:xfrm>
          <a:prstGeom prst="rect">
            <a:avLst/>
          </a:prstGeom>
        </p:spPr>
      </p:pic>
      <p:sp>
        <p:nvSpPr>
          <p:cNvPr id="28" name="Rectangle 9">
            <a:extLst>
              <a:ext uri="{FF2B5EF4-FFF2-40B4-BE49-F238E27FC236}">
                <a16:creationId xmlns:a16="http://schemas.microsoft.com/office/drawing/2014/main" id="{45E25133-6DBB-1A40-A75A-567C6C6D4844}"/>
              </a:ext>
            </a:extLst>
          </p:cNvPr>
          <p:cNvSpPr/>
          <p:nvPr/>
        </p:nvSpPr>
        <p:spPr>
          <a:xfrm>
            <a:off x="7702550" y="3276600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ABCB391-23AD-7343-82E9-3059A3502BC8}"/>
              </a:ext>
            </a:extLst>
          </p:cNvPr>
          <p:cNvSpPr txBox="1"/>
          <p:nvPr/>
        </p:nvSpPr>
        <p:spPr>
          <a:xfrm>
            <a:off x="7670800" y="3733800"/>
            <a:ext cx="5715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É uma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base nacional de dados de poços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permanentemente atualizada, com módulos capazes de realizar consultas, pesquisas e extração e geração de relatórios.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partir da consulta dos dados é possível obter informações sobre localização dos poços, vazão, aquíferos captados, entre outros.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plataforma é mantida pelo SGB a partir do mapeamento e pesquisa hidrogeológica em todo o país.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E95B4E9-74DA-0240-A5A0-9CC79832E172}"/>
              </a:ext>
            </a:extLst>
          </p:cNvPr>
          <p:cNvSpPr txBox="1"/>
          <p:nvPr/>
        </p:nvSpPr>
        <p:spPr>
          <a:xfrm>
            <a:off x="76708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B134548-4C28-DC43-8D2F-5B07E4985418}"/>
              </a:ext>
            </a:extLst>
          </p:cNvPr>
          <p:cNvSpPr txBox="1"/>
          <p:nvPr/>
        </p:nvSpPr>
        <p:spPr>
          <a:xfrm>
            <a:off x="7594600" y="2209800"/>
            <a:ext cx="6642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Sistema de Informações de Águas Subterrâneas (SIAGAS)</a:t>
            </a:r>
            <a:endParaRPr lang="pt-BR" sz="28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406BBC5-EF03-8E19-0045-1A9DBA28A7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2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ject 5">
            <a:extLst>
              <a:ext uri="{FF2B5EF4-FFF2-40B4-BE49-F238E27FC236}">
                <a16:creationId xmlns:a16="http://schemas.microsoft.com/office/drawing/2014/main" id="{0D33DE8C-4056-3B4D-994B-603546BAA0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rot="2750429">
            <a:off x="-3502846" y="3776124"/>
            <a:ext cx="4381499" cy="4054347"/>
          </a:xfrm>
          <a:prstGeom prst="rect">
            <a:avLst/>
          </a:prstGeom>
        </p:spPr>
      </p:pic>
      <p:pic>
        <p:nvPicPr>
          <p:cNvPr id="51" name="object 6">
            <a:extLst>
              <a:ext uri="{FF2B5EF4-FFF2-40B4-BE49-F238E27FC236}">
                <a16:creationId xmlns:a16="http://schemas.microsoft.com/office/drawing/2014/main" id="{8C2D9F73-670A-4B44-B2C5-21BA6547F6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2017" y="7603563"/>
            <a:ext cx="4443983" cy="1551939"/>
          </a:xfrm>
          <a:prstGeom prst="rect">
            <a:avLst/>
          </a:prstGeom>
        </p:spPr>
      </p:pic>
      <p:pic>
        <p:nvPicPr>
          <p:cNvPr id="52" name="object 8">
            <a:extLst>
              <a:ext uri="{FF2B5EF4-FFF2-40B4-BE49-F238E27FC236}">
                <a16:creationId xmlns:a16="http://schemas.microsoft.com/office/drawing/2014/main" id="{24035B33-15E6-CA4A-972D-A7AB21AE8F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A614220-45FC-3B48-AB14-761F2F7FF3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9" t="44940" r="354"/>
          <a:stretch/>
        </p:blipFill>
        <p:spPr>
          <a:xfrm>
            <a:off x="9603249" y="3208394"/>
            <a:ext cx="5611351" cy="5611351"/>
          </a:xfrm>
        </p:spPr>
      </p:pic>
      <p:pic>
        <p:nvPicPr>
          <p:cNvPr id="26" name="Espaço Reservado para Imagem 25">
            <a:extLst>
              <a:ext uri="{FF2B5EF4-FFF2-40B4-BE49-F238E27FC236}">
                <a16:creationId xmlns:a16="http://schemas.microsoft.com/office/drawing/2014/main" id="{F43FD5A4-B804-8841-95EF-A3D7FEF460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6612"/>
          <a:stretch/>
        </p:blipFill>
        <p:spPr>
          <a:xfrm>
            <a:off x="8748559" y="1625386"/>
            <a:ext cx="3175215" cy="3175215"/>
          </a:xfrm>
        </p:spPr>
      </p:pic>
      <p:sp>
        <p:nvSpPr>
          <p:cNvPr id="44" name="Freeform 7">
            <a:extLst>
              <a:ext uri="{FF2B5EF4-FFF2-40B4-BE49-F238E27FC236}">
                <a16:creationId xmlns:a16="http://schemas.microsoft.com/office/drawing/2014/main" id="{2829002A-BE8A-4F41-8A32-EC6EAC41454E}"/>
              </a:ext>
            </a:extLst>
          </p:cNvPr>
          <p:cNvSpPr/>
          <p:nvPr/>
        </p:nvSpPr>
        <p:spPr>
          <a:xfrm rot="14604963">
            <a:off x="8869702" y="232779"/>
            <a:ext cx="1998551" cy="4089380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6397677-32A9-B043-B00F-38E6EF35B9CF}"/>
              </a:ext>
            </a:extLst>
          </p:cNvPr>
          <p:cNvGrpSpPr/>
          <p:nvPr/>
        </p:nvGrpSpPr>
        <p:grpSpPr>
          <a:xfrm>
            <a:off x="7743445" y="8152909"/>
            <a:ext cx="2548127" cy="740663"/>
            <a:chOff x="5695188" y="7506716"/>
            <a:chExt cx="2548127" cy="740663"/>
          </a:xfrm>
        </p:grpSpPr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B9549FE7-8F22-F54B-A922-7280DA77AEB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</p:spPr>
        </p:pic>
        <p:sp>
          <p:nvSpPr>
            <p:cNvPr id="21" name="object 26">
              <a:extLst>
                <a:ext uri="{FF2B5EF4-FFF2-40B4-BE49-F238E27FC236}">
                  <a16:creationId xmlns:a16="http://schemas.microsoft.com/office/drawing/2014/main" id="{D8909CA8-CF31-164C-82EB-81FED36879E9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rgbClr val="127CC8"/>
                  </a:solidFill>
                  <a:latin typeface="Century Gothic"/>
                  <a:cs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rgbClr val="127CC8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17989BA-D4F3-A248-BFC7-8C52A6FD45CA}"/>
              </a:ext>
            </a:extLst>
          </p:cNvPr>
          <p:cNvSpPr txBox="1"/>
          <p:nvPr/>
        </p:nvSpPr>
        <p:spPr>
          <a:xfrm>
            <a:off x="778435" y="2521666"/>
            <a:ext cx="8126082" cy="478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</a:t>
            </a:r>
            <a:r>
              <a:rPr lang="en-US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FBD82FC-8BB4-CF4B-A207-3C7BB3EC1D7E}"/>
              </a:ext>
            </a:extLst>
          </p:cNvPr>
          <p:cNvSpPr txBox="1"/>
          <p:nvPr/>
        </p:nvSpPr>
        <p:spPr>
          <a:xfrm>
            <a:off x="698500" y="8523241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  <a:endParaRPr lang="pt-BR" sz="1800" b="1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DCE6CDD-F7AB-B97E-03C5-62DEEF77011C}"/>
              </a:ext>
            </a:extLst>
          </p:cNvPr>
          <p:cNvSpPr txBox="1"/>
          <p:nvPr/>
        </p:nvSpPr>
        <p:spPr>
          <a:xfrm>
            <a:off x="814438" y="3175734"/>
            <a:ext cx="63991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 SIAGAS permite 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gestão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adequada da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informação hidrogeológica 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 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integração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com outros sistemas. Desse modo, contribui para a melhoria da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gestão integrada 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dos </a:t>
            </a:r>
            <a:r>
              <a:rPr lang="pt-BR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recursos hídricos nacionais</a:t>
            </a: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740568-9548-7A71-37B4-E78CD7931DC4}"/>
              </a:ext>
            </a:extLst>
          </p:cNvPr>
          <p:cNvSpPr txBox="1"/>
          <p:nvPr/>
        </p:nvSpPr>
        <p:spPr>
          <a:xfrm>
            <a:off x="778435" y="4951179"/>
            <a:ext cx="8126082" cy="478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400" dirty="0">
              <a:solidFill>
                <a:srgbClr val="127CC8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A72953-37B2-6D58-6250-366794FA29A1}"/>
              </a:ext>
            </a:extLst>
          </p:cNvPr>
          <p:cNvSpPr txBox="1"/>
          <p:nvPr/>
        </p:nvSpPr>
        <p:spPr>
          <a:xfrm>
            <a:off x="814438" y="5622314"/>
            <a:ext cx="6399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Órgãos gestores de recursos hídricos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Setores que necessitam da água para abastecimento público, geração de energia, agricultura, etc.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Entidades de pesquisa científica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População do estado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69BF62-C69B-87FC-DEB6-CA7E4C59C9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ject 5">
            <a:extLst>
              <a:ext uri="{FF2B5EF4-FFF2-40B4-BE49-F238E27FC236}">
                <a16:creationId xmlns:a16="http://schemas.microsoft.com/office/drawing/2014/main" id="{0D33DE8C-4056-3B4D-994B-603546BAA0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00800"/>
            <a:ext cx="4381499" cy="4054347"/>
          </a:xfrm>
          <a:prstGeom prst="rect">
            <a:avLst/>
          </a:prstGeom>
        </p:spPr>
      </p:pic>
      <p:pic>
        <p:nvPicPr>
          <p:cNvPr id="51" name="object 6">
            <a:extLst>
              <a:ext uri="{FF2B5EF4-FFF2-40B4-BE49-F238E27FC236}">
                <a16:creationId xmlns:a16="http://schemas.microsoft.com/office/drawing/2014/main" id="{8C2D9F73-670A-4B44-B2C5-21BA6547F6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2017" y="7603563"/>
            <a:ext cx="4443983" cy="1551939"/>
          </a:xfrm>
          <a:prstGeom prst="rect">
            <a:avLst/>
          </a:prstGeom>
        </p:spPr>
      </p:pic>
      <p:pic>
        <p:nvPicPr>
          <p:cNvPr id="52" name="object 8">
            <a:extLst>
              <a:ext uri="{FF2B5EF4-FFF2-40B4-BE49-F238E27FC236}">
                <a16:creationId xmlns:a16="http://schemas.microsoft.com/office/drawing/2014/main" id="{24035B33-15E6-CA4A-972D-A7AB21AE8F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0811" y="0"/>
            <a:ext cx="3200399" cy="2565907"/>
          </a:xfrm>
          <a:prstGeom prst="rect">
            <a:avLst/>
          </a:prstGeom>
        </p:spPr>
      </p:pic>
      <p:pic>
        <p:nvPicPr>
          <p:cNvPr id="26" name="Espaço Reservado para Imagem 25">
            <a:extLst>
              <a:ext uri="{FF2B5EF4-FFF2-40B4-BE49-F238E27FC236}">
                <a16:creationId xmlns:a16="http://schemas.microsoft.com/office/drawing/2014/main" id="{F43FD5A4-B804-8841-95EF-A3D7FEF460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3553242"/>
            <a:ext cx="3127368" cy="3228558"/>
          </a:xfrm>
        </p:spPr>
      </p:pic>
      <p:sp>
        <p:nvSpPr>
          <p:cNvPr id="44" name="Freeform 7">
            <a:extLst>
              <a:ext uri="{FF2B5EF4-FFF2-40B4-BE49-F238E27FC236}">
                <a16:creationId xmlns:a16="http://schemas.microsoft.com/office/drawing/2014/main" id="{2829002A-BE8A-4F41-8A32-EC6EAC41454E}"/>
              </a:ext>
            </a:extLst>
          </p:cNvPr>
          <p:cNvSpPr/>
          <p:nvPr/>
        </p:nvSpPr>
        <p:spPr>
          <a:xfrm rot="14604963">
            <a:off x="11199835" y="2126158"/>
            <a:ext cx="1998551" cy="4089380"/>
          </a:xfrm>
          <a:custGeom>
            <a:avLst/>
            <a:gdLst>
              <a:gd name="connsiteX0" fmla="*/ 0 w 1862254"/>
              <a:gd name="connsiteY0" fmla="*/ 0 h 3724508"/>
              <a:gd name="connsiteX1" fmla="*/ 1862254 w 1862254"/>
              <a:gd name="connsiteY1" fmla="*/ 1862254 h 3724508"/>
              <a:gd name="connsiteX2" fmla="*/ 0 w 1862254"/>
              <a:gd name="connsiteY2" fmla="*/ 3724508 h 3724508"/>
              <a:gd name="connsiteX3" fmla="*/ 0 w 1862254"/>
              <a:gd name="connsiteY3" fmla="*/ 3404840 h 3724508"/>
              <a:gd name="connsiteX4" fmla="*/ 1542586 w 1862254"/>
              <a:gd name="connsiteY4" fmla="*/ 1862254 h 3724508"/>
              <a:gd name="connsiteX5" fmla="*/ 0 w 1862254"/>
              <a:gd name="connsiteY5" fmla="*/ 319668 h 37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2254" h="3724508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74ADC20-CCF3-B44E-5742-C9A7BF20D0DD}"/>
              </a:ext>
            </a:extLst>
          </p:cNvPr>
          <p:cNvSpPr txBox="1"/>
          <p:nvPr/>
        </p:nvSpPr>
        <p:spPr>
          <a:xfrm>
            <a:off x="736600" y="3869153"/>
            <a:ext cx="9296402" cy="4079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principal objetivo é o conhecimento mais detalhado a respeito dos níveis e qualidade da água nos principais aquíferos do Brasil.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Aquíferos monitorados em Rondônia: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Aquífero Parecis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poços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cadastrados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Compreende uma região de desenvolvimento progressivo de atividades agropecuárias e com expressiva exploração da água subterrânea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Aquífero Porto Velho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</a:t>
            </a:r>
            <a:r>
              <a:rPr lang="pt-BR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poços </a:t>
            </a: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cadastrados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Ambiente de coberturas sedimentares inconsolidadas, caracterizado por uma grande densidade populacional e crescente atividade agropecuária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83BBA66-F4BD-3344-BAA8-EA61CDAC8A1B}"/>
              </a:ext>
            </a:extLst>
          </p:cNvPr>
          <p:cNvSpPr/>
          <p:nvPr/>
        </p:nvSpPr>
        <p:spPr>
          <a:xfrm>
            <a:off x="812800" y="3585023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0264A5-56A7-A16B-07D1-6F2D0DC85CCA}"/>
              </a:ext>
            </a:extLst>
          </p:cNvPr>
          <p:cNvSpPr txBox="1"/>
          <p:nvPr/>
        </p:nvSpPr>
        <p:spPr>
          <a:xfrm>
            <a:off x="736600" y="2362200"/>
            <a:ext cx="723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3200" b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Rede Integrada de Monitoramento de Águas Subterrâneas (RIMAS)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B90238-9BB2-1F33-B9F8-27BB489A75D8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5F92564-EEFC-BCD5-1834-6EA19CCEE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1" y="54281"/>
            <a:ext cx="3321999" cy="18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8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114129A4-4C8B-124B-895C-7FD628D7D4A5}"/>
              </a:ext>
            </a:extLst>
          </p:cNvPr>
          <p:cNvSpPr/>
          <p:nvPr/>
        </p:nvSpPr>
        <p:spPr>
          <a:xfrm>
            <a:off x="8128000" y="6858000"/>
            <a:ext cx="3352800" cy="1447800"/>
          </a:xfrm>
          <a:prstGeom prst="roundRect">
            <a:avLst/>
          </a:prstGeom>
          <a:solidFill>
            <a:srgbClr val="31B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 Arredondado 29">
            <a:extLst>
              <a:ext uri="{FF2B5EF4-FFF2-40B4-BE49-F238E27FC236}">
                <a16:creationId xmlns:a16="http://schemas.microsoft.com/office/drawing/2014/main" id="{CD74B31D-F88A-324D-8908-7925772C7E9E}"/>
              </a:ext>
            </a:extLst>
          </p:cNvPr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2525382E-E897-8342-BAA3-A8568AF77450}"/>
              </a:ext>
            </a:extLst>
          </p:cNvPr>
          <p:cNvSpPr/>
          <p:nvPr/>
        </p:nvSpPr>
        <p:spPr>
          <a:xfrm>
            <a:off x="11785600" y="3962400"/>
            <a:ext cx="3429000" cy="4398682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object 8">
            <a:extLst>
              <a:ext uri="{FF2B5EF4-FFF2-40B4-BE49-F238E27FC236}">
                <a16:creationId xmlns:a16="http://schemas.microsoft.com/office/drawing/2014/main" id="{A8F21C2D-BC43-D24B-A95A-D96A61E0F0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0982" y="-159026"/>
            <a:ext cx="3200399" cy="2565907"/>
          </a:xfrm>
          <a:prstGeom prst="rect">
            <a:avLst/>
          </a:prstGeom>
        </p:spPr>
      </p:pic>
      <p:pic>
        <p:nvPicPr>
          <p:cNvPr id="19" name="object 5">
            <a:extLst>
              <a:ext uri="{FF2B5EF4-FFF2-40B4-BE49-F238E27FC236}">
                <a16:creationId xmlns:a16="http://schemas.microsoft.com/office/drawing/2014/main" id="{86F21D30-4504-484C-BCA7-9389CA28F39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89652"/>
            <a:ext cx="4381499" cy="4054347"/>
          </a:xfrm>
          <a:prstGeom prst="rect">
            <a:avLst/>
          </a:prstGeom>
        </p:spPr>
      </p:pic>
      <p:pic>
        <p:nvPicPr>
          <p:cNvPr id="20" name="object 6">
            <a:extLst>
              <a:ext uri="{FF2B5EF4-FFF2-40B4-BE49-F238E27FC236}">
                <a16:creationId xmlns:a16="http://schemas.microsoft.com/office/drawing/2014/main" id="{B1CB8F4A-F4AA-3746-8F8A-5AA56D309B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1200" y="7607301"/>
            <a:ext cx="4443983" cy="1551939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31A0E2BE-26EC-9B41-B8E9-C12A17690F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6583" y="0"/>
            <a:ext cx="3200399" cy="2565907"/>
          </a:xfrm>
          <a:prstGeom prst="rect">
            <a:avLst/>
          </a:prstGeom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9988501C-F019-9341-B4AF-AC389773086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40612" y="2422652"/>
            <a:ext cx="2215387" cy="3233927"/>
          </a:xfrm>
          <a:prstGeom prst="rect">
            <a:avLst/>
          </a:prstGeom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0FD74E0-A8CA-804A-AD8A-FA93336DEF2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6612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</p:spPr>
      </p:pic>
      <p:pic>
        <p:nvPicPr>
          <p:cNvPr id="35" name="Espaço Reservado para Imagem 34">
            <a:extLst>
              <a:ext uri="{FF2B5EF4-FFF2-40B4-BE49-F238E27FC236}">
                <a16:creationId xmlns:a16="http://schemas.microsoft.com/office/drawing/2014/main" id="{82081BBA-9610-B64C-99E3-4CEF169D872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r="11305"/>
          <a:stretch/>
        </p:blipFill>
        <p:spPr>
          <a:xfrm>
            <a:off x="11770468" y="838200"/>
            <a:ext cx="3444132" cy="2971800"/>
          </a:xfrm>
          <a:prstGeom prst="roundRect">
            <a:avLst>
              <a:gd name="adj" fmla="val 10077"/>
            </a:avLst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0BA1C95C-E0E4-BE43-BE60-344FEE5BD476}"/>
              </a:ext>
            </a:extLst>
          </p:cNvPr>
          <p:cNvSpPr txBox="1"/>
          <p:nvPr/>
        </p:nvSpPr>
        <p:spPr>
          <a:xfrm>
            <a:off x="11861800" y="4517610"/>
            <a:ext cx="3505200" cy="373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Órgãos gestores de recursos hídricos 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Setores que necessitam da água para abastecimento público, geração de energia, agricultura etc.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Entidades de pesquisa científica (universidades, escolas, institutos);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•População do estado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8C43B8-C82A-D449-A569-738D224179E5}"/>
              </a:ext>
            </a:extLst>
          </p:cNvPr>
          <p:cNvSpPr txBox="1"/>
          <p:nvPr/>
        </p:nvSpPr>
        <p:spPr>
          <a:xfrm>
            <a:off x="8128000" y="1219200"/>
            <a:ext cx="3886200" cy="47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A532A47-FE09-8F4F-8576-D0F65B29324C}"/>
              </a:ext>
            </a:extLst>
          </p:cNvPr>
          <p:cNvSpPr txBox="1"/>
          <p:nvPr/>
        </p:nvSpPr>
        <p:spPr>
          <a:xfrm>
            <a:off x="11861800" y="4060410"/>
            <a:ext cx="3650673" cy="414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Públicos Beneficiados:</a:t>
            </a:r>
            <a:endParaRPr lang="pt-BR" sz="20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6DB4CE2-E235-E84D-A218-6904856830B7}"/>
              </a:ext>
            </a:extLst>
          </p:cNvPr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73CD79E2-2EF0-5E48-9BFF-196ED4FBA21F}"/>
                </a:ext>
              </a:extLst>
            </p:cNvPr>
            <p:cNvPicPr/>
            <p:nvPr/>
          </p:nvPicPr>
          <p:blipFill>
            <a:blip r:embed="rId8" cstate="print">
              <a:biLevel thresh="25000"/>
            </a:blip>
            <a:stretch>
              <a:fillRect/>
            </a:stretch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D783C114-DDF5-424E-A606-E2DE40F3E90F}"/>
                </a:ext>
              </a:extLst>
            </p:cNvPr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  <a:tabLst>
                  <a:tab pos="1057910" algn="l"/>
                </a:tabLst>
              </a:pPr>
              <a:r>
                <a:rPr sz="1900" spc="305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</a:t>
              </a:r>
              <a:r>
                <a:rPr sz="1900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	</a:t>
              </a:r>
              <a:r>
                <a:rPr sz="1900" spc="280" dirty="0">
                  <a:solidFill>
                    <a:schemeClr val="bg1"/>
                  </a:solidFill>
                  <a:latin typeface="Century Gothic"/>
                  <a:cs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MAIS </a:t>
              </a:r>
              <a:endParaRPr sz="19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D67061A-F9EE-2041-AF48-56E6C4142600}"/>
              </a:ext>
            </a:extLst>
          </p:cNvPr>
          <p:cNvSpPr txBox="1"/>
          <p:nvPr/>
        </p:nvSpPr>
        <p:spPr>
          <a:xfrm>
            <a:off x="8204200" y="1905000"/>
            <a:ext cx="33528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 monitoramento é fundamental para criação de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políticas públicas, planejamento e gestão das águas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/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informações contribuem para a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qualidade de vida 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 população, promoção do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bem-estar social 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potencialização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das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atividades econômicas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no estado.</a:t>
            </a:r>
          </a:p>
          <a:p>
            <a:pPr algn="just"/>
            <a:endParaRPr lang="pt-BR" sz="1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 operação da RIMAS também permite a identificação de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impactos às águas subterrâneas 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em decorrência da explotação ou das formas de uso e ocupação dos terrenos, além da avaliação dos impactos das atividades antrópicas e </a:t>
            </a:r>
            <a:r>
              <a:rPr lang="pt-BR" sz="1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alterações climáticas </a:t>
            </a:r>
            <a:r>
              <a:rPr lang="pt-BR" sz="14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nos sistemas aquíferos.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AA8054E-0F4C-4777-150C-001D68C9527B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i="1" dirty="0">
                <a:solidFill>
                  <a:srgbClr val="127CC8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Diretoria de Hidrologia e Gestão Territorial</a:t>
            </a:r>
          </a:p>
        </p:txBody>
      </p:sp>
    </p:spTree>
    <p:extLst>
      <p:ext uri="{BB962C8B-B14F-4D97-AF65-F5344CB8AC3E}">
        <p14:creationId xmlns:p14="http://schemas.microsoft.com/office/powerpoint/2010/main" val="172939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12808</TotalTime>
  <Words>3821</Words>
  <Application>Microsoft Office PowerPoint</Application>
  <PresentationFormat>Personalizar</PresentationFormat>
  <Paragraphs>418</Paragraphs>
  <Slides>38</Slides>
  <Notes>20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Century Gothic</vt:lpstr>
      <vt:lpstr>Gill Sans</vt:lpstr>
      <vt:lpstr>Gotham-BoldItalic</vt:lpstr>
      <vt:lpstr>Noto Sans Symbols</vt:lpstr>
      <vt:lpstr>Times New Roman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Portifolio de Produtos Bahia - ppt copiar</dc:title>
  <dc:creator>Maiza Moreira Ribeiro Martarole</dc:creator>
  <cp:lastModifiedBy>Stella Maris da Costa</cp:lastModifiedBy>
  <cp:revision>85</cp:revision>
  <dcterms:created xsi:type="dcterms:W3CDTF">2023-05-16T12:22:51Z</dcterms:created>
  <dcterms:modified xsi:type="dcterms:W3CDTF">2023-09-29T18:35:52Z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