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56" r:id="rId40"/>
  </p:sldIdLst>
  <p:sldSz cx="16256000" cy="9144000"/>
  <p:notesSz cx="16256000" cy="9144000"/>
  <p:embeddedFontLst>
    <p:embeddedFont>
      <p:font typeface="Century Gothic" panose="020B0502020202020204" pitchFamily="34" charset="0"/>
      <p:regular r:id="rId42"/>
      <p:bold r:id="rId43"/>
      <p:italic r:id="rId44"/>
      <p:boldItalic r:id="rId45"/>
    </p:embeddedFont>
    <p:embeddedFont>
      <p:font typeface="Montserrat" panose="00000500000000000000" pitchFamily="50" charset="0"/>
      <p:regular r:id="rId46"/>
      <p:bold r:id="rId47"/>
      <p:italic r:id="rId48"/>
      <p:bold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568">
          <p15:clr>
            <a:srgbClr val="A4A3A4"/>
          </p15:clr>
        </p15:guide>
        <p15:guide id="2" pos="9584">
          <p15:clr>
            <a:srgbClr val="A4A3A4"/>
          </p15:clr>
        </p15:guide>
        <p15:guide id="3" pos="5408">
          <p15:clr>
            <a:srgbClr val="A4A3A4"/>
          </p15:clr>
        </p15:guide>
        <p15:guide id="4" pos="512">
          <p15:clr>
            <a:srgbClr val="A4A3A4"/>
          </p15:clr>
        </p15:guide>
        <p15:guide id="5" orient="horz" pos="528">
          <p15:clr>
            <a:srgbClr val="A4A3A4"/>
          </p15:clr>
        </p15:guide>
        <p15:guide id="6" orient="horz" pos="5232">
          <p15:clr>
            <a:srgbClr val="A4A3A4"/>
          </p15:clr>
        </p15:guide>
        <p15:guide id="7" orient="horz" pos="4080">
          <p15:clr>
            <a:srgbClr val="A4A3A4"/>
          </p15:clr>
        </p15:guide>
        <p15:guide id="8" pos="7664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oundtripDataSignature="AMtx7mgXysHMPllbV6sYX13s4yyZw+Nb6w==" r:id="rId54"/>
    </p:ext>
    <p:ext uri="GoogleSlidesCustomDataVersion2">
      <go:slidesCustomData xmlns:go="http://customooxmlschemas.google.com/" xmlns:p15="http://schemas.microsoft.com/office/powerpoint/2012/main" xmlns="" roundtripDataSignature="AMtx7mjtZiksN31BFog/GProQU++S63Jjg==" r:id="rId54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36" y="84"/>
      </p:cViewPr>
      <p:guideLst>
        <p:guide orient="horz" pos="5568"/>
        <p:guide pos="9584"/>
        <p:guide pos="5408"/>
        <p:guide pos="512"/>
        <p:guide orient="horz" pos="528"/>
        <p:guide orient="horz" pos="5232"/>
        <p:guide orient="horz" pos="4080"/>
        <p:guide pos="76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7043738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9207500" y="0"/>
            <a:ext cx="7045325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7043738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/>
              <a:t>‹nº›</a:t>
            </a:fld>
            <a:endParaRPr sz="12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0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6" name="Google Shape;326;p1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4" name="Google Shape;394;p1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3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p1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5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1" name="Google Shape;441;p1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16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7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8" name="Google Shape;488;p1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9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0" name="Google Shape;500;p20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20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6" name="Google Shape;516;p2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1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9" name="Google Shape;549;p2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23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2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2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7" name="Google Shape;597;p2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26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27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2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2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9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0" name="Google Shape;12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30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0" name="Google Shape;720;p3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31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3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3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3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3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3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7" name="Google Shape;857;p37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37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3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5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7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1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1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1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1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0"/>
          <p:cNvSpPr>
            <a:spLocks noGrp="1"/>
          </p:cNvSpPr>
          <p:nvPr>
            <p:ph type="pic" idx="2"/>
          </p:nvPr>
        </p:nvSpPr>
        <p:spPr>
          <a:xfrm>
            <a:off x="699381" y="687081"/>
            <a:ext cx="5426937" cy="54269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8" name="Google Shape;58;p50"/>
          <p:cNvSpPr>
            <a:spLocks noGrp="1"/>
          </p:cNvSpPr>
          <p:nvPr>
            <p:ph type="pic" idx="3"/>
          </p:nvPr>
        </p:nvSpPr>
        <p:spPr>
          <a:xfrm>
            <a:off x="3807950" y="4497327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ustom Layout">
  <p:cSld name="21_Custom Layou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1"/>
          <p:cNvSpPr>
            <a:spLocks noGrp="1"/>
          </p:cNvSpPr>
          <p:nvPr>
            <p:ph type="pic" idx="2"/>
          </p:nvPr>
        </p:nvSpPr>
        <p:spPr>
          <a:xfrm>
            <a:off x="4" y="-1"/>
            <a:ext cx="5250753" cy="422209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1" name="Google Shape;61;p51"/>
          <p:cNvSpPr>
            <a:spLocks noGrp="1"/>
          </p:cNvSpPr>
          <p:nvPr>
            <p:ph type="pic" idx="3"/>
          </p:nvPr>
        </p:nvSpPr>
        <p:spPr>
          <a:xfrm>
            <a:off x="5502626" y="-1"/>
            <a:ext cx="5250753" cy="422209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2" name="Google Shape;62;p51"/>
          <p:cNvSpPr>
            <a:spLocks noGrp="1"/>
          </p:cNvSpPr>
          <p:nvPr>
            <p:ph type="pic" idx="4"/>
          </p:nvPr>
        </p:nvSpPr>
        <p:spPr>
          <a:xfrm>
            <a:off x="11005249" y="-1"/>
            <a:ext cx="5250753" cy="422209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3" name="Google Shape;63;p51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1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1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ustom Layout">
  <p:cSld name="19_Custom Layou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2"/>
          <p:cNvSpPr>
            <a:spLocks noGrp="1"/>
          </p:cNvSpPr>
          <p:nvPr>
            <p:ph type="pic" idx="2"/>
          </p:nvPr>
        </p:nvSpPr>
        <p:spPr>
          <a:xfrm>
            <a:off x="1018639" y="860466"/>
            <a:ext cx="14218723" cy="742306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3"/>
          <p:cNvSpPr txBox="1">
            <a:spLocks noGrp="1"/>
          </p:cNvSpPr>
          <p:nvPr>
            <p:ph type="ctrTitle"/>
          </p:nvPr>
        </p:nvSpPr>
        <p:spPr>
          <a:xfrm>
            <a:off x="1219200" y="2834640"/>
            <a:ext cx="1381760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3"/>
          <p:cNvSpPr txBox="1">
            <a:spLocks noGrp="1"/>
          </p:cNvSpPr>
          <p:nvPr>
            <p:ph type="subTitle" idx="1"/>
          </p:nvPr>
        </p:nvSpPr>
        <p:spPr>
          <a:xfrm>
            <a:off x="2438400" y="5120640"/>
            <a:ext cx="113792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3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3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3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4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4"/>
          <p:cNvSpPr txBox="1">
            <a:spLocks noGrp="1"/>
          </p:cNvSpPr>
          <p:nvPr>
            <p:ph type="body" idx="1"/>
          </p:nvPr>
        </p:nvSpPr>
        <p:spPr>
          <a:xfrm>
            <a:off x="812800" y="2103120"/>
            <a:ext cx="1463040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4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4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4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5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5"/>
          <p:cNvSpPr txBox="1">
            <a:spLocks noGrp="1"/>
          </p:cNvSpPr>
          <p:nvPr>
            <p:ph type="body" idx="1"/>
          </p:nvPr>
        </p:nvSpPr>
        <p:spPr>
          <a:xfrm>
            <a:off x="812800" y="2103120"/>
            <a:ext cx="707136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5"/>
          <p:cNvSpPr txBox="1">
            <a:spLocks noGrp="1"/>
          </p:cNvSpPr>
          <p:nvPr>
            <p:ph type="body" idx="2"/>
          </p:nvPr>
        </p:nvSpPr>
        <p:spPr>
          <a:xfrm>
            <a:off x="8371840" y="2103120"/>
            <a:ext cx="707136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5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5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5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2"/>
          <p:cNvSpPr>
            <a:spLocks noGrp="1"/>
          </p:cNvSpPr>
          <p:nvPr>
            <p:ph type="pic" idx="2"/>
          </p:nvPr>
        </p:nvSpPr>
        <p:spPr>
          <a:xfrm>
            <a:off x="5062332" y="2955311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2" name="Google Shape;22;p42"/>
          <p:cNvSpPr>
            <a:spLocks noGrp="1"/>
          </p:cNvSpPr>
          <p:nvPr>
            <p:ph type="pic" idx="3"/>
          </p:nvPr>
        </p:nvSpPr>
        <p:spPr>
          <a:xfrm>
            <a:off x="963151" y="2955311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3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3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3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bg>
      <p:bgPr>
        <a:solidFill>
          <a:schemeClr val="l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4"/>
          <p:cNvSpPr>
            <a:spLocks noGrp="1"/>
          </p:cNvSpPr>
          <p:nvPr>
            <p:ph type="pic" idx="2"/>
          </p:nvPr>
        </p:nvSpPr>
        <p:spPr>
          <a:xfrm>
            <a:off x="4892040" y="1097280"/>
            <a:ext cx="6471920" cy="694944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5"/>
          <p:cNvSpPr>
            <a:spLocks noGrp="1"/>
          </p:cNvSpPr>
          <p:nvPr>
            <p:ph type="pic" idx="2"/>
          </p:nvPr>
        </p:nvSpPr>
        <p:spPr>
          <a:xfrm>
            <a:off x="5062331" y="295531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1" name="Google Shape;31;p45"/>
          <p:cNvSpPr>
            <a:spLocks noGrp="1"/>
          </p:cNvSpPr>
          <p:nvPr>
            <p:ph type="pic" idx="3"/>
          </p:nvPr>
        </p:nvSpPr>
        <p:spPr>
          <a:xfrm>
            <a:off x="963150" y="295531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0_Custom Layout">
  <p:cSld name="90_Custom Layou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6"/>
          <p:cNvSpPr>
            <a:spLocks noGrp="1"/>
          </p:cNvSpPr>
          <p:nvPr>
            <p:ph type="pic" idx="2"/>
          </p:nvPr>
        </p:nvSpPr>
        <p:spPr>
          <a:xfrm>
            <a:off x="914400" y="1011900"/>
            <a:ext cx="7170621" cy="717062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4" name="Google Shape;34;p46"/>
          <p:cNvSpPr>
            <a:spLocks noGrp="1"/>
          </p:cNvSpPr>
          <p:nvPr>
            <p:ph type="pic" idx="3"/>
          </p:nvPr>
        </p:nvSpPr>
        <p:spPr>
          <a:xfrm>
            <a:off x="8170597" y="4639807"/>
            <a:ext cx="3542716" cy="35427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5" name="Google Shape;35;p46"/>
          <p:cNvSpPr>
            <a:spLocks noGrp="1"/>
          </p:cNvSpPr>
          <p:nvPr>
            <p:ph type="pic" idx="4"/>
          </p:nvPr>
        </p:nvSpPr>
        <p:spPr>
          <a:xfrm>
            <a:off x="11798886" y="1011518"/>
            <a:ext cx="3542716" cy="35427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6" name="Google Shape;36;p46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6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6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1_Custom Layout">
  <p:cSld name="151_Custom Layou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7"/>
          <p:cNvSpPr>
            <a:spLocks noGrp="1"/>
          </p:cNvSpPr>
          <p:nvPr>
            <p:ph type="pic" idx="2"/>
          </p:nvPr>
        </p:nvSpPr>
        <p:spPr>
          <a:xfrm>
            <a:off x="9028434" y="3097673"/>
            <a:ext cx="5250241" cy="39337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1" name="Google Shape;41;p47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7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7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0_Custom Layout">
  <p:cSld name="130_Custom Layou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8"/>
          <p:cNvSpPr>
            <a:spLocks noGrp="1"/>
          </p:cNvSpPr>
          <p:nvPr>
            <p:ph type="pic" idx="2"/>
          </p:nvPr>
        </p:nvSpPr>
        <p:spPr>
          <a:xfrm>
            <a:off x="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6" name="Google Shape;46;p48"/>
          <p:cNvSpPr>
            <a:spLocks noGrp="1"/>
          </p:cNvSpPr>
          <p:nvPr>
            <p:ph type="pic" idx="3"/>
          </p:nvPr>
        </p:nvSpPr>
        <p:spPr>
          <a:xfrm>
            <a:off x="812800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7" name="Google Shape;47;p48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8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8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Blank">
  <p:cSld name="10_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9"/>
          <p:cNvSpPr>
            <a:spLocks noGrp="1"/>
          </p:cNvSpPr>
          <p:nvPr>
            <p:ph type="pic" idx="2"/>
          </p:nvPr>
        </p:nvSpPr>
        <p:spPr>
          <a:xfrm>
            <a:off x="8263470" y="914400"/>
            <a:ext cx="7078133" cy="3708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2" name="Google Shape;52;p49"/>
          <p:cNvSpPr>
            <a:spLocks noGrp="1"/>
          </p:cNvSpPr>
          <p:nvPr>
            <p:ph type="pic" idx="3"/>
          </p:nvPr>
        </p:nvSpPr>
        <p:spPr>
          <a:xfrm>
            <a:off x="914400" y="914400"/>
            <a:ext cx="7078133" cy="3708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3" name="Google Shape;53;p49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9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9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0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 u="none" strike="noStrike" cap="none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0"/>
          <p:cNvSpPr txBox="1">
            <a:spLocks noGrp="1"/>
          </p:cNvSpPr>
          <p:nvPr>
            <p:ph type="body" idx="1"/>
          </p:nvPr>
        </p:nvSpPr>
        <p:spPr>
          <a:xfrm>
            <a:off x="812800" y="2103120"/>
            <a:ext cx="1463040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0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40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40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rigeo.cprm.gov.br/handle/doc/23380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21.jp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hyperlink" Target="https://geoportal.cprm.gov.br/portal/apps/opsdashboard/index.html#/c338199dee3a4d4bb0e43738b424a298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://www.cprm.gov.br/publique/Gestao-Territorial/Prevencao-de-Desastres/Setorizacao-de-Riscos-Geologicos---Rio-Grande-do-Norte-4887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hyperlink" Target="http://www.sgb.gov.br/publique/Gestao-Territorial/Prevencao-de-Desastres/Cartas-de-Suscetibilidade-a-Movimentos-Gravitacionais-de-Massa-e-Inundacoes---Rio-Grande-do-Norte-5083.html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png"/><Relationship Id="rId7" Type="http://schemas.openxmlformats.org/officeDocument/2006/relationships/hyperlink" Target="http://www.sgb.gov.br/publique/Gestao-Territorial/Prevencao-de-Desastres/Avaliacao-Tecnica-Pos-Desastre-7141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28.jp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rigeo.cprm.gov.br/handle/doc/22401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32.jp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hyperlink" Target="https://rigeo.cprm.gov.br/handle/doc/17669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rigeo.cprm.gov.br/handle/doc/23294" TargetMode="External"/><Relationship Id="rId5" Type="http://schemas.openxmlformats.org/officeDocument/2006/relationships/image" Target="../media/image34.JP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png"/><Relationship Id="rId7" Type="http://schemas.openxmlformats.org/officeDocument/2006/relationships/hyperlink" Target="https://rigeo.cprm.gov.br/handle/doc/22590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36.jp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7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hyperlink" Target="https://rigeo.cprm.gov.br/handle/doc/19398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rigeo.cprm.gov.br/handle/doc/17659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41.JPG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rigeo.cprm.gov.br/handle/doc/20510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43.jp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7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hyperlink" Target="https://rigeo.cprm.gov.br/handle/doc/22381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png"/><Relationship Id="rId7" Type="http://schemas.openxmlformats.org/officeDocument/2006/relationships/hyperlink" Target="https://rigeo.cprm.gov.br/handle/doc/21421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49.jpg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rigeo.cprm.gov.br/handle/doc/15428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51.jpg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goo.gl/maps/J5VJKzVy1RK9deds7" TargetMode="External"/><Relationship Id="rId3" Type="http://schemas.openxmlformats.org/officeDocument/2006/relationships/image" Target="../media/image52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prm.gov.br/publique/Hidrologia/Monitoramento-Hidrologico-e-Hidrogeologico/Rede-Hidrometeorologica-Nacional---RHN-6587.html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7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hyperlink" Target="http://www.cprm.gov.br/publique/Hidrologia/Monitoramento-Hidrologico-e-Hidrogeologico/Rede-Integrada-de-Monitoramento-das-Aguas-Subterraneas---RIMAS-6727.html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png"/><Relationship Id="rId7" Type="http://schemas.openxmlformats.org/officeDocument/2006/relationships/hyperlink" Target="http://siagasweb.cprm.gov.br/layout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9.jp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49400" y="5101845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904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14400" y="-414378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3" name="Google Shape;283;p10"/>
          <p:cNvGrpSpPr/>
          <p:nvPr/>
        </p:nvGrpSpPr>
        <p:grpSpPr>
          <a:xfrm>
            <a:off x="-1410996" y="914400"/>
            <a:ext cx="8443902" cy="8077200"/>
            <a:chOff x="722" y="0"/>
            <a:chExt cx="4320" cy="4320"/>
          </a:xfrm>
        </p:grpSpPr>
        <p:sp>
          <p:nvSpPr>
            <p:cNvPr id="284" name="Google Shape;284;p10"/>
            <p:cNvSpPr/>
            <p:nvPr/>
          </p:nvSpPr>
          <p:spPr>
            <a:xfrm>
              <a:off x="3314" y="337"/>
              <a:ext cx="39" cy="44"/>
            </a:xfrm>
            <a:custGeom>
              <a:avLst/>
              <a:gdLst/>
              <a:ahLst/>
              <a:cxnLst/>
              <a:rect l="l" t="t" r="r" b="b"/>
              <a:pathLst>
                <a:path w="16" h="18" extrusionOk="0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" name="Google Shape;285;p10"/>
            <p:cNvSpPr/>
            <p:nvPr/>
          </p:nvSpPr>
          <p:spPr>
            <a:xfrm>
              <a:off x="3788" y="3239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" name="Google Shape;286;p10"/>
            <p:cNvSpPr/>
            <p:nvPr/>
          </p:nvSpPr>
          <p:spPr>
            <a:xfrm>
              <a:off x="3903" y="3171"/>
              <a:ext cx="36" cy="1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3944" y="3158"/>
              <a:ext cx="54" cy="22"/>
            </a:xfrm>
            <a:custGeom>
              <a:avLst/>
              <a:gdLst/>
              <a:ahLst/>
              <a:cxnLst/>
              <a:rect l="l" t="t" r="r" b="b"/>
              <a:pathLst>
                <a:path w="22" h="9" extrusionOk="0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" name="Google Shape;288;p10"/>
            <p:cNvSpPr/>
            <p:nvPr/>
          </p:nvSpPr>
          <p:spPr>
            <a:xfrm>
              <a:off x="3541" y="2306"/>
              <a:ext cx="100" cy="66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3539" y="722"/>
              <a:ext cx="759" cy="1013"/>
            </a:xfrm>
            <a:custGeom>
              <a:avLst/>
              <a:gdLst/>
              <a:ahLst/>
              <a:cxnLst/>
              <a:rect l="l" t="t" r="r" b="b"/>
              <a:pathLst>
                <a:path w="311" h="415" extrusionOk="0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1716" y="0"/>
              <a:ext cx="666" cy="740"/>
            </a:xfrm>
            <a:custGeom>
              <a:avLst/>
              <a:gdLst/>
              <a:ahLst/>
              <a:cxnLst/>
              <a:rect l="l" t="t" r="r" b="b"/>
              <a:pathLst>
                <a:path w="273" h="303" extrusionOk="0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" name="Google Shape;291;p10"/>
            <p:cNvSpPr/>
            <p:nvPr/>
          </p:nvSpPr>
          <p:spPr>
            <a:xfrm>
              <a:off x="2841" y="98"/>
              <a:ext cx="561" cy="612"/>
            </a:xfrm>
            <a:custGeom>
              <a:avLst/>
              <a:gdLst/>
              <a:ahLst/>
              <a:cxnLst/>
              <a:rect l="l" t="t" r="r" b="b"/>
              <a:pathLst>
                <a:path w="230" h="251" extrusionOk="0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" name="Google Shape;292;p10"/>
            <p:cNvSpPr/>
            <p:nvPr/>
          </p:nvSpPr>
          <p:spPr>
            <a:xfrm>
              <a:off x="2367" y="286"/>
              <a:ext cx="1448" cy="1386"/>
            </a:xfrm>
            <a:custGeom>
              <a:avLst/>
              <a:gdLst/>
              <a:ahLst/>
              <a:cxnLst/>
              <a:rect l="l" t="t" r="r" b="b"/>
              <a:pathLst>
                <a:path w="593" h="568" extrusionOk="0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4610" y="1308"/>
              <a:ext cx="432" cy="254"/>
            </a:xfrm>
            <a:custGeom>
              <a:avLst/>
              <a:gdLst/>
              <a:ahLst/>
              <a:cxnLst/>
              <a:rect l="l" t="t" r="r" b="b"/>
              <a:pathLst>
                <a:path w="177" h="104" extrusionOk="0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" name="Google Shape;294;p10"/>
            <p:cNvSpPr/>
            <p:nvPr/>
          </p:nvSpPr>
          <p:spPr>
            <a:xfrm>
              <a:off x="4632" y="1172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162" h="97" extrusionOk="0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solidFill>
              <a:srgbClr val="00B05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5" name="Google Shape;295;p10"/>
            <p:cNvSpPr/>
            <p:nvPr/>
          </p:nvSpPr>
          <p:spPr>
            <a:xfrm>
              <a:off x="4327" y="930"/>
              <a:ext cx="462" cy="564"/>
            </a:xfrm>
            <a:custGeom>
              <a:avLst/>
              <a:gdLst/>
              <a:ahLst/>
              <a:cxnLst/>
              <a:rect l="l" t="t" r="r" b="b"/>
              <a:pathLst>
                <a:path w="189" h="231" extrusionOk="0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6" name="Google Shape;296;p10"/>
            <p:cNvSpPr/>
            <p:nvPr/>
          </p:nvSpPr>
          <p:spPr>
            <a:xfrm>
              <a:off x="742" y="344"/>
              <a:ext cx="1923" cy="1357"/>
            </a:xfrm>
            <a:custGeom>
              <a:avLst/>
              <a:gdLst/>
              <a:ahLst/>
              <a:cxnLst/>
              <a:rect l="l" t="t" r="r" b="b"/>
              <a:pathLst>
                <a:path w="788" h="556" extrusionOk="0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7" name="Google Shape;297;p10"/>
            <p:cNvSpPr/>
            <p:nvPr/>
          </p:nvSpPr>
          <p:spPr>
            <a:xfrm>
              <a:off x="3004" y="1955"/>
              <a:ext cx="791" cy="791"/>
            </a:xfrm>
            <a:custGeom>
              <a:avLst/>
              <a:gdLst/>
              <a:ahLst/>
              <a:cxnLst/>
              <a:rect l="l" t="t" r="r" b="b"/>
              <a:pathLst>
                <a:path w="324" h="324" extrusionOk="0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3239" y="2182"/>
              <a:ext cx="1196" cy="952"/>
            </a:xfrm>
            <a:custGeom>
              <a:avLst/>
              <a:gdLst/>
              <a:ahLst/>
              <a:cxnLst/>
              <a:rect l="l" t="t" r="r" b="b"/>
              <a:pathLst>
                <a:path w="490" h="390" extrusionOk="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" name="Google Shape;299;p10"/>
            <p:cNvSpPr/>
            <p:nvPr/>
          </p:nvSpPr>
          <p:spPr>
            <a:xfrm>
              <a:off x="3805" y="918"/>
              <a:ext cx="625" cy="888"/>
            </a:xfrm>
            <a:custGeom>
              <a:avLst/>
              <a:gdLst/>
              <a:ahLst/>
              <a:cxnLst/>
              <a:rect l="l" t="t" r="r" b="b"/>
              <a:pathLst>
                <a:path w="256" h="364" extrusionOk="0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3280" y="1157"/>
              <a:ext cx="544" cy="913"/>
            </a:xfrm>
            <a:custGeom>
              <a:avLst/>
              <a:gdLst/>
              <a:ahLst/>
              <a:cxnLst/>
              <a:rect l="l" t="t" r="r" b="b"/>
              <a:pathLst>
                <a:path w="223" h="374" extrusionOk="0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2563" y="3583"/>
              <a:ext cx="786" cy="737"/>
            </a:xfrm>
            <a:custGeom>
              <a:avLst/>
              <a:gdLst/>
              <a:ahLst/>
              <a:cxnLst/>
              <a:rect l="l" t="t" r="r" b="b"/>
              <a:pathLst>
                <a:path w="322" h="302" extrusionOk="0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2" name="Google Shape;302;p10"/>
            <p:cNvSpPr/>
            <p:nvPr/>
          </p:nvSpPr>
          <p:spPr>
            <a:xfrm>
              <a:off x="3859" y="2926"/>
              <a:ext cx="422" cy="279"/>
            </a:xfrm>
            <a:custGeom>
              <a:avLst/>
              <a:gdLst/>
              <a:ahLst/>
              <a:cxnLst/>
              <a:rect l="l" t="t" r="r" b="b"/>
              <a:pathLst>
                <a:path w="173" h="114" extrusionOk="0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3" name="Google Shape;303;p10"/>
            <p:cNvSpPr/>
            <p:nvPr/>
          </p:nvSpPr>
          <p:spPr>
            <a:xfrm>
              <a:off x="4188" y="2609"/>
              <a:ext cx="252" cy="378"/>
            </a:xfrm>
            <a:custGeom>
              <a:avLst/>
              <a:gdLst/>
              <a:ahLst/>
              <a:cxnLst/>
              <a:rect l="l" t="t" r="r" b="b"/>
              <a:pathLst>
                <a:path w="103" h="155" extrusionOk="0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4642" y="1694"/>
              <a:ext cx="205" cy="229"/>
            </a:xfrm>
            <a:custGeom>
              <a:avLst/>
              <a:gdLst/>
              <a:ahLst/>
              <a:cxnLst/>
              <a:rect l="l" t="t" r="r" b="b"/>
              <a:pathLst>
                <a:path w="84" h="94" extrusionOk="0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5" name="Google Shape;305;p10"/>
            <p:cNvSpPr/>
            <p:nvPr/>
          </p:nvSpPr>
          <p:spPr>
            <a:xfrm>
              <a:off x="3734" y="1572"/>
              <a:ext cx="996" cy="1091"/>
            </a:xfrm>
            <a:custGeom>
              <a:avLst/>
              <a:gdLst/>
              <a:ahLst/>
              <a:cxnLst/>
              <a:rect l="l" t="t" r="r" b="b"/>
              <a:pathLst>
                <a:path w="408" h="447" extrusionOk="0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AEE7"/>
                </a:solidFill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>
              <a:off x="4649" y="1623"/>
              <a:ext cx="342" cy="190"/>
            </a:xfrm>
            <a:custGeom>
              <a:avLst/>
              <a:gdLst/>
              <a:ahLst/>
              <a:cxnLst/>
              <a:rect l="l" t="t" r="r" b="b"/>
              <a:pathLst>
                <a:path w="140" h="78" extrusionOk="0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7" name="Google Shape;307;p10"/>
            <p:cNvSpPr/>
            <p:nvPr/>
          </p:nvSpPr>
          <p:spPr>
            <a:xfrm>
              <a:off x="4335" y="1435"/>
              <a:ext cx="705" cy="242"/>
            </a:xfrm>
            <a:custGeom>
              <a:avLst/>
              <a:gdLst/>
              <a:ahLst/>
              <a:cxnLst/>
              <a:rect l="l" t="t" r="r" b="b"/>
              <a:pathLst>
                <a:path w="289" h="99" extrusionOk="0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" name="Google Shape;308;p10"/>
            <p:cNvSpPr/>
            <p:nvPr/>
          </p:nvSpPr>
          <p:spPr>
            <a:xfrm>
              <a:off x="3029" y="2782"/>
              <a:ext cx="905" cy="616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" name="Google Shape;309;p10"/>
            <p:cNvSpPr/>
            <p:nvPr/>
          </p:nvSpPr>
          <p:spPr>
            <a:xfrm>
              <a:off x="722" y="1433"/>
              <a:ext cx="823" cy="432"/>
            </a:xfrm>
            <a:custGeom>
              <a:avLst/>
              <a:gdLst/>
              <a:ahLst/>
              <a:cxnLst/>
              <a:rect l="l" t="t" r="r" b="b"/>
              <a:pathLst>
                <a:path w="337" h="177" extrusionOk="0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" name="Google Shape;310;p10"/>
            <p:cNvSpPr/>
            <p:nvPr/>
          </p:nvSpPr>
          <p:spPr>
            <a:xfrm>
              <a:off x="2092" y="1389"/>
              <a:ext cx="1247" cy="1188"/>
            </a:xfrm>
            <a:custGeom>
              <a:avLst/>
              <a:gdLst/>
              <a:ahLst/>
              <a:cxnLst/>
              <a:rect l="l" t="t" r="r" b="b"/>
              <a:pathLst>
                <a:path w="511" h="487" extrusionOk="0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" name="Google Shape;311;p10"/>
            <p:cNvSpPr/>
            <p:nvPr/>
          </p:nvSpPr>
          <p:spPr>
            <a:xfrm>
              <a:off x="1528" y="1474"/>
              <a:ext cx="764" cy="635"/>
            </a:xfrm>
            <a:custGeom>
              <a:avLst/>
              <a:gdLst/>
              <a:ahLst/>
              <a:cxnLst/>
              <a:rect l="l" t="t" r="r" b="b"/>
              <a:pathLst>
                <a:path w="313" h="260" extrusionOk="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" name="Google Shape;312;p10"/>
            <p:cNvSpPr/>
            <p:nvPr/>
          </p:nvSpPr>
          <p:spPr>
            <a:xfrm>
              <a:off x="2480" y="2482"/>
              <a:ext cx="766" cy="767"/>
            </a:xfrm>
            <a:custGeom>
              <a:avLst/>
              <a:gdLst/>
              <a:ahLst/>
              <a:cxnLst/>
              <a:rect l="l" t="t" r="r" b="b"/>
              <a:pathLst>
                <a:path w="314" h="314" extrusionOk="0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3" name="Google Shape;313;p10"/>
            <p:cNvSpPr/>
            <p:nvPr/>
          </p:nvSpPr>
          <p:spPr>
            <a:xfrm>
              <a:off x="2934" y="3466"/>
              <a:ext cx="556" cy="368"/>
            </a:xfrm>
            <a:custGeom>
              <a:avLst/>
              <a:gdLst/>
              <a:ahLst/>
              <a:cxnLst/>
              <a:rect l="l" t="t" r="r" b="b"/>
              <a:pathLst>
                <a:path w="228" h="151" extrusionOk="0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4" name="Google Shape;314;p10"/>
            <p:cNvSpPr/>
            <p:nvPr/>
          </p:nvSpPr>
          <p:spPr>
            <a:xfrm>
              <a:off x="2865" y="3080"/>
              <a:ext cx="664" cy="457"/>
            </a:xfrm>
            <a:custGeom>
              <a:avLst/>
              <a:gdLst/>
              <a:ahLst/>
              <a:cxnLst/>
              <a:rect l="l" t="t" r="r" b="b"/>
              <a:pathLst>
                <a:path w="272" h="187" extrusionOk="0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15" name="Google Shape;315;p10"/>
          <p:cNvGrpSpPr/>
          <p:nvPr/>
        </p:nvGrpSpPr>
        <p:grpSpPr>
          <a:xfrm rot="-6852028">
            <a:off x="2329397" y="2035378"/>
            <a:ext cx="3417110" cy="4724828"/>
            <a:chOff x="5383093" y="2908011"/>
            <a:chExt cx="1082675" cy="1497012"/>
          </a:xfrm>
        </p:grpSpPr>
        <p:sp>
          <p:nvSpPr>
            <p:cNvPr id="316" name="Google Shape;316;p10"/>
            <p:cNvSpPr/>
            <p:nvPr/>
          </p:nvSpPr>
          <p:spPr>
            <a:xfrm>
              <a:off x="5383093" y="2908011"/>
              <a:ext cx="1082675" cy="1497012"/>
            </a:xfrm>
            <a:custGeom>
              <a:avLst/>
              <a:gdLst/>
              <a:ahLst/>
              <a:cxnLst/>
              <a:rect l="l" t="t" r="r" b="b"/>
              <a:pathLst>
                <a:path w="380" h="526" extrusionOk="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7" name="Google Shape;317;p10"/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18" name="Google Shape;318;p10"/>
          <p:cNvSpPr txBox="1"/>
          <p:nvPr/>
        </p:nvSpPr>
        <p:spPr>
          <a:xfrm>
            <a:off x="7961012" y="2557588"/>
            <a:ext cx="6564235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Hidrogeológico do Estado do Rio Grande do Norte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9" name="Google Shape;319;p10"/>
          <p:cNvSpPr txBox="1"/>
          <p:nvPr/>
        </p:nvSpPr>
        <p:spPr>
          <a:xfrm>
            <a:off x="8037213" y="3926205"/>
            <a:ext cx="6629400" cy="2948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Representa 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potencialidade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ou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produtividade dos aquíferos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, a importância relativa local e as suas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características físicas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Fornece também informações sobre as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características litológicas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e sobre 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qualidade química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das águas subterrâneas.</a:t>
            </a:r>
            <a:endParaRPr/>
          </a:p>
        </p:txBody>
      </p:sp>
      <p:sp>
        <p:nvSpPr>
          <p:cNvPr id="320" name="Google Shape;320;p10"/>
          <p:cNvSpPr txBox="1"/>
          <p:nvPr/>
        </p:nvSpPr>
        <p:spPr>
          <a:xfrm>
            <a:off x="7961013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1" name="Google Shape;321;p10"/>
          <p:cNvSpPr/>
          <p:nvPr/>
        </p:nvSpPr>
        <p:spPr>
          <a:xfrm rot="10800000" flipH="1">
            <a:off x="8030863" y="3697605"/>
            <a:ext cx="2895600" cy="76200"/>
          </a:xfrm>
          <a:prstGeom prst="rect">
            <a:avLst/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322" name="Google Shape;322;p10"/>
          <p:cNvPicPr preferRelativeResize="0"/>
          <p:nvPr/>
        </p:nvPicPr>
        <p:blipFill rotWithShape="1">
          <a:blip r:embed="rId7">
            <a:alphaModFix/>
          </a:blip>
          <a:srcRect l="16094" r="16093"/>
          <a:stretch/>
        </p:blipFill>
        <p:spPr>
          <a:xfrm>
            <a:off x="2096313" y="3295023"/>
            <a:ext cx="2762902" cy="2716240"/>
          </a:xfrm>
          <a:custGeom>
            <a:avLst/>
            <a:gdLst/>
            <a:ahLst/>
            <a:cxnLst/>
            <a:rect l="l" t="t" r="r" b="b"/>
            <a:pathLst>
              <a:path w="3530524" h="3530524" extrusionOk="0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23" name="Google Shape;323;p10" descr="Logotipo&#10;&#10;Descrição gerada automaticament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3937" y="214418"/>
            <a:ext cx="3200399" cy="1720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1"/>
          <p:cNvSpPr/>
          <p:nvPr/>
        </p:nvSpPr>
        <p:spPr>
          <a:xfrm>
            <a:off x="812800" y="1768044"/>
            <a:ext cx="4267200" cy="5638800"/>
          </a:xfrm>
          <a:prstGeom prst="roundRect">
            <a:avLst>
              <a:gd name="adj" fmla="val 5906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330" name="Google Shape;33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3884" y="13335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5202" t="4763" r="1775" b="8229"/>
          <a:stretch/>
        </p:blipFill>
        <p:spPr>
          <a:xfrm>
            <a:off x="4546600" y="1097279"/>
            <a:ext cx="7429913" cy="6949441"/>
          </a:xfrm>
          <a:prstGeom prst="roundRect">
            <a:avLst>
              <a:gd name="adj" fmla="val 5458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333" name="Google Shape;333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11"/>
          <p:cNvSpPr txBox="1"/>
          <p:nvPr/>
        </p:nvSpPr>
        <p:spPr>
          <a:xfrm>
            <a:off x="889000" y="1946948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5" name="Google Shape;335;p11"/>
          <p:cNvSpPr txBox="1"/>
          <p:nvPr/>
        </p:nvSpPr>
        <p:spPr>
          <a:xfrm>
            <a:off x="889000" y="2453844"/>
            <a:ext cx="3581400" cy="4801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uma ferramenta para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dos recursos hídricos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extremamente importante para estabelecer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políticas integradas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gerenciamento das águas superficiais e subterrâneas.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Diante da crescente necessidade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abastecimento de água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os mais diferentes fins, os recursos hídricos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subterrâneos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são importante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alternativa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suprir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carências hídricas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várias regiões do estado.</a:t>
            </a: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11702690" y="2303144"/>
            <a:ext cx="3740509" cy="4935115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37" name="Google Shape;337;p11"/>
          <p:cNvSpPr txBox="1"/>
          <p:nvPr/>
        </p:nvSpPr>
        <p:spPr>
          <a:xfrm>
            <a:off x="11861800" y="2973499"/>
            <a:ext cx="3581400" cy="4108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gestores de recursos hídricos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Setores que necessitam da água para abastecimento público, geração de energia, agricultura, etc</a:t>
            </a:r>
            <a:endParaRPr sz="16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em geral</a:t>
            </a:r>
            <a:endParaRPr/>
          </a:p>
        </p:txBody>
      </p:sp>
      <p:sp>
        <p:nvSpPr>
          <p:cNvPr id="338" name="Google Shape;338;p11"/>
          <p:cNvSpPr txBox="1"/>
          <p:nvPr/>
        </p:nvSpPr>
        <p:spPr>
          <a:xfrm>
            <a:off x="11766756" y="2470118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39" name="Google Shape;339;p11"/>
          <p:cNvGrpSpPr/>
          <p:nvPr/>
        </p:nvGrpSpPr>
        <p:grpSpPr>
          <a:xfrm>
            <a:off x="1382059" y="8098537"/>
            <a:ext cx="2548127" cy="740663"/>
            <a:chOff x="5695188" y="7506716"/>
            <a:chExt cx="2548127" cy="740663"/>
          </a:xfrm>
        </p:grpSpPr>
        <p:pic>
          <p:nvPicPr>
            <p:cNvPr id="340" name="Google Shape;340;p1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1" name="Google Shape;341;p11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42" name="Google Shape;342;p11"/>
          <p:cNvSpPr txBox="1"/>
          <p:nvPr/>
        </p:nvSpPr>
        <p:spPr>
          <a:xfrm>
            <a:off x="10731500" y="8471828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49400" y="5101845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904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14400" y="-414378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1" name="Google Shape;351;p12"/>
          <p:cNvGrpSpPr/>
          <p:nvPr/>
        </p:nvGrpSpPr>
        <p:grpSpPr>
          <a:xfrm>
            <a:off x="-1410996" y="914400"/>
            <a:ext cx="8443902" cy="8077200"/>
            <a:chOff x="722" y="0"/>
            <a:chExt cx="4320" cy="4320"/>
          </a:xfrm>
        </p:grpSpPr>
        <p:sp>
          <p:nvSpPr>
            <p:cNvPr id="352" name="Google Shape;352;p12"/>
            <p:cNvSpPr/>
            <p:nvPr/>
          </p:nvSpPr>
          <p:spPr>
            <a:xfrm>
              <a:off x="3314" y="337"/>
              <a:ext cx="39" cy="44"/>
            </a:xfrm>
            <a:custGeom>
              <a:avLst/>
              <a:gdLst/>
              <a:ahLst/>
              <a:cxnLst/>
              <a:rect l="l" t="t" r="r" b="b"/>
              <a:pathLst>
                <a:path w="16" h="18" extrusionOk="0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3" name="Google Shape;353;p12"/>
            <p:cNvSpPr/>
            <p:nvPr/>
          </p:nvSpPr>
          <p:spPr>
            <a:xfrm>
              <a:off x="3788" y="3239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4" name="Google Shape;354;p12"/>
            <p:cNvSpPr/>
            <p:nvPr/>
          </p:nvSpPr>
          <p:spPr>
            <a:xfrm>
              <a:off x="3903" y="3171"/>
              <a:ext cx="36" cy="1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5" name="Google Shape;355;p12"/>
            <p:cNvSpPr/>
            <p:nvPr/>
          </p:nvSpPr>
          <p:spPr>
            <a:xfrm>
              <a:off x="3944" y="3158"/>
              <a:ext cx="54" cy="22"/>
            </a:xfrm>
            <a:custGeom>
              <a:avLst/>
              <a:gdLst/>
              <a:ahLst/>
              <a:cxnLst/>
              <a:rect l="l" t="t" r="r" b="b"/>
              <a:pathLst>
                <a:path w="22" h="9" extrusionOk="0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6" name="Google Shape;356;p12"/>
            <p:cNvSpPr/>
            <p:nvPr/>
          </p:nvSpPr>
          <p:spPr>
            <a:xfrm>
              <a:off x="3541" y="2306"/>
              <a:ext cx="100" cy="66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7" name="Google Shape;357;p12"/>
            <p:cNvSpPr/>
            <p:nvPr/>
          </p:nvSpPr>
          <p:spPr>
            <a:xfrm>
              <a:off x="3539" y="722"/>
              <a:ext cx="759" cy="1013"/>
            </a:xfrm>
            <a:custGeom>
              <a:avLst/>
              <a:gdLst/>
              <a:ahLst/>
              <a:cxnLst/>
              <a:rect l="l" t="t" r="r" b="b"/>
              <a:pathLst>
                <a:path w="311" h="415" extrusionOk="0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8" name="Google Shape;358;p12"/>
            <p:cNvSpPr/>
            <p:nvPr/>
          </p:nvSpPr>
          <p:spPr>
            <a:xfrm>
              <a:off x="1716" y="0"/>
              <a:ext cx="666" cy="740"/>
            </a:xfrm>
            <a:custGeom>
              <a:avLst/>
              <a:gdLst/>
              <a:ahLst/>
              <a:cxnLst/>
              <a:rect l="l" t="t" r="r" b="b"/>
              <a:pathLst>
                <a:path w="273" h="303" extrusionOk="0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9" name="Google Shape;359;p12"/>
            <p:cNvSpPr/>
            <p:nvPr/>
          </p:nvSpPr>
          <p:spPr>
            <a:xfrm>
              <a:off x="2841" y="98"/>
              <a:ext cx="561" cy="612"/>
            </a:xfrm>
            <a:custGeom>
              <a:avLst/>
              <a:gdLst/>
              <a:ahLst/>
              <a:cxnLst/>
              <a:rect l="l" t="t" r="r" b="b"/>
              <a:pathLst>
                <a:path w="230" h="251" extrusionOk="0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0" name="Google Shape;360;p12"/>
            <p:cNvSpPr/>
            <p:nvPr/>
          </p:nvSpPr>
          <p:spPr>
            <a:xfrm>
              <a:off x="2367" y="286"/>
              <a:ext cx="1448" cy="1386"/>
            </a:xfrm>
            <a:custGeom>
              <a:avLst/>
              <a:gdLst/>
              <a:ahLst/>
              <a:cxnLst/>
              <a:rect l="l" t="t" r="r" b="b"/>
              <a:pathLst>
                <a:path w="593" h="568" extrusionOk="0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1" name="Google Shape;361;p12"/>
            <p:cNvSpPr/>
            <p:nvPr/>
          </p:nvSpPr>
          <p:spPr>
            <a:xfrm>
              <a:off x="4610" y="1308"/>
              <a:ext cx="432" cy="254"/>
            </a:xfrm>
            <a:custGeom>
              <a:avLst/>
              <a:gdLst/>
              <a:ahLst/>
              <a:cxnLst/>
              <a:rect l="l" t="t" r="r" b="b"/>
              <a:pathLst>
                <a:path w="177" h="104" extrusionOk="0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2" name="Google Shape;362;p12"/>
            <p:cNvSpPr/>
            <p:nvPr/>
          </p:nvSpPr>
          <p:spPr>
            <a:xfrm>
              <a:off x="4632" y="1172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162" h="97" extrusionOk="0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solidFill>
              <a:srgbClr val="00B05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3" name="Google Shape;363;p12"/>
            <p:cNvSpPr/>
            <p:nvPr/>
          </p:nvSpPr>
          <p:spPr>
            <a:xfrm>
              <a:off x="4327" y="930"/>
              <a:ext cx="462" cy="564"/>
            </a:xfrm>
            <a:custGeom>
              <a:avLst/>
              <a:gdLst/>
              <a:ahLst/>
              <a:cxnLst/>
              <a:rect l="l" t="t" r="r" b="b"/>
              <a:pathLst>
                <a:path w="189" h="231" extrusionOk="0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4" name="Google Shape;364;p12"/>
            <p:cNvSpPr/>
            <p:nvPr/>
          </p:nvSpPr>
          <p:spPr>
            <a:xfrm>
              <a:off x="742" y="344"/>
              <a:ext cx="1923" cy="1357"/>
            </a:xfrm>
            <a:custGeom>
              <a:avLst/>
              <a:gdLst/>
              <a:ahLst/>
              <a:cxnLst/>
              <a:rect l="l" t="t" r="r" b="b"/>
              <a:pathLst>
                <a:path w="788" h="556" extrusionOk="0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5" name="Google Shape;365;p12"/>
            <p:cNvSpPr/>
            <p:nvPr/>
          </p:nvSpPr>
          <p:spPr>
            <a:xfrm>
              <a:off x="3004" y="1955"/>
              <a:ext cx="791" cy="791"/>
            </a:xfrm>
            <a:custGeom>
              <a:avLst/>
              <a:gdLst/>
              <a:ahLst/>
              <a:cxnLst/>
              <a:rect l="l" t="t" r="r" b="b"/>
              <a:pathLst>
                <a:path w="324" h="324" extrusionOk="0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6" name="Google Shape;366;p12"/>
            <p:cNvSpPr/>
            <p:nvPr/>
          </p:nvSpPr>
          <p:spPr>
            <a:xfrm>
              <a:off x="3239" y="2182"/>
              <a:ext cx="1196" cy="952"/>
            </a:xfrm>
            <a:custGeom>
              <a:avLst/>
              <a:gdLst/>
              <a:ahLst/>
              <a:cxnLst/>
              <a:rect l="l" t="t" r="r" b="b"/>
              <a:pathLst>
                <a:path w="490" h="390" extrusionOk="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7" name="Google Shape;367;p12"/>
            <p:cNvSpPr/>
            <p:nvPr/>
          </p:nvSpPr>
          <p:spPr>
            <a:xfrm>
              <a:off x="3805" y="918"/>
              <a:ext cx="625" cy="888"/>
            </a:xfrm>
            <a:custGeom>
              <a:avLst/>
              <a:gdLst/>
              <a:ahLst/>
              <a:cxnLst/>
              <a:rect l="l" t="t" r="r" b="b"/>
              <a:pathLst>
                <a:path w="256" h="364" extrusionOk="0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8" name="Google Shape;368;p12"/>
            <p:cNvSpPr/>
            <p:nvPr/>
          </p:nvSpPr>
          <p:spPr>
            <a:xfrm>
              <a:off x="3280" y="1157"/>
              <a:ext cx="544" cy="913"/>
            </a:xfrm>
            <a:custGeom>
              <a:avLst/>
              <a:gdLst/>
              <a:ahLst/>
              <a:cxnLst/>
              <a:rect l="l" t="t" r="r" b="b"/>
              <a:pathLst>
                <a:path w="223" h="374" extrusionOk="0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9" name="Google Shape;369;p12"/>
            <p:cNvSpPr/>
            <p:nvPr/>
          </p:nvSpPr>
          <p:spPr>
            <a:xfrm>
              <a:off x="2563" y="3583"/>
              <a:ext cx="786" cy="737"/>
            </a:xfrm>
            <a:custGeom>
              <a:avLst/>
              <a:gdLst/>
              <a:ahLst/>
              <a:cxnLst/>
              <a:rect l="l" t="t" r="r" b="b"/>
              <a:pathLst>
                <a:path w="322" h="302" extrusionOk="0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0" name="Google Shape;370;p12"/>
            <p:cNvSpPr/>
            <p:nvPr/>
          </p:nvSpPr>
          <p:spPr>
            <a:xfrm>
              <a:off x="3859" y="2926"/>
              <a:ext cx="422" cy="279"/>
            </a:xfrm>
            <a:custGeom>
              <a:avLst/>
              <a:gdLst/>
              <a:ahLst/>
              <a:cxnLst/>
              <a:rect l="l" t="t" r="r" b="b"/>
              <a:pathLst>
                <a:path w="173" h="114" extrusionOk="0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1" name="Google Shape;371;p12"/>
            <p:cNvSpPr/>
            <p:nvPr/>
          </p:nvSpPr>
          <p:spPr>
            <a:xfrm>
              <a:off x="4188" y="2609"/>
              <a:ext cx="252" cy="378"/>
            </a:xfrm>
            <a:custGeom>
              <a:avLst/>
              <a:gdLst/>
              <a:ahLst/>
              <a:cxnLst/>
              <a:rect l="l" t="t" r="r" b="b"/>
              <a:pathLst>
                <a:path w="103" h="155" extrusionOk="0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2" name="Google Shape;372;p12"/>
            <p:cNvSpPr/>
            <p:nvPr/>
          </p:nvSpPr>
          <p:spPr>
            <a:xfrm>
              <a:off x="4642" y="1694"/>
              <a:ext cx="205" cy="229"/>
            </a:xfrm>
            <a:custGeom>
              <a:avLst/>
              <a:gdLst/>
              <a:ahLst/>
              <a:cxnLst/>
              <a:rect l="l" t="t" r="r" b="b"/>
              <a:pathLst>
                <a:path w="84" h="94" extrusionOk="0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3" name="Google Shape;373;p12"/>
            <p:cNvSpPr/>
            <p:nvPr/>
          </p:nvSpPr>
          <p:spPr>
            <a:xfrm>
              <a:off x="3734" y="1572"/>
              <a:ext cx="996" cy="1091"/>
            </a:xfrm>
            <a:custGeom>
              <a:avLst/>
              <a:gdLst/>
              <a:ahLst/>
              <a:cxnLst/>
              <a:rect l="l" t="t" r="r" b="b"/>
              <a:pathLst>
                <a:path w="408" h="447" extrusionOk="0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AEE7"/>
                </a:solidFill>
              </a:endParaRPr>
            </a:p>
          </p:txBody>
        </p:sp>
        <p:sp>
          <p:nvSpPr>
            <p:cNvPr id="374" name="Google Shape;374;p12"/>
            <p:cNvSpPr/>
            <p:nvPr/>
          </p:nvSpPr>
          <p:spPr>
            <a:xfrm>
              <a:off x="4649" y="1623"/>
              <a:ext cx="342" cy="190"/>
            </a:xfrm>
            <a:custGeom>
              <a:avLst/>
              <a:gdLst/>
              <a:ahLst/>
              <a:cxnLst/>
              <a:rect l="l" t="t" r="r" b="b"/>
              <a:pathLst>
                <a:path w="140" h="78" extrusionOk="0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5" name="Google Shape;375;p12"/>
            <p:cNvSpPr/>
            <p:nvPr/>
          </p:nvSpPr>
          <p:spPr>
            <a:xfrm>
              <a:off x="4335" y="1435"/>
              <a:ext cx="705" cy="242"/>
            </a:xfrm>
            <a:custGeom>
              <a:avLst/>
              <a:gdLst/>
              <a:ahLst/>
              <a:cxnLst/>
              <a:rect l="l" t="t" r="r" b="b"/>
              <a:pathLst>
                <a:path w="289" h="99" extrusionOk="0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6" name="Google Shape;376;p12"/>
            <p:cNvSpPr/>
            <p:nvPr/>
          </p:nvSpPr>
          <p:spPr>
            <a:xfrm>
              <a:off x="3029" y="2782"/>
              <a:ext cx="905" cy="616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7" name="Google Shape;377;p12"/>
            <p:cNvSpPr/>
            <p:nvPr/>
          </p:nvSpPr>
          <p:spPr>
            <a:xfrm>
              <a:off x="722" y="1433"/>
              <a:ext cx="823" cy="432"/>
            </a:xfrm>
            <a:custGeom>
              <a:avLst/>
              <a:gdLst/>
              <a:ahLst/>
              <a:cxnLst/>
              <a:rect l="l" t="t" r="r" b="b"/>
              <a:pathLst>
                <a:path w="337" h="177" extrusionOk="0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8" name="Google Shape;378;p12"/>
            <p:cNvSpPr/>
            <p:nvPr/>
          </p:nvSpPr>
          <p:spPr>
            <a:xfrm>
              <a:off x="2092" y="1389"/>
              <a:ext cx="1247" cy="1188"/>
            </a:xfrm>
            <a:custGeom>
              <a:avLst/>
              <a:gdLst/>
              <a:ahLst/>
              <a:cxnLst/>
              <a:rect l="l" t="t" r="r" b="b"/>
              <a:pathLst>
                <a:path w="511" h="487" extrusionOk="0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9" name="Google Shape;379;p12"/>
            <p:cNvSpPr/>
            <p:nvPr/>
          </p:nvSpPr>
          <p:spPr>
            <a:xfrm>
              <a:off x="1528" y="1474"/>
              <a:ext cx="764" cy="635"/>
            </a:xfrm>
            <a:custGeom>
              <a:avLst/>
              <a:gdLst/>
              <a:ahLst/>
              <a:cxnLst/>
              <a:rect l="l" t="t" r="r" b="b"/>
              <a:pathLst>
                <a:path w="313" h="260" extrusionOk="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0" name="Google Shape;380;p12"/>
            <p:cNvSpPr/>
            <p:nvPr/>
          </p:nvSpPr>
          <p:spPr>
            <a:xfrm>
              <a:off x="2480" y="2482"/>
              <a:ext cx="766" cy="767"/>
            </a:xfrm>
            <a:custGeom>
              <a:avLst/>
              <a:gdLst/>
              <a:ahLst/>
              <a:cxnLst/>
              <a:rect l="l" t="t" r="r" b="b"/>
              <a:pathLst>
                <a:path w="314" h="314" extrusionOk="0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2"/>
            <p:cNvSpPr/>
            <p:nvPr/>
          </p:nvSpPr>
          <p:spPr>
            <a:xfrm>
              <a:off x="2934" y="3466"/>
              <a:ext cx="556" cy="368"/>
            </a:xfrm>
            <a:custGeom>
              <a:avLst/>
              <a:gdLst/>
              <a:ahLst/>
              <a:cxnLst/>
              <a:rect l="l" t="t" r="r" b="b"/>
              <a:pathLst>
                <a:path w="228" h="151" extrusionOk="0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2" name="Google Shape;382;p12"/>
            <p:cNvSpPr/>
            <p:nvPr/>
          </p:nvSpPr>
          <p:spPr>
            <a:xfrm>
              <a:off x="2865" y="3080"/>
              <a:ext cx="664" cy="457"/>
            </a:xfrm>
            <a:custGeom>
              <a:avLst/>
              <a:gdLst/>
              <a:ahLst/>
              <a:cxnLst/>
              <a:rect l="l" t="t" r="r" b="b"/>
              <a:pathLst>
                <a:path w="272" h="187" extrusionOk="0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83" name="Google Shape;383;p12"/>
          <p:cNvGrpSpPr/>
          <p:nvPr/>
        </p:nvGrpSpPr>
        <p:grpSpPr>
          <a:xfrm rot="-6852028">
            <a:off x="2329397" y="2035378"/>
            <a:ext cx="3417110" cy="4724828"/>
            <a:chOff x="5383093" y="2908011"/>
            <a:chExt cx="1082675" cy="1497012"/>
          </a:xfrm>
        </p:grpSpPr>
        <p:sp>
          <p:nvSpPr>
            <p:cNvPr id="384" name="Google Shape;384;p12"/>
            <p:cNvSpPr/>
            <p:nvPr/>
          </p:nvSpPr>
          <p:spPr>
            <a:xfrm>
              <a:off x="5383093" y="2908011"/>
              <a:ext cx="1082675" cy="1497012"/>
            </a:xfrm>
            <a:custGeom>
              <a:avLst/>
              <a:gdLst/>
              <a:ahLst/>
              <a:cxnLst/>
              <a:rect l="l" t="t" r="r" b="b"/>
              <a:pathLst>
                <a:path w="380" h="526" extrusionOk="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5" name="Google Shape;385;p12"/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86" name="Google Shape;386;p12"/>
          <p:cNvSpPr txBox="1"/>
          <p:nvPr/>
        </p:nvSpPr>
        <p:spPr>
          <a:xfrm>
            <a:off x="7961012" y="1837877"/>
            <a:ext cx="656423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Cartografia de Risco Geológico 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7" name="Google Shape;387;p12"/>
          <p:cNvSpPr txBox="1"/>
          <p:nvPr/>
        </p:nvSpPr>
        <p:spPr>
          <a:xfrm>
            <a:off x="8037213" y="2786814"/>
            <a:ext cx="6629400" cy="5025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Consiste na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identificação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caracterização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das porções do território municipal sujeitas 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perdas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ou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danos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por eventos adversos de natureza geológica. 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Os mapeamentos são realizados em parceria com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defesas civis municipais,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exclusivamente em regiões onde há edificações com permanência humana e cartografam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de risco alto e muito alto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O estudo é elaborado em consonância com as diretrizes e objetivos estabelecidos pela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 Nacional de Proteção e Defesa Civil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(Lei 12.608/2012).</a:t>
            </a:r>
            <a:endParaRPr/>
          </a:p>
        </p:txBody>
      </p:sp>
      <p:sp>
        <p:nvSpPr>
          <p:cNvPr id="388" name="Google Shape;388;p12"/>
          <p:cNvSpPr txBox="1"/>
          <p:nvPr/>
        </p:nvSpPr>
        <p:spPr>
          <a:xfrm>
            <a:off x="7961013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9" name="Google Shape;389;p12"/>
          <p:cNvSpPr/>
          <p:nvPr/>
        </p:nvSpPr>
        <p:spPr>
          <a:xfrm rot="10800000" flipH="1">
            <a:off x="8030863" y="2558214"/>
            <a:ext cx="2895600" cy="76200"/>
          </a:xfrm>
          <a:prstGeom prst="rect">
            <a:avLst/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390" name="Google Shape;390;p12"/>
          <p:cNvPicPr preferRelativeResize="0"/>
          <p:nvPr/>
        </p:nvPicPr>
        <p:blipFill rotWithShape="1">
          <a:blip r:embed="rId7">
            <a:alphaModFix/>
          </a:blip>
          <a:srcRect l="16112" r="16111"/>
          <a:stretch/>
        </p:blipFill>
        <p:spPr>
          <a:xfrm>
            <a:off x="2096313" y="3295023"/>
            <a:ext cx="2762902" cy="2716240"/>
          </a:xfrm>
          <a:custGeom>
            <a:avLst/>
            <a:gdLst/>
            <a:ahLst/>
            <a:cxnLst/>
            <a:rect l="l" t="t" r="r" b="b"/>
            <a:pathLst>
              <a:path w="3530524" h="3530524" extrusionOk="0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91" name="Google Shape;391;p12" descr="Logotipo&#10;&#10;Descrição gerada automaticament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0258" y="267148"/>
            <a:ext cx="3200399" cy="1720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7600" y="76962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13"/>
          <p:cNvSpPr txBox="1"/>
          <p:nvPr/>
        </p:nvSpPr>
        <p:spPr>
          <a:xfrm>
            <a:off x="644298" y="1794646"/>
            <a:ext cx="8419123" cy="6494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27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municípios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mapeados no RN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44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mil pessoas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contempladas</a:t>
            </a: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informações geradas pelo SGB subsidiam a tomada de decisões assertivas relacionadas às políticas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ordenamento territorial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prevenção de desastres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contribuindo para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salvar vidas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de risco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município, permite que a população busque áreas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mais seguras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 tome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medidas mitigadoras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a convivência mais segura nessas áreas, quando possível.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SGB também promove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treinamentos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ministra cursos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capacitação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as defesas civis.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 estaduais e municipais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Poder público federal, estadual e municipal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Populações em áreas de risco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Demais órgãos responsáveis pelo monitoramento e alerta de desastres</a:t>
            </a:r>
            <a:endParaRPr/>
          </a:p>
        </p:txBody>
      </p:sp>
      <p:pic>
        <p:nvPicPr>
          <p:cNvPr id="402" name="Google Shape;402;p13"/>
          <p:cNvPicPr preferRelativeResize="0"/>
          <p:nvPr/>
        </p:nvPicPr>
        <p:blipFill rotWithShape="1">
          <a:blip r:embed="rId7">
            <a:alphaModFix/>
          </a:blip>
          <a:srcRect l="5614" r="5615"/>
          <a:stretch/>
        </p:blipFill>
        <p:spPr>
          <a:xfrm>
            <a:off x="9301900" y="3962399"/>
            <a:ext cx="6954100" cy="521557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403" name="Google Shape;403;p13"/>
          <p:cNvGrpSpPr/>
          <p:nvPr/>
        </p:nvGrpSpPr>
        <p:grpSpPr>
          <a:xfrm>
            <a:off x="10002011" y="2948267"/>
            <a:ext cx="2548127" cy="740663"/>
            <a:chOff x="5695188" y="7506716"/>
            <a:chExt cx="2548127" cy="740663"/>
          </a:xfrm>
        </p:grpSpPr>
        <p:pic>
          <p:nvPicPr>
            <p:cNvPr id="404" name="Google Shape;404;p1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5" name="Google Shape;405;p13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406" name="Google Shape;406;p13"/>
          <p:cNvGrpSpPr/>
          <p:nvPr/>
        </p:nvGrpSpPr>
        <p:grpSpPr>
          <a:xfrm>
            <a:off x="12928600" y="2948267"/>
            <a:ext cx="2548127" cy="740663"/>
            <a:chOff x="5695188" y="7506716"/>
            <a:chExt cx="2548127" cy="740663"/>
          </a:xfrm>
        </p:grpSpPr>
        <p:pic>
          <p:nvPicPr>
            <p:cNvPr id="407" name="Google Shape;407;p1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8" name="Google Shape;408;p13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09" name="Google Shape;409;p13"/>
          <p:cNvSpPr txBox="1"/>
          <p:nvPr/>
        </p:nvSpPr>
        <p:spPr>
          <a:xfrm>
            <a:off x="644298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0" name="Google Shape;410;p13" descr="Logotipo&#10;&#10;Descrição gerada automaticament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2276328" y="-49666"/>
            <a:ext cx="3200399" cy="1720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14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t="9642" b="9641"/>
          <a:stretch/>
        </p:blipFill>
        <p:spPr>
          <a:xfrm>
            <a:off x="812800" y="914400"/>
            <a:ext cx="7078663" cy="37084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416" name="Google Shape;416;p1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t="10708" b="10709"/>
          <a:stretch/>
        </p:blipFill>
        <p:spPr>
          <a:xfrm>
            <a:off x="8161338" y="914400"/>
            <a:ext cx="7078662" cy="37084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417" name="Google Shape;417;p14"/>
          <p:cNvSpPr/>
          <p:nvPr/>
        </p:nvSpPr>
        <p:spPr>
          <a:xfrm>
            <a:off x="806450" y="6400800"/>
            <a:ext cx="6559550" cy="1609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São documentos cartográficos que representam a possibilidade de ocorrência de movimentos gravitacionais de massa (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deslizamentos e corridas de massa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e processos hidrológicos (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inundações e enxurradas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8" name="Google Shape;418;p14"/>
          <p:cNvSpPr/>
          <p:nvPr/>
        </p:nvSpPr>
        <p:spPr>
          <a:xfrm>
            <a:off x="8509000" y="6324600"/>
            <a:ext cx="3886200" cy="160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elaboração das Cartas é prevista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Plano Nacional de Gestão de Riscos e Resposta a Desastres Naturais</a:t>
            </a:r>
            <a:r>
              <a:rPr lang="pt-BR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9" name="Google Shape;419;p14"/>
          <p:cNvSpPr/>
          <p:nvPr/>
        </p:nvSpPr>
        <p:spPr>
          <a:xfrm rot="10800000" flipH="1">
            <a:off x="863600" y="5943600"/>
            <a:ext cx="2895600" cy="76200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20" name="Google Shape;420;p14"/>
          <p:cNvSpPr txBox="1"/>
          <p:nvPr/>
        </p:nvSpPr>
        <p:spPr>
          <a:xfrm>
            <a:off x="750824" y="4800600"/>
            <a:ext cx="966317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Cartas de Suscetibilidade a Movimentos Gravitacionais de Massa e Inundação 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1" name="Google Shape;421;p14"/>
          <p:cNvSpPr txBox="1"/>
          <p:nvPr/>
        </p:nvSpPr>
        <p:spPr>
          <a:xfrm>
            <a:off x="8392319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2" name="Google Shape;422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147800" y="4466845"/>
            <a:ext cx="3722116" cy="4677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7600" y="76962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15"/>
          <p:cNvSpPr txBox="1"/>
          <p:nvPr/>
        </p:nvSpPr>
        <p:spPr>
          <a:xfrm>
            <a:off x="644298" y="2460770"/>
            <a:ext cx="8419123" cy="538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municípios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mapeados: Natal e Mossoró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Mais de </a:t>
            </a:r>
            <a:r>
              <a:rPr lang="pt-BR" sz="36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1,1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milhão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pessoas contempladas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importante para o planejamento do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uso e ocupação do solo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controle da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expansão urbana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avaliação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cenários potenciais de riscos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e, ainda, no âmbito regional, auxilia na elaboração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zoneamentos ecológico-econômicos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b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 estaduais e municipais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estaduais e municipais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Populações em áreas de risco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Demais órgãos responsáveis pelo monitoramento e alerta de desastres</a:t>
            </a:r>
            <a:endParaRPr/>
          </a:p>
        </p:txBody>
      </p:sp>
      <p:pic>
        <p:nvPicPr>
          <p:cNvPr id="433" name="Google Shape;433;p15"/>
          <p:cNvPicPr preferRelativeResize="0"/>
          <p:nvPr/>
        </p:nvPicPr>
        <p:blipFill rotWithShape="1">
          <a:blip r:embed="rId7">
            <a:alphaModFix/>
          </a:blip>
          <a:srcRect l="5532" r="5531"/>
          <a:stretch/>
        </p:blipFill>
        <p:spPr>
          <a:xfrm>
            <a:off x="9301900" y="3962399"/>
            <a:ext cx="6954100" cy="521557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434" name="Google Shape;434;p15"/>
          <p:cNvGrpSpPr/>
          <p:nvPr/>
        </p:nvGrpSpPr>
        <p:grpSpPr>
          <a:xfrm>
            <a:off x="10002011" y="2948267"/>
            <a:ext cx="2548127" cy="740663"/>
            <a:chOff x="5695188" y="7506716"/>
            <a:chExt cx="2548127" cy="740663"/>
          </a:xfrm>
        </p:grpSpPr>
        <p:pic>
          <p:nvPicPr>
            <p:cNvPr id="435" name="Google Shape;435;p1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6" name="Google Shape;436;p15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37" name="Google Shape;437;p15"/>
          <p:cNvSpPr txBox="1"/>
          <p:nvPr/>
        </p:nvSpPr>
        <p:spPr>
          <a:xfrm>
            <a:off x="644298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8" name="Google Shape;438;p15" descr="Logotipo&#10;&#10;Descrição gerada automaticament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5200" y="239050"/>
            <a:ext cx="3200399" cy="1720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7600" y="76962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16"/>
          <p:cNvSpPr txBox="1"/>
          <p:nvPr/>
        </p:nvSpPr>
        <p:spPr>
          <a:xfrm>
            <a:off x="736600" y="4173600"/>
            <a:ext cx="67818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Registro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caracterização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habitadas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 sofreram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perdas ou danos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decorrentes das </a:t>
            </a: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chuvas intensas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 atingem anualmente os municípios brasileiros.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36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atendimentos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no estado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Mais de </a:t>
            </a:r>
            <a:r>
              <a:rPr lang="pt-BR" sz="36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813 mil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pessoas contempladas </a:t>
            </a:r>
            <a:endParaRPr/>
          </a:p>
        </p:txBody>
      </p:sp>
      <p:sp>
        <p:nvSpPr>
          <p:cNvPr id="449" name="Google Shape;449;p16"/>
          <p:cNvSpPr/>
          <p:nvPr/>
        </p:nvSpPr>
        <p:spPr>
          <a:xfrm>
            <a:off x="812800" y="3564000"/>
            <a:ext cx="17907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50" name="Google Shape;450;p16"/>
          <p:cNvSpPr txBox="1"/>
          <p:nvPr/>
        </p:nvSpPr>
        <p:spPr>
          <a:xfrm>
            <a:off x="795506" y="2878200"/>
            <a:ext cx="13335000" cy="607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Avaliação Técnica Pós-Desastre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1" name="Google Shape;4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66200" y="3710625"/>
            <a:ext cx="7289800" cy="54673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452" name="Google Shape;452;p16"/>
          <p:cNvSpPr txBox="1"/>
          <p:nvPr/>
        </p:nvSpPr>
        <p:spPr>
          <a:xfrm>
            <a:off x="644298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3" name="Google Shape;453;p16" descr="Logotipo&#10;&#10;Descrição gerada automaticament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03300" y="227286"/>
            <a:ext cx="3200399" cy="1720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0194156">
            <a:off x="6638700" y="-2908564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7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 t="28875" b="28875"/>
          <a:stretch/>
        </p:blipFill>
        <p:spPr>
          <a:xfrm>
            <a:off x="1" y="4572000"/>
            <a:ext cx="16256000" cy="4572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461" name="Google Shape;461;p17"/>
          <p:cNvSpPr/>
          <p:nvPr/>
        </p:nvSpPr>
        <p:spPr>
          <a:xfrm>
            <a:off x="6685511" y="2286000"/>
            <a:ext cx="3337115" cy="2133600"/>
          </a:xfrm>
          <a:prstGeom prst="roundRect">
            <a:avLst>
              <a:gd name="adj" fmla="val 1018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62" name="Google Shape;462;p17"/>
          <p:cNvSpPr/>
          <p:nvPr/>
        </p:nvSpPr>
        <p:spPr>
          <a:xfrm>
            <a:off x="10189104" y="2286000"/>
            <a:ext cx="5244738" cy="2133600"/>
          </a:xfrm>
          <a:prstGeom prst="roundRect">
            <a:avLst>
              <a:gd name="adj" fmla="val 895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63" name="Google Shape;463;p17"/>
          <p:cNvSpPr txBox="1"/>
          <p:nvPr/>
        </p:nvSpPr>
        <p:spPr>
          <a:xfrm>
            <a:off x="10265304" y="2362200"/>
            <a:ext cx="5016138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atingida pelos eventos que causaram danos</a:t>
            </a:r>
            <a:endParaRPr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 estaduais e municipais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estaduais e municipais</a:t>
            </a:r>
            <a:endParaRPr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Demais órgãos responsáveis pelo monitoramento e alerta de desastres</a:t>
            </a:r>
            <a:endParaRPr/>
          </a:p>
        </p:txBody>
      </p:sp>
      <p:grpSp>
        <p:nvGrpSpPr>
          <p:cNvPr id="464" name="Google Shape;464;p17"/>
          <p:cNvGrpSpPr/>
          <p:nvPr/>
        </p:nvGrpSpPr>
        <p:grpSpPr>
          <a:xfrm>
            <a:off x="1357062" y="2813632"/>
            <a:ext cx="2548127" cy="740663"/>
            <a:chOff x="5695188" y="7506716"/>
            <a:chExt cx="2548127" cy="740663"/>
          </a:xfrm>
        </p:grpSpPr>
        <p:pic>
          <p:nvPicPr>
            <p:cNvPr id="465" name="Google Shape;465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6" name="Google Shape;466;p17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7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67" name="Google Shape;467;p17"/>
          <p:cNvSpPr txBox="1"/>
          <p:nvPr/>
        </p:nvSpPr>
        <p:spPr>
          <a:xfrm>
            <a:off x="6780427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8" name="Google Shape;468;p17"/>
          <p:cNvSpPr txBox="1"/>
          <p:nvPr/>
        </p:nvSpPr>
        <p:spPr>
          <a:xfrm>
            <a:off x="10265304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9" name="Google Shape;469;p17"/>
          <p:cNvSpPr txBox="1"/>
          <p:nvPr/>
        </p:nvSpPr>
        <p:spPr>
          <a:xfrm>
            <a:off x="6761711" y="2368323"/>
            <a:ext cx="3260915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Subsidia uma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resposta rápida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aos administradores e órgãos públicos na tomada de decisões voltadas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à prevenção, mitigação e resposta a desastres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0" name="Google Shape;470;p17"/>
          <p:cNvSpPr txBox="1"/>
          <p:nvPr/>
        </p:nvSpPr>
        <p:spPr>
          <a:xfrm>
            <a:off x="357188" y="4081927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/>
          </a:p>
        </p:txBody>
      </p:sp>
      <p:pic>
        <p:nvPicPr>
          <p:cNvPr id="471" name="Google Shape;471;p17" descr="Logotipo&#10;&#10;Descrição gerada automaticament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4790" y="237576"/>
            <a:ext cx="3200399" cy="1720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9000" y="64008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18"/>
          <p:cNvSpPr txBox="1"/>
          <p:nvPr/>
        </p:nvSpPr>
        <p:spPr>
          <a:xfrm>
            <a:off x="736601" y="3415522"/>
            <a:ext cx="7391399" cy="4491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Estudo técnico e diagnóstico para embasar proposta de </a:t>
            </a: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criação do Geoparque Seridó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que apresenta um dos mais </a:t>
            </a: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completos e belos patrimônios geológicos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encontrados no </a:t>
            </a: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Nordeste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o qual é decorrente de inúmeros processos naturais a que esta região foi submetida ao longo da história da Terra. 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registro do processo evolutivo pode ser observado nas diversas formas de relevo, tais como as </a:t>
            </a: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serras e picos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ou exposições rochosas menores constituídas por </a:t>
            </a: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granitos, gnaisses, mármores, quartzitos e arenitos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Durante os estudos, foram realizados o cadastramento de </a:t>
            </a:r>
            <a:r>
              <a:rPr lang="pt-BR" sz="18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25 geossítios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proposta contempla uma área de </a:t>
            </a:r>
            <a:r>
              <a:rPr lang="pt-BR" sz="18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 mil km²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sp>
        <p:nvSpPr>
          <p:cNvPr id="481" name="Google Shape;481;p18"/>
          <p:cNvSpPr/>
          <p:nvPr/>
        </p:nvSpPr>
        <p:spPr>
          <a:xfrm>
            <a:off x="812800" y="3110722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82" name="Google Shape;482;p18"/>
          <p:cNvSpPr txBox="1"/>
          <p:nvPr/>
        </p:nvSpPr>
        <p:spPr>
          <a:xfrm>
            <a:off x="736600" y="2404026"/>
            <a:ext cx="65532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Proposta Geoparque Seridó </a:t>
            </a:r>
            <a:endParaRPr sz="3200" dirty="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83" name="Google Shape;483;p18"/>
          <p:cNvPicPr preferRelativeResize="0"/>
          <p:nvPr/>
        </p:nvPicPr>
        <p:blipFill>
          <a:blip r:embed="rId7"/>
          <a:srcRect l="18542" r="18542"/>
          <a:stretch/>
        </p:blipFill>
        <p:spPr>
          <a:xfrm>
            <a:off x="8585200" y="0"/>
            <a:ext cx="7670800" cy="9144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484" name="Google Shape;484;p18"/>
          <p:cNvSpPr txBox="1"/>
          <p:nvPr/>
        </p:nvSpPr>
        <p:spPr>
          <a:xfrm>
            <a:off x="6985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/>
          </a:p>
        </p:txBody>
      </p:sp>
      <p:pic>
        <p:nvPicPr>
          <p:cNvPr id="485" name="Google Shape;485;p18" descr="Logotipo&#10;&#10;Descrição gerada automaticament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03300" y="301372"/>
            <a:ext cx="3200399" cy="1720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7600" y="76962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19"/>
          <p:cNvSpPr txBox="1"/>
          <p:nvPr/>
        </p:nvSpPr>
        <p:spPr>
          <a:xfrm>
            <a:off x="644298" y="2133600"/>
            <a:ext cx="8419123" cy="6647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Municípios: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Geoparque Seridó abrange: Bodó, Cerro Corá, Lagoa Nova, Currais Novos, São Vicente, Florânia, Caicó, Cruzeta, Acari, Carnaúba dos Dantas, Jardim do Seridó e Parelhas, São José do Seridó e Tenente Laurentino Cruz na região do Seridó, no Rio Grande do Norte.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reconhecimento dos geoparques é importante para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conservação da geodiversidade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local e disseminação do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geocientífico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Além disso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impulsiona o geoturismo e o desenvolvimento socioeconômico das comunidades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partir do fortalecimento dos setores de comércio e serviços.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b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estadual e municipais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e empreendedores dos municípios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gestores ambientais</a:t>
            </a:r>
            <a:endParaRPr/>
          </a:p>
        </p:txBody>
      </p:sp>
      <p:pic>
        <p:nvPicPr>
          <p:cNvPr id="496" name="Google Shape;496;p19"/>
          <p:cNvPicPr preferRelativeResize="0"/>
          <p:nvPr/>
        </p:nvPicPr>
        <p:blipFill rotWithShape="1">
          <a:blip r:embed="rId7">
            <a:alphaModFix/>
          </a:blip>
          <a:srcRect t="21904" b="21904"/>
          <a:stretch/>
        </p:blipFill>
        <p:spPr>
          <a:xfrm>
            <a:off x="9505100" y="4114800"/>
            <a:ext cx="6750899" cy="506317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497" name="Google Shape;497;p19" descr="Logotipo&#10;&#10;Descrição gerada automaticament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440413" y="11022"/>
            <a:ext cx="3200399" cy="1720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46431" y="7034077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47602" y="8368031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900000">
            <a:off x="6222759" y="-2130605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"/>
          <p:cNvSpPr/>
          <p:nvPr/>
        </p:nvSpPr>
        <p:spPr>
          <a:xfrm>
            <a:off x="1225468" y="1783082"/>
            <a:ext cx="1219200" cy="45719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800"/>
          </a:p>
        </p:txBody>
      </p:sp>
      <p:sp>
        <p:nvSpPr>
          <p:cNvPr id="106" name="Google Shape;106;p2"/>
          <p:cNvSpPr txBox="1"/>
          <p:nvPr/>
        </p:nvSpPr>
        <p:spPr>
          <a:xfrm>
            <a:off x="1170853" y="1220207"/>
            <a:ext cx="1897527" cy="523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ÍNDICE</a:t>
            </a:r>
            <a:endParaRPr sz="26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7" name="Google Shape;107;p2"/>
          <p:cNvSpPr txBox="1"/>
          <p:nvPr/>
        </p:nvSpPr>
        <p:spPr>
          <a:xfrm>
            <a:off x="1034533" y="2609267"/>
            <a:ext cx="5412400" cy="4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 </a:t>
            </a:r>
            <a:r>
              <a:rPr lang="pt-BR" sz="1733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</a:t>
            </a:r>
            <a:r>
              <a:rPr lang="pt-BR" sz="1467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Rede Hidrometeorológica Nacional (RHN)</a:t>
            </a:r>
            <a:endParaRPr sz="1467" b="1">
              <a:solidFill>
                <a:srgbClr val="0078C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1176519" y="3499500"/>
            <a:ext cx="5128400" cy="569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 – </a:t>
            </a:r>
            <a:r>
              <a:rPr lang="pt-BR" sz="1467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Rede Integrada de Monitoramento de Águas Subterrâneas (RIMAS)</a:t>
            </a:r>
            <a:endParaRPr sz="1467" b="1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" name="Google Shape;109;p2"/>
          <p:cNvSpPr txBox="1"/>
          <p:nvPr/>
        </p:nvSpPr>
        <p:spPr>
          <a:xfrm>
            <a:off x="1034529" y="4559284"/>
            <a:ext cx="5125200" cy="701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 </a:t>
            </a:r>
            <a:r>
              <a:rPr lang="pt-BR" sz="18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</a:t>
            </a:r>
            <a:r>
              <a:rPr lang="pt-BR" sz="1467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Sistema de Informações de Águas Subterrâneas (SIAGAS)</a:t>
            </a:r>
            <a:endParaRPr sz="1467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014329" y="5742057"/>
            <a:ext cx="5165600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33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 – </a:t>
            </a:r>
            <a:r>
              <a:rPr lang="pt-BR" sz="1467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Hidrogeológico do Estado do Rio Grande do Norte</a:t>
            </a:r>
            <a:endParaRPr sz="1467" b="1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1" name="Google Shape;111;p2"/>
          <p:cNvSpPr txBox="1"/>
          <p:nvPr/>
        </p:nvSpPr>
        <p:spPr>
          <a:xfrm>
            <a:off x="1014331" y="6838833"/>
            <a:ext cx="5066800" cy="4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  – </a:t>
            </a:r>
            <a:r>
              <a:rPr lang="pt-BR" sz="1467" b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Cartografia de Risco Geológico </a:t>
            </a:r>
            <a:endParaRPr sz="1467" b="1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2" name="Google Shape;112;p2"/>
          <p:cNvSpPr txBox="1"/>
          <p:nvPr/>
        </p:nvSpPr>
        <p:spPr>
          <a:xfrm>
            <a:off x="7279213" y="2566384"/>
            <a:ext cx="4791600" cy="625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14 – </a:t>
            </a:r>
            <a:r>
              <a:rPr lang="pt-BR" sz="1467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Cartas de Suscetibilidade a Movimentos Gravitacionais de Massa e Inundação  </a:t>
            </a:r>
            <a:endParaRPr sz="1467" b="1" dirty="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3" name="Google Shape;113;p2"/>
          <p:cNvSpPr txBox="1"/>
          <p:nvPr/>
        </p:nvSpPr>
        <p:spPr>
          <a:xfrm>
            <a:off x="7250185" y="3638033"/>
            <a:ext cx="5125200" cy="4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16933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16 – </a:t>
            </a:r>
            <a:r>
              <a:rPr lang="pt-BR" sz="1467" b="1" dirty="0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Avaliação Técnica Pós-Desastre</a:t>
            </a:r>
            <a:endParaRPr sz="1467" b="1" dirty="0">
              <a:solidFill>
                <a:srgbClr val="0078C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" name="Google Shape;114;p2"/>
          <p:cNvSpPr txBox="1"/>
          <p:nvPr/>
        </p:nvSpPr>
        <p:spPr>
          <a:xfrm>
            <a:off x="7295529" y="5595907"/>
            <a:ext cx="4918400" cy="851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 – </a:t>
            </a:r>
            <a:r>
              <a:rPr lang="pt-BR" sz="1467" b="1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geologia e recursos minerais do Estado do Rio Grande do Norte:</a:t>
            </a:r>
            <a:br>
              <a:rPr lang="pt-BR" sz="1467" b="1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1467" b="1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geológico e Mapa de recursos minerais</a:t>
            </a:r>
            <a:endParaRPr sz="1467" b="1" dirty="0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5" name="Google Shape;115;p2"/>
          <p:cNvSpPr txBox="1"/>
          <p:nvPr/>
        </p:nvSpPr>
        <p:spPr>
          <a:xfrm>
            <a:off x="7300472" y="6758299"/>
            <a:ext cx="5125200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16933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33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22 –</a:t>
            </a:r>
            <a:r>
              <a:rPr lang="pt-BR" sz="1333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467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Levantamentos Geológicos Básicos</a:t>
            </a:r>
            <a:endParaRPr sz="1467" b="1" dirty="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6933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67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Folha João Câmara; Folha São José do Campestre</a:t>
            </a:r>
            <a:endParaRPr sz="1467" b="1" dirty="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7" name="Google Shape;117;p2" descr="Logotipo&#10;&#10;Descrição gerada automa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47547" y="62279"/>
            <a:ext cx="3200399" cy="17208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4;p2">
            <a:extLst>
              <a:ext uri="{FF2B5EF4-FFF2-40B4-BE49-F238E27FC236}">
                <a16:creationId xmlns:a16="http://schemas.microsoft.com/office/drawing/2014/main" id="{CB70EA00-2AD5-669E-33AF-515137E70CC2}"/>
              </a:ext>
            </a:extLst>
          </p:cNvPr>
          <p:cNvSpPr txBox="1"/>
          <p:nvPr/>
        </p:nvSpPr>
        <p:spPr>
          <a:xfrm>
            <a:off x="7295529" y="4581135"/>
            <a:ext cx="4918400" cy="400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r>
              <a:rPr lang="pt-BR" sz="1800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18 – </a:t>
            </a:r>
            <a:r>
              <a:rPr lang="pt-BR" sz="1600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Proposta Geoparque Seridó</a:t>
            </a:r>
            <a:endParaRPr sz="1467" b="1" dirty="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08484" y="22860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597653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70408" y="228600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20"/>
          <p:cNvSpPr/>
          <p:nvPr/>
        </p:nvSpPr>
        <p:spPr>
          <a:xfrm rot="2568048">
            <a:off x="3487952" y="2002216"/>
            <a:ext cx="3360547" cy="6876256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09" name="Google Shape;509;p20"/>
          <p:cNvSpPr txBox="1"/>
          <p:nvPr/>
        </p:nvSpPr>
        <p:spPr>
          <a:xfrm>
            <a:off x="8161215" y="1316504"/>
            <a:ext cx="8043178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Geologia e Recursos Minerais do Estado do Rio Grande do Norte:</a:t>
            </a:r>
            <a:b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2800" b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Geológico e Mapa de recursos Minerais</a:t>
            </a:r>
            <a:endParaRPr sz="320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0" name="Google Shape;510;p20"/>
          <p:cNvSpPr/>
          <p:nvPr/>
        </p:nvSpPr>
        <p:spPr>
          <a:xfrm>
            <a:off x="8258704" y="3318959"/>
            <a:ext cx="4724400" cy="62204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511" name="Google Shape;511;p20"/>
          <p:cNvSpPr txBox="1"/>
          <p:nvPr/>
        </p:nvSpPr>
        <p:spPr>
          <a:xfrm>
            <a:off x="8258704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2" name="Google Shape;512;p20"/>
          <p:cNvSpPr txBox="1"/>
          <p:nvPr/>
        </p:nvSpPr>
        <p:spPr>
          <a:xfrm>
            <a:off x="8258704" y="3611891"/>
            <a:ext cx="7123819" cy="3778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Inventário geológico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Rio Grande do Norte 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Apresenta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atualização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cartográfica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estado, em ambiente SIG (Sistema de Informações Geográficas), de modo a contribuir para o entendimento da evolução sedimentar e estrutural da região.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proveniente de trabalho de campo, extensiva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pesquisa bibliográfica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seleção cartográfica.</a:t>
            </a:r>
            <a:endParaRPr/>
          </a:p>
        </p:txBody>
      </p:sp>
      <p:pic>
        <p:nvPicPr>
          <p:cNvPr id="513" name="Google Shape;513;p20" descr="Logotipo&#10;&#10;Descrição gerada automa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6441" y="-64667"/>
            <a:ext cx="3200399" cy="1720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spaço Reservado para Imagem 13">
            <a:extLst>
              <a:ext uri="{FF2B5EF4-FFF2-40B4-BE49-F238E27FC236}">
                <a16:creationId xmlns:a16="http://schemas.microsoft.com/office/drawing/2014/main" id="{86A769C8-FB9A-68CF-D8B3-284093B5263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2500" r="12500"/>
          <a:stretch/>
        </p:blipFill>
        <p:spPr>
          <a:xfrm>
            <a:off x="1262745" y="1639124"/>
            <a:ext cx="4948294" cy="4948294"/>
          </a:xfrm>
          <a:custGeom>
            <a:avLst/>
            <a:gdLst>
              <a:gd name="connsiteX0" fmla="*/ 1765262 w 3530524"/>
              <a:gd name="connsiteY0" fmla="*/ 0 h 3530524"/>
              <a:gd name="connsiteX1" fmla="*/ 3530524 w 3530524"/>
              <a:gd name="connsiteY1" fmla="*/ 1765262 h 3530524"/>
              <a:gd name="connsiteX2" fmla="*/ 1765262 w 3530524"/>
              <a:gd name="connsiteY2" fmla="*/ 3530524 h 3530524"/>
              <a:gd name="connsiteX3" fmla="*/ 0 w 3530524"/>
              <a:gd name="connsiteY3" fmla="*/ 1765262 h 3530524"/>
              <a:gd name="connsiteX4" fmla="*/ 1765262 w 3530524"/>
              <a:gd name="connsiteY4" fmla="*/ 0 h 353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0524" h="3530524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21"/>
          <p:cNvSpPr/>
          <p:nvPr/>
        </p:nvSpPr>
        <p:spPr>
          <a:xfrm>
            <a:off x="812800" y="672170"/>
            <a:ext cx="5791200" cy="7113859"/>
          </a:xfrm>
          <a:prstGeom prst="roundRect">
            <a:avLst>
              <a:gd name="adj" fmla="val 5906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520" name="Google Shape;5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3884" y="13335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2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25802" r="25802"/>
          <a:stretch/>
        </p:blipFill>
        <p:spPr>
          <a:xfrm>
            <a:off x="6413913" y="672170"/>
            <a:ext cx="5562600" cy="7113859"/>
          </a:xfrm>
          <a:prstGeom prst="roundRect">
            <a:avLst>
              <a:gd name="adj" fmla="val 5458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523" name="Google Shape;523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21"/>
          <p:cNvSpPr txBox="1"/>
          <p:nvPr/>
        </p:nvSpPr>
        <p:spPr>
          <a:xfrm>
            <a:off x="889000" y="851075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5" name="Google Shape;525;p21"/>
          <p:cNvSpPr txBox="1"/>
          <p:nvPr/>
        </p:nvSpPr>
        <p:spPr>
          <a:xfrm>
            <a:off x="889000" y="1357971"/>
            <a:ext cx="5562600" cy="6186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Proporciona o incremento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conhecimento geológico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por meio dos levantamentos geológicos, hidrogeológicos e geofísicos básicos.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essencial para promover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novas descobertas minerais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para subsidiar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gerenciamento de recursos hídricos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superficiais e subterrâneos, 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ordenamento territorial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 da ocupação do meio físico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 identificação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de risco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prevenção de catástrofes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 as ações que visam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proteção geral do meio ambiente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mapas geológicos são a base para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atrair investimentos do setor produtivo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que poderão resultar no estabelecimento de minas, que movimentam toda cadeia produtiva, produzem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empregos diretos e indiretos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desenvolvimento socioeconômico em âmbito nacional e regional, de modo a contribuir para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erradicação da pobreza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sp>
        <p:nvSpPr>
          <p:cNvPr id="526" name="Google Shape;526;p21"/>
          <p:cNvSpPr/>
          <p:nvPr/>
        </p:nvSpPr>
        <p:spPr>
          <a:xfrm>
            <a:off x="11387132" y="2683775"/>
            <a:ext cx="3740509" cy="3488055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27" name="Google Shape;527;p21"/>
          <p:cNvSpPr txBox="1"/>
          <p:nvPr/>
        </p:nvSpPr>
        <p:spPr>
          <a:xfrm>
            <a:off x="11546242" y="3354129"/>
            <a:ext cx="3581400" cy="2630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de mineração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 nas áreas de mineração e análise ambiental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/>
          </a:p>
        </p:txBody>
      </p:sp>
      <p:sp>
        <p:nvSpPr>
          <p:cNvPr id="528" name="Google Shape;528;p21"/>
          <p:cNvSpPr txBox="1"/>
          <p:nvPr/>
        </p:nvSpPr>
        <p:spPr>
          <a:xfrm>
            <a:off x="11451198" y="2850748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29" name="Google Shape;529;p21"/>
          <p:cNvGrpSpPr/>
          <p:nvPr/>
        </p:nvGrpSpPr>
        <p:grpSpPr>
          <a:xfrm>
            <a:off x="1382059" y="8098537"/>
            <a:ext cx="2548127" cy="740663"/>
            <a:chOff x="5695188" y="7506716"/>
            <a:chExt cx="2548127" cy="740663"/>
          </a:xfrm>
        </p:grpSpPr>
        <p:pic>
          <p:nvPicPr>
            <p:cNvPr id="530" name="Google Shape;530;p2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1" name="Google Shape;531;p21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532" name="Google Shape;532;p21"/>
          <p:cNvSpPr txBox="1"/>
          <p:nvPr/>
        </p:nvSpPr>
        <p:spPr>
          <a:xfrm>
            <a:off x="10731500" y="8471828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Geologia e Recursos Minerais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Google Shape;53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9000" y="64008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22"/>
          <p:cNvSpPr txBox="1"/>
          <p:nvPr/>
        </p:nvSpPr>
        <p:spPr>
          <a:xfrm>
            <a:off x="736601" y="4638247"/>
            <a:ext cx="7543800" cy="3495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Promove o mapeamento geológico de regiões e avaliação dos recursos minerais presentes na área para identificar localidades com </a:t>
            </a: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 geológico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aproveitamento de recursos minerais.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resultados contribuem para o avanço do </a:t>
            </a: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geológico 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para o entendimento da </a:t>
            </a: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potencialidade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mineral.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Fomenta a instalação de </a:t>
            </a: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empreendimentos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mineiros, a </a:t>
            </a: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pesquisa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recursos hídricos 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fornecer subsídios técnicos para </a:t>
            </a: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territorial 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correta </a:t>
            </a: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ocupação do meio físico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resultando na geração de oportunidades </a:t>
            </a: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renda e empregabilidade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sp>
        <p:nvSpPr>
          <p:cNvPr id="542" name="Google Shape;542;p22"/>
          <p:cNvSpPr/>
          <p:nvPr/>
        </p:nvSpPr>
        <p:spPr>
          <a:xfrm>
            <a:off x="812800" y="4333447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43" name="Google Shape;543;p22"/>
          <p:cNvSpPr txBox="1"/>
          <p:nvPr/>
        </p:nvSpPr>
        <p:spPr>
          <a:xfrm>
            <a:off x="736600" y="2442298"/>
            <a:ext cx="7391400" cy="1826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Levantamentos Geológicos Básicos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Folha João Câmara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Folha São José do Campestre</a:t>
            </a:r>
            <a:endParaRPr/>
          </a:p>
        </p:txBody>
      </p:sp>
      <p:pic>
        <p:nvPicPr>
          <p:cNvPr id="544" name="Google Shape;544;p22"/>
          <p:cNvPicPr preferRelativeResize="0"/>
          <p:nvPr/>
        </p:nvPicPr>
        <p:blipFill>
          <a:blip r:embed="rId7"/>
          <a:srcRect l="18542" r="18542"/>
          <a:stretch/>
        </p:blipFill>
        <p:spPr>
          <a:xfrm>
            <a:off x="8585200" y="0"/>
            <a:ext cx="7670800" cy="9144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545" name="Google Shape;545;p22"/>
          <p:cNvSpPr txBox="1"/>
          <p:nvPr/>
        </p:nvSpPr>
        <p:spPr>
          <a:xfrm>
            <a:off x="6985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Geologia e Recursos Minerais</a:t>
            </a:r>
            <a:endParaRPr/>
          </a:p>
        </p:txBody>
      </p:sp>
      <p:pic>
        <p:nvPicPr>
          <p:cNvPr id="546" name="Google Shape;546;p22" descr="Logotipo&#10;&#10;Descrição gerada automaticament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6600" y="149650"/>
            <a:ext cx="3200399" cy="1720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3884" y="13335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23"/>
          <p:cNvPicPr preferRelativeResize="0">
            <a:picLocks noGrp="1"/>
          </p:cNvPicPr>
          <p:nvPr>
            <p:ph type="pic" idx="2"/>
          </p:nvPr>
        </p:nvPicPr>
        <p:blipFill>
          <a:blip r:embed="rId5"/>
          <a:srcRect l="9907" r="9907"/>
          <a:stretch/>
        </p:blipFill>
        <p:spPr>
          <a:xfrm>
            <a:off x="4546600" y="1097279"/>
            <a:ext cx="7429913" cy="6949441"/>
          </a:xfrm>
          <a:prstGeom prst="roundRect">
            <a:avLst>
              <a:gd name="adj" fmla="val 5458"/>
            </a:avLst>
          </a:prstGeom>
          <a:solidFill>
            <a:schemeClr val="lt1"/>
          </a:solidFill>
          <a:ln>
            <a:noFill/>
          </a:ln>
        </p:spPr>
      </p:pic>
      <p:sp>
        <p:nvSpPr>
          <p:cNvPr id="555" name="Google Shape;555;p23"/>
          <p:cNvSpPr/>
          <p:nvPr/>
        </p:nvSpPr>
        <p:spPr>
          <a:xfrm>
            <a:off x="11709400" y="2610634"/>
            <a:ext cx="3505200" cy="3733800"/>
          </a:xfrm>
          <a:prstGeom prst="roundRect">
            <a:avLst>
              <a:gd name="adj" fmla="val 9042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56" name="Google Shape;556;p23"/>
          <p:cNvSpPr txBox="1"/>
          <p:nvPr/>
        </p:nvSpPr>
        <p:spPr>
          <a:xfrm>
            <a:off x="11785600" y="2763034"/>
            <a:ext cx="3403600" cy="3554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Projetos: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Folha João Câmara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u="sng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https://rigeo.cprm.gov.br/handle/doc/23294</a:t>
            </a:r>
            <a:endParaRPr sz="1600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Folha São José do Campestre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u="sng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https://rigeo.cprm.gov.br/handle/doc/17669</a:t>
            </a:r>
            <a:endParaRPr sz="1600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57" name="Google Shape;557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23"/>
          <p:cNvSpPr/>
          <p:nvPr/>
        </p:nvSpPr>
        <p:spPr>
          <a:xfrm>
            <a:off x="1560287" y="2595749"/>
            <a:ext cx="3672113" cy="3855311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59" name="Google Shape;559;p23"/>
          <p:cNvSpPr txBox="1"/>
          <p:nvPr/>
        </p:nvSpPr>
        <p:spPr>
          <a:xfrm>
            <a:off x="1719396" y="3266105"/>
            <a:ext cx="3200400" cy="300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de mineração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 nas áreas de mineração e análise ambiental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/>
          </a:p>
        </p:txBody>
      </p:sp>
      <p:sp>
        <p:nvSpPr>
          <p:cNvPr id="560" name="Google Shape;560;p23"/>
          <p:cNvSpPr txBox="1"/>
          <p:nvPr/>
        </p:nvSpPr>
        <p:spPr>
          <a:xfrm>
            <a:off x="1598371" y="2698626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1" name="Google Shape;561;p23"/>
          <p:cNvSpPr txBox="1"/>
          <p:nvPr/>
        </p:nvSpPr>
        <p:spPr>
          <a:xfrm>
            <a:off x="58420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Geologia e Recursos Minerais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Google Shape;56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900000">
            <a:off x="6146558" y="-2435405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24"/>
          <p:cNvSpPr txBox="1"/>
          <p:nvPr/>
        </p:nvSpPr>
        <p:spPr>
          <a:xfrm>
            <a:off x="7742950" y="8435006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3" name="Google Shape;573;p24"/>
          <p:cNvSpPr txBox="1"/>
          <p:nvPr/>
        </p:nvSpPr>
        <p:spPr>
          <a:xfrm>
            <a:off x="7704850" y="1420973"/>
            <a:ext cx="5943600" cy="1705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Província Borborema</a:t>
            </a:r>
            <a:endParaRPr dirty="0"/>
          </a:p>
          <a:p>
            <a:pPr marL="1270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Informe Geoquímico das Folhas João Câmara e São José do Campestre: Estado do Rio Grande do Norte</a:t>
            </a:r>
            <a:endParaRPr sz="2400" b="1" dirty="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4" name="Google Shape;574;p24"/>
          <p:cNvSpPr/>
          <p:nvPr/>
        </p:nvSpPr>
        <p:spPr>
          <a:xfrm>
            <a:off x="7781050" y="3209112"/>
            <a:ext cx="4724400" cy="62204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575" name="Google Shape;575;p24"/>
          <p:cNvSpPr txBox="1"/>
          <p:nvPr/>
        </p:nvSpPr>
        <p:spPr>
          <a:xfrm>
            <a:off x="7742950" y="3491335"/>
            <a:ext cx="6095999" cy="3721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documento reúne resultados de levantamento geoquímico regional das folhas João Câmara e São José do Campestre, localizadas no estado do Rio Grande do Norte, nordeste da Província Borborema.</a:t>
            </a:r>
            <a:endParaRPr dirty="0"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Esse estudo fornece a localização de anomalias geoquímicas ou de áreas onde o padrão geoquímico e/ou mineral indica a presença de minérios.</a:t>
            </a:r>
            <a:endParaRPr dirty="0"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área estudada compreende </a:t>
            </a:r>
            <a:r>
              <a:rPr lang="pt-BR" sz="1600" b="1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50 municípios</a:t>
            </a:r>
            <a:r>
              <a:rPr lang="pt-BR" sz="16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com destaque para as cidades: Santa Cruz, João Câmara, Santo Antônio, São Paulo do Potengi, Tangará, Poço Branco, São José do Campestre, </a:t>
            </a:r>
            <a:r>
              <a:rPr lang="pt-BR" sz="160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Lelmo</a:t>
            </a:r>
            <a:r>
              <a:rPr lang="pt-BR" sz="16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Marinho, Taipu e Passa e Fica.</a:t>
            </a:r>
            <a:endParaRPr dirty="0"/>
          </a:p>
        </p:txBody>
      </p:sp>
      <p:pic>
        <p:nvPicPr>
          <p:cNvPr id="576" name="Google Shape;576;p24" descr="Logotipo&#10;&#10;Descrição gerada automa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0549" y="304800"/>
            <a:ext cx="3200399" cy="1720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35B888F-2B15-3B6E-86CA-F87A71AD25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2693" y="2223075"/>
            <a:ext cx="3418186" cy="49896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orthographicFront"/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oogle Shape;58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0194156">
            <a:off x="6638700" y="-2908564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2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 t="28932" b="28932"/>
          <a:stretch/>
        </p:blipFill>
        <p:spPr>
          <a:xfrm>
            <a:off x="0" y="4882750"/>
            <a:ext cx="16256100" cy="42612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584" name="Google Shape;584;p25"/>
          <p:cNvSpPr/>
          <p:nvPr/>
        </p:nvSpPr>
        <p:spPr>
          <a:xfrm>
            <a:off x="4470401" y="2286000"/>
            <a:ext cx="7572470" cy="2133600"/>
          </a:xfrm>
          <a:prstGeom prst="roundRect">
            <a:avLst>
              <a:gd name="adj" fmla="val 1018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85" name="Google Shape;585;p25"/>
          <p:cNvSpPr/>
          <p:nvPr/>
        </p:nvSpPr>
        <p:spPr>
          <a:xfrm>
            <a:off x="12242527" y="2286000"/>
            <a:ext cx="3485051" cy="2133600"/>
          </a:xfrm>
          <a:prstGeom prst="roundRect">
            <a:avLst>
              <a:gd name="adj" fmla="val 895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86" name="Google Shape;586;p25"/>
          <p:cNvSpPr txBox="1"/>
          <p:nvPr/>
        </p:nvSpPr>
        <p:spPr>
          <a:xfrm>
            <a:off x="12318728" y="2362200"/>
            <a:ext cx="2958738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do setor mineral 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em geral 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</a:t>
            </a:r>
            <a:endParaRPr/>
          </a:p>
        </p:txBody>
      </p:sp>
      <p:grpSp>
        <p:nvGrpSpPr>
          <p:cNvPr id="587" name="Google Shape;587;p25"/>
          <p:cNvGrpSpPr/>
          <p:nvPr/>
        </p:nvGrpSpPr>
        <p:grpSpPr>
          <a:xfrm>
            <a:off x="978534" y="2982468"/>
            <a:ext cx="2548127" cy="740663"/>
            <a:chOff x="5695188" y="7506716"/>
            <a:chExt cx="2548127" cy="740663"/>
          </a:xfrm>
        </p:grpSpPr>
        <p:pic>
          <p:nvPicPr>
            <p:cNvPr id="588" name="Google Shape;588;p2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9" name="Google Shape;589;p25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7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590" name="Google Shape;590;p25"/>
          <p:cNvSpPr txBox="1"/>
          <p:nvPr/>
        </p:nvSpPr>
        <p:spPr>
          <a:xfrm>
            <a:off x="4587653" y="1730886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1" name="Google Shape;591;p25"/>
          <p:cNvSpPr txBox="1"/>
          <p:nvPr/>
        </p:nvSpPr>
        <p:spPr>
          <a:xfrm>
            <a:off x="12169040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2" name="Google Shape;592;p25"/>
          <p:cNvSpPr txBox="1"/>
          <p:nvPr/>
        </p:nvSpPr>
        <p:spPr>
          <a:xfrm>
            <a:off x="4587653" y="2368323"/>
            <a:ext cx="7455219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levantamentos geoquímicos são amplamente utilizados na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localização de jazidas minerais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o que contribui para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atrair investimentos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impulsionar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desenvolvimento socioeconômico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Além disso, representam importante ferramenta para os estudos do meio ambiente (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geoquímica ambiental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e de determinação de locais favoráveis à saúde humana e animal (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geologia médica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), pois as pesquisas podem indicar áreas contaminadas. </a:t>
            </a:r>
            <a:endParaRPr/>
          </a:p>
        </p:txBody>
      </p:sp>
      <p:sp>
        <p:nvSpPr>
          <p:cNvPr id="593" name="Google Shape;593;p25"/>
          <p:cNvSpPr txBox="1"/>
          <p:nvPr/>
        </p:nvSpPr>
        <p:spPr>
          <a:xfrm>
            <a:off x="11231491" y="419504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Geologia e Recursos Minerais</a:t>
            </a:r>
            <a:endParaRPr/>
          </a:p>
        </p:txBody>
      </p:sp>
      <p:pic>
        <p:nvPicPr>
          <p:cNvPr id="594" name="Google Shape;594;p25" descr="Logotipo&#10;&#10;Descrição gerada automaticament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2397" y="102050"/>
            <a:ext cx="3200399" cy="1720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75200" y="68580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26"/>
          <p:cNvSpPr txBox="1"/>
          <p:nvPr/>
        </p:nvSpPr>
        <p:spPr>
          <a:xfrm>
            <a:off x="736600" y="4370499"/>
            <a:ext cx="7391400" cy="3187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Levantamento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dados fundamentais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sobre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Província Mineral do Seridó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que abrange os estados da Paraíba e do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Rio Grande do Norte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projeto envolve obtenção de dados de campo e laboratoriais, a interpretação de produtos de sensores remotos, a integração com dados e imagens aerogeofísicas e de levantamentos geoquímicos e a avaliação de informações da literatura. </a:t>
            </a:r>
            <a:endParaRPr/>
          </a:p>
        </p:txBody>
      </p:sp>
      <p:sp>
        <p:nvSpPr>
          <p:cNvPr id="605" name="Google Shape;605;p26"/>
          <p:cNvSpPr/>
          <p:nvPr/>
        </p:nvSpPr>
        <p:spPr>
          <a:xfrm>
            <a:off x="812800" y="4141899"/>
            <a:ext cx="17907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06" name="Google Shape;606;p26"/>
          <p:cNvSpPr txBox="1"/>
          <p:nvPr/>
        </p:nvSpPr>
        <p:spPr>
          <a:xfrm>
            <a:off x="736600" y="2286000"/>
            <a:ext cx="7315200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Província Mineral do Seridó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Geológico Integrado e Mapa de Recursos Minerais Integrado, Estados da Paraíba e Rio Grande do Norte</a:t>
            </a:r>
            <a:endParaRPr/>
          </a:p>
        </p:txBody>
      </p:sp>
      <p:sp>
        <p:nvSpPr>
          <p:cNvPr id="607" name="Google Shape;607;p26"/>
          <p:cNvSpPr txBox="1"/>
          <p:nvPr/>
        </p:nvSpPr>
        <p:spPr>
          <a:xfrm>
            <a:off x="800847" y="84470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08" name="Google Shape;608;p26"/>
          <p:cNvPicPr preferRelativeResize="0"/>
          <p:nvPr/>
        </p:nvPicPr>
        <p:blipFill rotWithShape="1">
          <a:blip r:embed="rId7">
            <a:alphaModFix/>
          </a:blip>
          <a:srcRect t="15707" b="15707"/>
          <a:stretch/>
        </p:blipFill>
        <p:spPr>
          <a:xfrm>
            <a:off x="8966200" y="2286000"/>
            <a:ext cx="6706630" cy="689528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609" name="Google Shape;609;p26" descr="Logotipo&#10;&#10;Descrição gerada automaticament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03300" y="18197"/>
            <a:ext cx="3200399" cy="1720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27"/>
          <p:cNvSpPr/>
          <p:nvPr/>
        </p:nvSpPr>
        <p:spPr>
          <a:xfrm>
            <a:off x="7005983" y="6858000"/>
            <a:ext cx="4474817" cy="1447800"/>
          </a:xfrm>
          <a:prstGeom prst="roundRect">
            <a:avLst>
              <a:gd name="adj" fmla="val 16667"/>
            </a:avLst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15" name="Google Shape;615;p27"/>
          <p:cNvSpPr/>
          <p:nvPr/>
        </p:nvSpPr>
        <p:spPr>
          <a:xfrm>
            <a:off x="7006998" y="838200"/>
            <a:ext cx="4626202" cy="5791200"/>
          </a:xfrm>
          <a:prstGeom prst="roundRect">
            <a:avLst>
              <a:gd name="adj" fmla="val 9451"/>
            </a:avLst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16" name="Google Shape;616;p27"/>
          <p:cNvSpPr/>
          <p:nvPr/>
        </p:nvSpPr>
        <p:spPr>
          <a:xfrm>
            <a:off x="11785600" y="4343400"/>
            <a:ext cx="3429000" cy="4007845"/>
          </a:xfrm>
          <a:prstGeom prst="roundRect">
            <a:avLst>
              <a:gd name="adj" fmla="val 8896"/>
            </a:avLst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617" name="Google Shape;61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982" y="-159026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61200" y="7607301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06583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27"/>
          <p:cNvPicPr preferRelativeResize="0">
            <a:picLocks noGrp="1"/>
          </p:cNvPicPr>
          <p:nvPr>
            <p:ph type="pic" idx="2"/>
          </p:nvPr>
        </p:nvPicPr>
        <p:blipFill>
          <a:blip r:embed="rId7"/>
          <a:srcRect l="18276" r="18276"/>
          <a:stretch/>
        </p:blipFill>
        <p:spPr>
          <a:xfrm>
            <a:off x="787399" y="1011900"/>
            <a:ext cx="6066184" cy="7170621"/>
          </a:xfrm>
          <a:prstGeom prst="roundRect">
            <a:avLst>
              <a:gd name="adj" fmla="val 8256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623" name="Google Shape;623;p27"/>
          <p:cNvPicPr preferRelativeResize="0">
            <a:picLocks noGrp="1"/>
          </p:cNvPicPr>
          <p:nvPr>
            <p:ph type="pic" idx="4"/>
          </p:nvPr>
        </p:nvPicPr>
        <p:blipFill>
          <a:blip r:embed="rId8"/>
          <a:srcRect l="10063" r="10063"/>
          <a:stretch/>
        </p:blipFill>
        <p:spPr>
          <a:xfrm>
            <a:off x="11770468" y="838199"/>
            <a:ext cx="3444132" cy="3233927"/>
          </a:xfrm>
          <a:prstGeom prst="roundRect">
            <a:avLst>
              <a:gd name="adj" fmla="val 1007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624" name="Google Shape;624;p27"/>
          <p:cNvSpPr txBox="1"/>
          <p:nvPr/>
        </p:nvSpPr>
        <p:spPr>
          <a:xfrm>
            <a:off x="11861800" y="5040923"/>
            <a:ext cx="3276600" cy="300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de mineração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 nas áreas de mineração e análise ambiental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/>
          </a:p>
        </p:txBody>
      </p:sp>
      <p:sp>
        <p:nvSpPr>
          <p:cNvPr id="625" name="Google Shape;625;p27"/>
          <p:cNvSpPr txBox="1"/>
          <p:nvPr/>
        </p:nvSpPr>
        <p:spPr>
          <a:xfrm>
            <a:off x="7113017" y="1219200"/>
            <a:ext cx="3886200" cy="477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/>
          </a:p>
        </p:txBody>
      </p:sp>
      <p:sp>
        <p:nvSpPr>
          <p:cNvPr id="626" name="Google Shape;626;p27"/>
          <p:cNvSpPr txBox="1"/>
          <p:nvPr/>
        </p:nvSpPr>
        <p:spPr>
          <a:xfrm>
            <a:off x="11861800" y="4583723"/>
            <a:ext cx="3650673" cy="41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27" name="Google Shape;627;p27"/>
          <p:cNvGrpSpPr/>
          <p:nvPr/>
        </p:nvGrpSpPr>
        <p:grpSpPr>
          <a:xfrm>
            <a:off x="7970248" y="7239000"/>
            <a:ext cx="2548127" cy="740663"/>
            <a:chOff x="5695188" y="7506716"/>
            <a:chExt cx="2548127" cy="740663"/>
          </a:xfrm>
        </p:grpSpPr>
        <p:pic>
          <p:nvPicPr>
            <p:cNvPr id="628" name="Google Shape;628;p2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9" name="Google Shape;629;p27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630" name="Google Shape;630;p27"/>
          <p:cNvSpPr txBox="1"/>
          <p:nvPr/>
        </p:nvSpPr>
        <p:spPr>
          <a:xfrm>
            <a:off x="7113017" y="1905000"/>
            <a:ext cx="4443983" cy="4616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Proporciona o incremento do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geológico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por meio dos levantamentos geológicos, hidrogeológicos e geofísicos básicos. 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essencial para promover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novas descobertas minerais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para subsidiar o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gerenciamento de recursos hídricos 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superficiais e subterrâneos, o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ordenamento territorial 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 da ocupação do meio físico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 identificação de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de risco 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prevenção de catástrofes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 as ações que visam a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proteção geral do meio ambiente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mapas geológicos e seus subprodutos são a base para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atrair investimentos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que poderão resultar no estabelecimento de minas, que movimentam toda cadeia produtiva, produzem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empregos diretos e indiretos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desenvolvimento socioeconômico em âmbito nacional e regional, de modo a contribuir para a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erradicação da pobreza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sp>
        <p:nvSpPr>
          <p:cNvPr id="631" name="Google Shape;631;p27"/>
          <p:cNvSpPr txBox="1"/>
          <p:nvPr/>
        </p:nvSpPr>
        <p:spPr>
          <a:xfrm>
            <a:off x="1117600" y="8492386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Geologia e Recursos Minerais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Google Shape;636;p28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 t="35102" b="35102"/>
          <a:stretch/>
        </p:blipFill>
        <p:spPr>
          <a:xfrm>
            <a:off x="2" y="-2"/>
            <a:ext cx="16255997" cy="3632693"/>
          </a:xfrm>
          <a:prstGeom prst="roundRect">
            <a:avLst>
              <a:gd name="adj" fmla="val 6642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637" name="Google Shape;637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147800" y="4466845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867400"/>
            <a:ext cx="4474463" cy="3546347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28"/>
          <p:cNvSpPr/>
          <p:nvPr/>
        </p:nvSpPr>
        <p:spPr>
          <a:xfrm rot="10800000" flipH="1">
            <a:off x="889000" y="5486400"/>
            <a:ext cx="2895600" cy="76200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40" name="Google Shape;640;p28"/>
          <p:cNvSpPr txBox="1"/>
          <p:nvPr/>
        </p:nvSpPr>
        <p:spPr>
          <a:xfrm>
            <a:off x="812800" y="3861291"/>
            <a:ext cx="1417320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Metalogenia das Províncias Minerais do Brasil: Área Seridó-Leste, Extremo Nordeste da Província Borborema (RN-PB), Estados do Rio Grande do Norte e da Paraíba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1" name="Google Shape;641;p28"/>
          <p:cNvSpPr/>
          <p:nvPr/>
        </p:nvSpPr>
        <p:spPr>
          <a:xfrm>
            <a:off x="812801" y="5791199"/>
            <a:ext cx="3005586" cy="2732041"/>
          </a:xfrm>
          <a:prstGeom prst="roundRect">
            <a:avLst>
              <a:gd name="adj" fmla="val 11408"/>
            </a:avLst>
          </a:prstGeom>
          <a:solidFill>
            <a:srgbClr val="24AEE7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42" name="Google Shape;642;p28"/>
          <p:cNvSpPr txBox="1"/>
          <p:nvPr/>
        </p:nvSpPr>
        <p:spPr>
          <a:xfrm>
            <a:off x="965201" y="5999049"/>
            <a:ext cx="2853186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Essa iniciativa busca contribuir para o entendimento do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 mineral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 Província Borborema e para a compreensão sobre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formação de depósitos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minerais.</a:t>
            </a:r>
            <a:endParaRPr/>
          </a:p>
        </p:txBody>
      </p:sp>
      <p:sp>
        <p:nvSpPr>
          <p:cNvPr id="643" name="Google Shape;643;p28"/>
          <p:cNvSpPr/>
          <p:nvPr/>
        </p:nvSpPr>
        <p:spPr>
          <a:xfrm>
            <a:off x="7433128" y="6248400"/>
            <a:ext cx="3733800" cy="1219200"/>
          </a:xfrm>
          <a:prstGeom prst="roundRect">
            <a:avLst>
              <a:gd name="adj" fmla="val 11408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30.000 km²</a:t>
            </a:r>
            <a:endParaRPr sz="4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4" name="Google Shape;644;p28"/>
          <p:cNvSpPr txBox="1"/>
          <p:nvPr/>
        </p:nvSpPr>
        <p:spPr>
          <a:xfrm>
            <a:off x="7444231" y="5715000"/>
            <a:ext cx="3570297" cy="477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</a:t>
            </a:r>
            <a:endParaRPr sz="24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5" name="Google Shape;645;p28"/>
          <p:cNvSpPr txBox="1"/>
          <p:nvPr/>
        </p:nvSpPr>
        <p:spPr>
          <a:xfrm>
            <a:off x="7186047" y="85232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Geologia e Recursos Minerais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6" name="Google Shape;646;p28"/>
          <p:cNvSpPr/>
          <p:nvPr/>
        </p:nvSpPr>
        <p:spPr>
          <a:xfrm>
            <a:off x="3973461" y="5791200"/>
            <a:ext cx="3163939" cy="2732040"/>
          </a:xfrm>
          <a:prstGeom prst="roundRect">
            <a:avLst>
              <a:gd name="adj" fmla="val 11408"/>
            </a:avLst>
          </a:prstGeom>
          <a:solidFill>
            <a:srgbClr val="24AEE7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47" name="Google Shape;647;p28"/>
          <p:cNvSpPr txBox="1"/>
          <p:nvPr/>
        </p:nvSpPr>
        <p:spPr>
          <a:xfrm>
            <a:off x="4125861" y="5999049"/>
            <a:ext cx="289724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região do Seridó Leste, no Estado do Rio Grande do Norte e Paraíba, tem vocação mineira histórica para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tungstênio, molibdênio, ouro, cobre, ferro, tântalo e nióbio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</p:txBody>
      </p:sp>
      <p:sp>
        <p:nvSpPr>
          <p:cNvPr id="648" name="Google Shape;648;p28"/>
          <p:cNvSpPr/>
          <p:nvPr/>
        </p:nvSpPr>
        <p:spPr>
          <a:xfrm>
            <a:off x="11462656" y="5791200"/>
            <a:ext cx="3375006" cy="2732040"/>
          </a:xfrm>
          <a:prstGeom prst="roundRect">
            <a:avLst>
              <a:gd name="adj" fmla="val 11408"/>
            </a:avLst>
          </a:prstGeom>
          <a:solidFill>
            <a:srgbClr val="24AEE7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49" name="Google Shape;649;p28"/>
          <p:cNvSpPr txBox="1"/>
          <p:nvPr/>
        </p:nvSpPr>
        <p:spPr>
          <a:xfrm>
            <a:off x="11615055" y="5999049"/>
            <a:ext cx="3222607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Bloco formado por 10 folhas na escala 1:100.000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(João Câmara, São José do Campestre, Lajes, Santa Cruz, Picuí, Boqueirão, Assu, Currais Novos, Jardim do Seridó e Juazeirinho).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29"/>
          <p:cNvSpPr/>
          <p:nvPr/>
        </p:nvSpPr>
        <p:spPr>
          <a:xfrm>
            <a:off x="812800" y="1768044"/>
            <a:ext cx="4267200" cy="5638800"/>
          </a:xfrm>
          <a:prstGeom prst="roundRect">
            <a:avLst>
              <a:gd name="adj" fmla="val 5906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656" name="Google Shape;656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3884" y="13335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29"/>
          <p:cNvPicPr preferRelativeResize="0">
            <a:picLocks noGrp="1"/>
          </p:cNvPicPr>
          <p:nvPr>
            <p:ph type="pic" idx="2"/>
          </p:nvPr>
        </p:nvPicPr>
        <p:blipFill>
          <a:blip r:embed="rId5"/>
          <a:srcRect l="9907" r="9907"/>
          <a:stretch/>
        </p:blipFill>
        <p:spPr>
          <a:xfrm>
            <a:off x="4546600" y="1097279"/>
            <a:ext cx="7429913" cy="6949441"/>
          </a:xfrm>
          <a:prstGeom prst="roundRect">
            <a:avLst>
              <a:gd name="adj" fmla="val 5458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659" name="Google Shape;659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29"/>
          <p:cNvSpPr txBox="1"/>
          <p:nvPr/>
        </p:nvSpPr>
        <p:spPr>
          <a:xfrm>
            <a:off x="889000" y="1946948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1" name="Google Shape;661;p29"/>
          <p:cNvSpPr txBox="1"/>
          <p:nvPr/>
        </p:nvSpPr>
        <p:spPr>
          <a:xfrm>
            <a:off x="889000" y="2453844"/>
            <a:ext cx="3581400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dados estimulam a instalação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novos empreendimentos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 área, além de gerar subsídios para atividade mineira de forma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sustentável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fomentando o desenvolvimento socioeconômico da região.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informações também geram insumos para a formulação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políticas pública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 e o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planejamento do impacto ambiental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 a atividade mineira pode causar </a:t>
            </a:r>
            <a:endParaRPr/>
          </a:p>
        </p:txBody>
      </p:sp>
      <p:sp>
        <p:nvSpPr>
          <p:cNvPr id="662" name="Google Shape;662;p29"/>
          <p:cNvSpPr/>
          <p:nvPr/>
        </p:nvSpPr>
        <p:spPr>
          <a:xfrm>
            <a:off x="11702690" y="3208972"/>
            <a:ext cx="3740509" cy="2726056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63" name="Google Shape;663;p29"/>
          <p:cNvSpPr txBox="1"/>
          <p:nvPr/>
        </p:nvSpPr>
        <p:spPr>
          <a:xfrm>
            <a:off x="11861800" y="3879326"/>
            <a:ext cx="3581400" cy="1892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do setor mineral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Gestores públicos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Sociedade em geral </a:t>
            </a:r>
            <a:endParaRPr/>
          </a:p>
        </p:txBody>
      </p:sp>
      <p:sp>
        <p:nvSpPr>
          <p:cNvPr id="664" name="Google Shape;664;p29"/>
          <p:cNvSpPr txBox="1"/>
          <p:nvPr/>
        </p:nvSpPr>
        <p:spPr>
          <a:xfrm>
            <a:off x="11766756" y="3375945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65" name="Google Shape;665;p29"/>
          <p:cNvGrpSpPr/>
          <p:nvPr/>
        </p:nvGrpSpPr>
        <p:grpSpPr>
          <a:xfrm>
            <a:off x="1382059" y="8098537"/>
            <a:ext cx="2548127" cy="740663"/>
            <a:chOff x="5695188" y="7506716"/>
            <a:chExt cx="2548127" cy="740663"/>
          </a:xfrm>
        </p:grpSpPr>
        <p:pic>
          <p:nvPicPr>
            <p:cNvPr id="666" name="Google Shape;666;p2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7" name="Google Shape;667;p29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668" name="Google Shape;668;p29"/>
          <p:cNvSpPr txBox="1"/>
          <p:nvPr/>
        </p:nvSpPr>
        <p:spPr>
          <a:xfrm>
            <a:off x="11176000" y="8471828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Geologia e Recursos Minerais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69" name="Google Shape;669;p29" descr="Logotipo&#10;&#10;Descrição gerada automaticament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547547" y="62279"/>
            <a:ext cx="3200399" cy="1720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46430" y="7034078"/>
            <a:ext cx="4381500" cy="4054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47601" y="8368031"/>
            <a:ext cx="4443984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899999">
            <a:off x="6222758" y="-2130605"/>
            <a:ext cx="2215388" cy="3233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3"/>
          <p:cNvSpPr/>
          <p:nvPr/>
        </p:nvSpPr>
        <p:spPr>
          <a:xfrm>
            <a:off x="1225468" y="1783081"/>
            <a:ext cx="1219200" cy="45600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800"/>
          </a:p>
        </p:txBody>
      </p:sp>
      <p:sp>
        <p:nvSpPr>
          <p:cNvPr id="126" name="Google Shape;126;p3"/>
          <p:cNvSpPr txBox="1"/>
          <p:nvPr/>
        </p:nvSpPr>
        <p:spPr>
          <a:xfrm>
            <a:off x="1170852" y="1220207"/>
            <a:ext cx="1897600" cy="523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ÍNDICE</a:t>
            </a:r>
            <a:endParaRPr sz="26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7" name="Google Shape;127;p3"/>
          <p:cNvSpPr txBox="1"/>
          <p:nvPr/>
        </p:nvSpPr>
        <p:spPr>
          <a:xfrm>
            <a:off x="815018" y="3811142"/>
            <a:ext cx="5493281" cy="851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26 </a:t>
            </a:r>
            <a:r>
              <a:rPr lang="pt-BR" sz="1733" b="1" dirty="0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</a:t>
            </a:r>
            <a:r>
              <a:rPr lang="pt-BR" sz="1467" b="1" dirty="0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Província Mineral do Seridó</a:t>
            </a:r>
            <a:endParaRPr sz="1467" b="1" dirty="0">
              <a:solidFill>
                <a:srgbClr val="0078C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67" b="1" dirty="0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Geológico Integrado e Mapa de Recursos Minerais Integrado, Estados da Paraíba e Rio Grande do Norte</a:t>
            </a:r>
            <a:endParaRPr sz="1467" b="1" dirty="0">
              <a:solidFill>
                <a:srgbClr val="0078C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8" name="Google Shape;128;p3"/>
          <p:cNvSpPr txBox="1"/>
          <p:nvPr/>
        </p:nvSpPr>
        <p:spPr>
          <a:xfrm>
            <a:off x="892529" y="4844653"/>
            <a:ext cx="5128400" cy="102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28  – </a:t>
            </a:r>
            <a:r>
              <a:rPr lang="pt-BR" sz="1467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Metalogenia das Províncias Minerais do Brasil: Área Seridó-Leste, Extremo Nordeste da Província Borborema (RN-PB), Estados do Rio Grande do Norte e da Paraíba</a:t>
            </a:r>
            <a:endParaRPr sz="1467" b="1" dirty="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9" name="Google Shape;129;p3"/>
          <p:cNvSpPr txBox="1"/>
          <p:nvPr/>
        </p:nvSpPr>
        <p:spPr>
          <a:xfrm>
            <a:off x="790903" y="6211450"/>
            <a:ext cx="5125200" cy="96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30 </a:t>
            </a:r>
            <a:r>
              <a:rPr lang="pt-BR" sz="1800" b="1" dirty="0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</a:t>
            </a:r>
            <a:r>
              <a:rPr lang="pt-BR" sz="1467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Informe de Recursos Minerais</a:t>
            </a:r>
            <a:endParaRPr sz="1467" b="1" dirty="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67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Rochas Ornamentais do Estado do Rio Grande do Norte: Mapa de Potencialidades</a:t>
            </a:r>
            <a:endParaRPr sz="1467" b="1" dirty="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0" name="Google Shape;130;p3"/>
          <p:cNvSpPr txBox="1"/>
          <p:nvPr/>
        </p:nvSpPr>
        <p:spPr>
          <a:xfrm>
            <a:off x="790903" y="7310522"/>
            <a:ext cx="5165600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33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32 –</a:t>
            </a:r>
            <a:r>
              <a:rPr lang="pt-BR" sz="1333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467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Informe de Recursos Minerais</a:t>
            </a:r>
            <a:endParaRPr sz="1467" b="1" dirty="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67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Avaliação do Potencial de Fosfato no Brasil</a:t>
            </a:r>
            <a:endParaRPr sz="1467" b="1" dirty="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2" name="Google Shape;132;p3"/>
          <p:cNvSpPr txBox="1"/>
          <p:nvPr/>
        </p:nvSpPr>
        <p:spPr>
          <a:xfrm>
            <a:off x="7422329" y="2624445"/>
            <a:ext cx="4791600" cy="625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34 – </a:t>
            </a:r>
            <a:r>
              <a:rPr lang="pt-BR" sz="1467" b="1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Atlas </a:t>
            </a:r>
            <a:r>
              <a:rPr lang="pt-BR" sz="1467" b="1" dirty="0" err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Aerogeofísico</a:t>
            </a:r>
            <a:r>
              <a:rPr lang="pt-BR" sz="1467" b="1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Estado do Rio Grande do Norte </a:t>
            </a:r>
            <a:endParaRPr sz="1467" b="1" dirty="0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3" name="Google Shape;133;p3"/>
          <p:cNvSpPr txBox="1"/>
          <p:nvPr/>
        </p:nvSpPr>
        <p:spPr>
          <a:xfrm>
            <a:off x="7422329" y="3821449"/>
            <a:ext cx="5125200" cy="84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16933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33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36 –</a:t>
            </a:r>
            <a:r>
              <a:rPr lang="pt-BR" sz="1333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467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Materiais de Construção Civil na Região Metropolitana de Natal: Estado do Rio Grande do Norte</a:t>
            </a:r>
            <a:endParaRPr sz="1467" b="1" dirty="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4" name="Google Shape;134;p3" descr="Logotipo&#10;&#10;Descrição gerada automa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47547" y="359805"/>
            <a:ext cx="3200399" cy="17208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6;p2">
            <a:extLst>
              <a:ext uri="{FF2B5EF4-FFF2-40B4-BE49-F238E27FC236}">
                <a16:creationId xmlns:a16="http://schemas.microsoft.com/office/drawing/2014/main" id="{9A6B7604-65D1-693F-3DF6-3870574E297B}"/>
              </a:ext>
            </a:extLst>
          </p:cNvPr>
          <p:cNvSpPr txBox="1"/>
          <p:nvPr/>
        </p:nvSpPr>
        <p:spPr>
          <a:xfrm>
            <a:off x="857983" y="2524067"/>
            <a:ext cx="4791600" cy="1077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24 – </a:t>
            </a:r>
            <a:r>
              <a:rPr lang="pt-BR" sz="1467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Província Borborema</a:t>
            </a:r>
            <a:endParaRPr sz="1467" b="1" dirty="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67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Informe Geoquímico das Folhas João Câmara e São José do Campestre: Estado do Rio Grande do Norte</a:t>
            </a:r>
            <a:endParaRPr sz="1467" b="1" dirty="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49400" y="5101845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904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14400" y="-414378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8" name="Google Shape;678;p30"/>
          <p:cNvGrpSpPr/>
          <p:nvPr/>
        </p:nvGrpSpPr>
        <p:grpSpPr>
          <a:xfrm>
            <a:off x="-1410996" y="914400"/>
            <a:ext cx="8443902" cy="8077200"/>
            <a:chOff x="722" y="0"/>
            <a:chExt cx="4320" cy="4320"/>
          </a:xfrm>
        </p:grpSpPr>
        <p:sp>
          <p:nvSpPr>
            <p:cNvPr id="679" name="Google Shape;679;p30"/>
            <p:cNvSpPr/>
            <p:nvPr/>
          </p:nvSpPr>
          <p:spPr>
            <a:xfrm>
              <a:off x="3314" y="337"/>
              <a:ext cx="39" cy="44"/>
            </a:xfrm>
            <a:custGeom>
              <a:avLst/>
              <a:gdLst/>
              <a:ahLst/>
              <a:cxnLst/>
              <a:rect l="l" t="t" r="r" b="b"/>
              <a:pathLst>
                <a:path w="16" h="18" extrusionOk="0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0" name="Google Shape;680;p30"/>
            <p:cNvSpPr/>
            <p:nvPr/>
          </p:nvSpPr>
          <p:spPr>
            <a:xfrm>
              <a:off x="3788" y="3239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1" name="Google Shape;681;p30"/>
            <p:cNvSpPr/>
            <p:nvPr/>
          </p:nvSpPr>
          <p:spPr>
            <a:xfrm>
              <a:off x="3903" y="3171"/>
              <a:ext cx="36" cy="1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2" name="Google Shape;682;p30"/>
            <p:cNvSpPr/>
            <p:nvPr/>
          </p:nvSpPr>
          <p:spPr>
            <a:xfrm>
              <a:off x="3944" y="3158"/>
              <a:ext cx="54" cy="22"/>
            </a:xfrm>
            <a:custGeom>
              <a:avLst/>
              <a:gdLst/>
              <a:ahLst/>
              <a:cxnLst/>
              <a:rect l="l" t="t" r="r" b="b"/>
              <a:pathLst>
                <a:path w="22" h="9" extrusionOk="0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3" name="Google Shape;683;p30"/>
            <p:cNvSpPr/>
            <p:nvPr/>
          </p:nvSpPr>
          <p:spPr>
            <a:xfrm>
              <a:off x="3541" y="2306"/>
              <a:ext cx="100" cy="66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4" name="Google Shape;684;p30"/>
            <p:cNvSpPr/>
            <p:nvPr/>
          </p:nvSpPr>
          <p:spPr>
            <a:xfrm>
              <a:off x="3539" y="722"/>
              <a:ext cx="759" cy="1013"/>
            </a:xfrm>
            <a:custGeom>
              <a:avLst/>
              <a:gdLst/>
              <a:ahLst/>
              <a:cxnLst/>
              <a:rect l="l" t="t" r="r" b="b"/>
              <a:pathLst>
                <a:path w="311" h="415" extrusionOk="0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5" name="Google Shape;685;p30"/>
            <p:cNvSpPr/>
            <p:nvPr/>
          </p:nvSpPr>
          <p:spPr>
            <a:xfrm>
              <a:off x="1716" y="0"/>
              <a:ext cx="666" cy="740"/>
            </a:xfrm>
            <a:custGeom>
              <a:avLst/>
              <a:gdLst/>
              <a:ahLst/>
              <a:cxnLst/>
              <a:rect l="l" t="t" r="r" b="b"/>
              <a:pathLst>
                <a:path w="273" h="303" extrusionOk="0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6" name="Google Shape;686;p30"/>
            <p:cNvSpPr/>
            <p:nvPr/>
          </p:nvSpPr>
          <p:spPr>
            <a:xfrm>
              <a:off x="2841" y="98"/>
              <a:ext cx="561" cy="612"/>
            </a:xfrm>
            <a:custGeom>
              <a:avLst/>
              <a:gdLst/>
              <a:ahLst/>
              <a:cxnLst/>
              <a:rect l="l" t="t" r="r" b="b"/>
              <a:pathLst>
                <a:path w="230" h="251" extrusionOk="0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7" name="Google Shape;687;p30"/>
            <p:cNvSpPr/>
            <p:nvPr/>
          </p:nvSpPr>
          <p:spPr>
            <a:xfrm>
              <a:off x="2367" y="286"/>
              <a:ext cx="1448" cy="1386"/>
            </a:xfrm>
            <a:custGeom>
              <a:avLst/>
              <a:gdLst/>
              <a:ahLst/>
              <a:cxnLst/>
              <a:rect l="l" t="t" r="r" b="b"/>
              <a:pathLst>
                <a:path w="593" h="568" extrusionOk="0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8" name="Google Shape;688;p30"/>
            <p:cNvSpPr/>
            <p:nvPr/>
          </p:nvSpPr>
          <p:spPr>
            <a:xfrm>
              <a:off x="4610" y="1308"/>
              <a:ext cx="432" cy="254"/>
            </a:xfrm>
            <a:custGeom>
              <a:avLst/>
              <a:gdLst/>
              <a:ahLst/>
              <a:cxnLst/>
              <a:rect l="l" t="t" r="r" b="b"/>
              <a:pathLst>
                <a:path w="177" h="104" extrusionOk="0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9" name="Google Shape;689;p30"/>
            <p:cNvSpPr/>
            <p:nvPr/>
          </p:nvSpPr>
          <p:spPr>
            <a:xfrm>
              <a:off x="4632" y="1172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162" h="97" extrusionOk="0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solidFill>
              <a:srgbClr val="00B05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0" name="Google Shape;690;p30"/>
            <p:cNvSpPr/>
            <p:nvPr/>
          </p:nvSpPr>
          <p:spPr>
            <a:xfrm>
              <a:off x="4327" y="930"/>
              <a:ext cx="462" cy="564"/>
            </a:xfrm>
            <a:custGeom>
              <a:avLst/>
              <a:gdLst/>
              <a:ahLst/>
              <a:cxnLst/>
              <a:rect l="l" t="t" r="r" b="b"/>
              <a:pathLst>
                <a:path w="189" h="231" extrusionOk="0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1" name="Google Shape;691;p30"/>
            <p:cNvSpPr/>
            <p:nvPr/>
          </p:nvSpPr>
          <p:spPr>
            <a:xfrm>
              <a:off x="742" y="344"/>
              <a:ext cx="1923" cy="1357"/>
            </a:xfrm>
            <a:custGeom>
              <a:avLst/>
              <a:gdLst/>
              <a:ahLst/>
              <a:cxnLst/>
              <a:rect l="l" t="t" r="r" b="b"/>
              <a:pathLst>
                <a:path w="788" h="556" extrusionOk="0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2" name="Google Shape;692;p30"/>
            <p:cNvSpPr/>
            <p:nvPr/>
          </p:nvSpPr>
          <p:spPr>
            <a:xfrm>
              <a:off x="3004" y="1955"/>
              <a:ext cx="791" cy="791"/>
            </a:xfrm>
            <a:custGeom>
              <a:avLst/>
              <a:gdLst/>
              <a:ahLst/>
              <a:cxnLst/>
              <a:rect l="l" t="t" r="r" b="b"/>
              <a:pathLst>
                <a:path w="324" h="324" extrusionOk="0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3" name="Google Shape;693;p30"/>
            <p:cNvSpPr/>
            <p:nvPr/>
          </p:nvSpPr>
          <p:spPr>
            <a:xfrm>
              <a:off x="3239" y="2182"/>
              <a:ext cx="1196" cy="952"/>
            </a:xfrm>
            <a:custGeom>
              <a:avLst/>
              <a:gdLst/>
              <a:ahLst/>
              <a:cxnLst/>
              <a:rect l="l" t="t" r="r" b="b"/>
              <a:pathLst>
                <a:path w="490" h="390" extrusionOk="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4" name="Google Shape;694;p30"/>
            <p:cNvSpPr/>
            <p:nvPr/>
          </p:nvSpPr>
          <p:spPr>
            <a:xfrm>
              <a:off x="3805" y="918"/>
              <a:ext cx="625" cy="888"/>
            </a:xfrm>
            <a:custGeom>
              <a:avLst/>
              <a:gdLst/>
              <a:ahLst/>
              <a:cxnLst/>
              <a:rect l="l" t="t" r="r" b="b"/>
              <a:pathLst>
                <a:path w="256" h="364" extrusionOk="0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5" name="Google Shape;695;p30"/>
            <p:cNvSpPr/>
            <p:nvPr/>
          </p:nvSpPr>
          <p:spPr>
            <a:xfrm>
              <a:off x="3280" y="1157"/>
              <a:ext cx="544" cy="913"/>
            </a:xfrm>
            <a:custGeom>
              <a:avLst/>
              <a:gdLst/>
              <a:ahLst/>
              <a:cxnLst/>
              <a:rect l="l" t="t" r="r" b="b"/>
              <a:pathLst>
                <a:path w="223" h="374" extrusionOk="0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6" name="Google Shape;696;p30"/>
            <p:cNvSpPr/>
            <p:nvPr/>
          </p:nvSpPr>
          <p:spPr>
            <a:xfrm>
              <a:off x="2563" y="3583"/>
              <a:ext cx="786" cy="737"/>
            </a:xfrm>
            <a:custGeom>
              <a:avLst/>
              <a:gdLst/>
              <a:ahLst/>
              <a:cxnLst/>
              <a:rect l="l" t="t" r="r" b="b"/>
              <a:pathLst>
                <a:path w="322" h="302" extrusionOk="0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7" name="Google Shape;697;p30"/>
            <p:cNvSpPr/>
            <p:nvPr/>
          </p:nvSpPr>
          <p:spPr>
            <a:xfrm>
              <a:off x="3859" y="2926"/>
              <a:ext cx="422" cy="279"/>
            </a:xfrm>
            <a:custGeom>
              <a:avLst/>
              <a:gdLst/>
              <a:ahLst/>
              <a:cxnLst/>
              <a:rect l="l" t="t" r="r" b="b"/>
              <a:pathLst>
                <a:path w="173" h="114" extrusionOk="0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8" name="Google Shape;698;p30"/>
            <p:cNvSpPr/>
            <p:nvPr/>
          </p:nvSpPr>
          <p:spPr>
            <a:xfrm>
              <a:off x="4188" y="2609"/>
              <a:ext cx="252" cy="378"/>
            </a:xfrm>
            <a:custGeom>
              <a:avLst/>
              <a:gdLst/>
              <a:ahLst/>
              <a:cxnLst/>
              <a:rect l="l" t="t" r="r" b="b"/>
              <a:pathLst>
                <a:path w="103" h="155" extrusionOk="0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9" name="Google Shape;699;p30"/>
            <p:cNvSpPr/>
            <p:nvPr/>
          </p:nvSpPr>
          <p:spPr>
            <a:xfrm>
              <a:off x="4642" y="1694"/>
              <a:ext cx="205" cy="229"/>
            </a:xfrm>
            <a:custGeom>
              <a:avLst/>
              <a:gdLst/>
              <a:ahLst/>
              <a:cxnLst/>
              <a:rect l="l" t="t" r="r" b="b"/>
              <a:pathLst>
                <a:path w="84" h="94" extrusionOk="0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0" name="Google Shape;700;p30"/>
            <p:cNvSpPr/>
            <p:nvPr/>
          </p:nvSpPr>
          <p:spPr>
            <a:xfrm>
              <a:off x="3734" y="1572"/>
              <a:ext cx="996" cy="1091"/>
            </a:xfrm>
            <a:custGeom>
              <a:avLst/>
              <a:gdLst/>
              <a:ahLst/>
              <a:cxnLst/>
              <a:rect l="l" t="t" r="r" b="b"/>
              <a:pathLst>
                <a:path w="408" h="447" extrusionOk="0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AEE7"/>
                </a:solidFill>
              </a:endParaRPr>
            </a:p>
          </p:txBody>
        </p:sp>
        <p:sp>
          <p:nvSpPr>
            <p:cNvPr id="701" name="Google Shape;701;p30"/>
            <p:cNvSpPr/>
            <p:nvPr/>
          </p:nvSpPr>
          <p:spPr>
            <a:xfrm>
              <a:off x="4649" y="1623"/>
              <a:ext cx="342" cy="190"/>
            </a:xfrm>
            <a:custGeom>
              <a:avLst/>
              <a:gdLst/>
              <a:ahLst/>
              <a:cxnLst/>
              <a:rect l="l" t="t" r="r" b="b"/>
              <a:pathLst>
                <a:path w="140" h="78" extrusionOk="0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2" name="Google Shape;702;p30"/>
            <p:cNvSpPr/>
            <p:nvPr/>
          </p:nvSpPr>
          <p:spPr>
            <a:xfrm>
              <a:off x="4335" y="1435"/>
              <a:ext cx="705" cy="242"/>
            </a:xfrm>
            <a:custGeom>
              <a:avLst/>
              <a:gdLst/>
              <a:ahLst/>
              <a:cxnLst/>
              <a:rect l="l" t="t" r="r" b="b"/>
              <a:pathLst>
                <a:path w="289" h="99" extrusionOk="0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3" name="Google Shape;703;p30"/>
            <p:cNvSpPr/>
            <p:nvPr/>
          </p:nvSpPr>
          <p:spPr>
            <a:xfrm>
              <a:off x="3029" y="2782"/>
              <a:ext cx="905" cy="616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4" name="Google Shape;704;p30"/>
            <p:cNvSpPr/>
            <p:nvPr/>
          </p:nvSpPr>
          <p:spPr>
            <a:xfrm>
              <a:off x="722" y="1433"/>
              <a:ext cx="823" cy="432"/>
            </a:xfrm>
            <a:custGeom>
              <a:avLst/>
              <a:gdLst/>
              <a:ahLst/>
              <a:cxnLst/>
              <a:rect l="l" t="t" r="r" b="b"/>
              <a:pathLst>
                <a:path w="337" h="177" extrusionOk="0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5" name="Google Shape;705;p30"/>
            <p:cNvSpPr/>
            <p:nvPr/>
          </p:nvSpPr>
          <p:spPr>
            <a:xfrm>
              <a:off x="2092" y="1389"/>
              <a:ext cx="1247" cy="1188"/>
            </a:xfrm>
            <a:custGeom>
              <a:avLst/>
              <a:gdLst/>
              <a:ahLst/>
              <a:cxnLst/>
              <a:rect l="l" t="t" r="r" b="b"/>
              <a:pathLst>
                <a:path w="511" h="487" extrusionOk="0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6" name="Google Shape;706;p30"/>
            <p:cNvSpPr/>
            <p:nvPr/>
          </p:nvSpPr>
          <p:spPr>
            <a:xfrm>
              <a:off x="1528" y="1474"/>
              <a:ext cx="764" cy="635"/>
            </a:xfrm>
            <a:custGeom>
              <a:avLst/>
              <a:gdLst/>
              <a:ahLst/>
              <a:cxnLst/>
              <a:rect l="l" t="t" r="r" b="b"/>
              <a:pathLst>
                <a:path w="313" h="260" extrusionOk="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7" name="Google Shape;707;p30"/>
            <p:cNvSpPr/>
            <p:nvPr/>
          </p:nvSpPr>
          <p:spPr>
            <a:xfrm>
              <a:off x="2480" y="2482"/>
              <a:ext cx="766" cy="767"/>
            </a:xfrm>
            <a:custGeom>
              <a:avLst/>
              <a:gdLst/>
              <a:ahLst/>
              <a:cxnLst/>
              <a:rect l="l" t="t" r="r" b="b"/>
              <a:pathLst>
                <a:path w="314" h="314" extrusionOk="0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8" name="Google Shape;708;p30"/>
            <p:cNvSpPr/>
            <p:nvPr/>
          </p:nvSpPr>
          <p:spPr>
            <a:xfrm>
              <a:off x="2934" y="3466"/>
              <a:ext cx="556" cy="368"/>
            </a:xfrm>
            <a:custGeom>
              <a:avLst/>
              <a:gdLst/>
              <a:ahLst/>
              <a:cxnLst/>
              <a:rect l="l" t="t" r="r" b="b"/>
              <a:pathLst>
                <a:path w="228" h="151" extrusionOk="0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9" name="Google Shape;709;p30"/>
            <p:cNvSpPr/>
            <p:nvPr/>
          </p:nvSpPr>
          <p:spPr>
            <a:xfrm>
              <a:off x="2865" y="3080"/>
              <a:ext cx="664" cy="457"/>
            </a:xfrm>
            <a:custGeom>
              <a:avLst/>
              <a:gdLst/>
              <a:ahLst/>
              <a:cxnLst/>
              <a:rect l="l" t="t" r="r" b="b"/>
              <a:pathLst>
                <a:path w="272" h="187" extrusionOk="0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10" name="Google Shape;710;p30"/>
          <p:cNvGrpSpPr/>
          <p:nvPr/>
        </p:nvGrpSpPr>
        <p:grpSpPr>
          <a:xfrm rot="-6852028">
            <a:off x="2329397" y="2035378"/>
            <a:ext cx="3417110" cy="4724828"/>
            <a:chOff x="5383093" y="2908011"/>
            <a:chExt cx="1082675" cy="1497012"/>
          </a:xfrm>
        </p:grpSpPr>
        <p:sp>
          <p:nvSpPr>
            <p:cNvPr id="711" name="Google Shape;711;p30"/>
            <p:cNvSpPr/>
            <p:nvPr/>
          </p:nvSpPr>
          <p:spPr>
            <a:xfrm>
              <a:off x="5383093" y="2908011"/>
              <a:ext cx="1082675" cy="1497012"/>
            </a:xfrm>
            <a:custGeom>
              <a:avLst/>
              <a:gdLst/>
              <a:ahLst/>
              <a:cxnLst/>
              <a:rect l="l" t="t" r="r" b="b"/>
              <a:pathLst>
                <a:path w="380" h="526" extrusionOk="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2" name="Google Shape;712;p30"/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13" name="Google Shape;713;p30"/>
          <p:cNvSpPr txBox="1"/>
          <p:nvPr/>
        </p:nvSpPr>
        <p:spPr>
          <a:xfrm>
            <a:off x="7519904" y="1569107"/>
            <a:ext cx="6865954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Informe de Recursos Minerais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Rochas Ornamentais do Estado do Rio Grande do Norte: Mapa de Potencialidades</a:t>
            </a:r>
            <a:endParaRPr/>
          </a:p>
        </p:txBody>
      </p:sp>
      <p:sp>
        <p:nvSpPr>
          <p:cNvPr id="714" name="Google Shape;714;p30"/>
          <p:cNvSpPr txBox="1"/>
          <p:nvPr/>
        </p:nvSpPr>
        <p:spPr>
          <a:xfrm>
            <a:off x="7596103" y="3256708"/>
            <a:ext cx="7753299" cy="455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A pesquisa contempla informações sobre 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produção de rochas ornamentais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no estado e a indicação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alvos geológicos potenciais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, com o intuito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evitar a subutilização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de rochas nobres 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estimular o aumento da produção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geração de riquezas para o estado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, através da arrecadação de impostos e aumento dos postos de trabalho.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Área de abrangência: </a:t>
            </a:r>
            <a:r>
              <a:rPr lang="pt-BR" sz="36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52.809,602 km²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53 alvos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definidos, entre granitos e mármores ornamentais</a:t>
            </a:r>
            <a:endParaRPr/>
          </a:p>
        </p:txBody>
      </p:sp>
      <p:sp>
        <p:nvSpPr>
          <p:cNvPr id="715" name="Google Shape;715;p30"/>
          <p:cNvSpPr/>
          <p:nvPr/>
        </p:nvSpPr>
        <p:spPr>
          <a:xfrm rot="10800000" flipH="1">
            <a:off x="7589754" y="3028108"/>
            <a:ext cx="2895600" cy="76200"/>
          </a:xfrm>
          <a:prstGeom prst="rect">
            <a:avLst/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716" name="Google Shape;716;p30"/>
          <p:cNvPicPr preferRelativeResize="0"/>
          <p:nvPr/>
        </p:nvPicPr>
        <p:blipFill>
          <a:blip r:embed="rId7"/>
          <a:srcRect l="11856" r="11856"/>
          <a:stretch/>
        </p:blipFill>
        <p:spPr>
          <a:xfrm>
            <a:off x="2096313" y="3295023"/>
            <a:ext cx="2762902" cy="2716240"/>
          </a:xfrm>
          <a:custGeom>
            <a:avLst/>
            <a:gdLst/>
            <a:ahLst/>
            <a:cxnLst/>
            <a:rect l="l" t="t" r="r" b="b"/>
            <a:pathLst>
              <a:path w="3530524" h="3530524" extrusionOk="0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717" name="Google Shape;717;p30" descr="Logotipo&#10;&#10;Descrição gerada automaticament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2749" y="144957"/>
            <a:ext cx="3200399" cy="1720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31"/>
          <p:cNvSpPr/>
          <p:nvPr/>
        </p:nvSpPr>
        <p:spPr>
          <a:xfrm>
            <a:off x="812800" y="1327662"/>
            <a:ext cx="4876800" cy="6444738"/>
          </a:xfrm>
          <a:prstGeom prst="roundRect">
            <a:avLst>
              <a:gd name="adj" fmla="val 5906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724" name="Google Shape;724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3884" y="13335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3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18480" r="18481"/>
          <a:stretch/>
        </p:blipFill>
        <p:spPr>
          <a:xfrm>
            <a:off x="5396384" y="1097279"/>
            <a:ext cx="6580129" cy="6949441"/>
          </a:xfrm>
          <a:prstGeom prst="roundRect">
            <a:avLst>
              <a:gd name="adj" fmla="val 5458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727" name="Google Shape;727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31"/>
          <p:cNvSpPr txBox="1"/>
          <p:nvPr/>
        </p:nvSpPr>
        <p:spPr>
          <a:xfrm>
            <a:off x="889000" y="1506566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9" name="Google Shape;729;p31"/>
          <p:cNvSpPr txBox="1"/>
          <p:nvPr/>
        </p:nvSpPr>
        <p:spPr>
          <a:xfrm>
            <a:off x="888999" y="2013462"/>
            <a:ext cx="4507385" cy="5632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produto amplia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conhecimento geológico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estado, que é uma indispensável ferramenta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planejamento do ordenamento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ocupação territorial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em bases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sustentáveis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Além disso, representa um orientador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estratégias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 garantirá, no médio e longo prazo, retorno positivo na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geração de riquezas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o estado.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informações oferecem subsídios para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prospecção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mineral e fomentam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novos empreendimentos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setor de rochas minerais, contribuindo para 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aumento da produção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faturamento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geração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empregos e renda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sp>
        <p:nvSpPr>
          <p:cNvPr id="730" name="Google Shape;730;p31"/>
          <p:cNvSpPr/>
          <p:nvPr/>
        </p:nvSpPr>
        <p:spPr>
          <a:xfrm>
            <a:off x="11702690" y="2480786"/>
            <a:ext cx="3740509" cy="4182428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31" name="Google Shape;731;p31"/>
          <p:cNvSpPr txBox="1"/>
          <p:nvPr/>
        </p:nvSpPr>
        <p:spPr>
          <a:xfrm>
            <a:off x="11861800" y="3151140"/>
            <a:ext cx="3581400" cy="336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de mineração, especialmente na área de rochas ornamentais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 nas áreas de mineração e análise ambiental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/>
          </a:p>
        </p:txBody>
      </p:sp>
      <p:sp>
        <p:nvSpPr>
          <p:cNvPr id="732" name="Google Shape;732;p31"/>
          <p:cNvSpPr txBox="1"/>
          <p:nvPr/>
        </p:nvSpPr>
        <p:spPr>
          <a:xfrm>
            <a:off x="11766756" y="2647759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733" name="Google Shape;733;p31"/>
          <p:cNvGrpSpPr/>
          <p:nvPr/>
        </p:nvGrpSpPr>
        <p:grpSpPr>
          <a:xfrm>
            <a:off x="1382059" y="8098537"/>
            <a:ext cx="2548127" cy="740663"/>
            <a:chOff x="5695188" y="7506716"/>
            <a:chExt cx="2548127" cy="740663"/>
          </a:xfrm>
        </p:grpSpPr>
        <p:pic>
          <p:nvPicPr>
            <p:cNvPr id="734" name="Google Shape;734;p3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5" name="Google Shape;735;p31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736" name="Google Shape;736;p31"/>
          <p:cNvSpPr txBox="1"/>
          <p:nvPr/>
        </p:nvSpPr>
        <p:spPr>
          <a:xfrm>
            <a:off x="11176000" y="8471828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Geologia e Recursos Minerais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Google Shape;74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49400" y="5101845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904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14400" y="-414378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5" name="Google Shape;745;p32"/>
          <p:cNvGrpSpPr/>
          <p:nvPr/>
        </p:nvGrpSpPr>
        <p:grpSpPr>
          <a:xfrm>
            <a:off x="-1410996" y="914400"/>
            <a:ext cx="8443902" cy="8077200"/>
            <a:chOff x="722" y="0"/>
            <a:chExt cx="4320" cy="4320"/>
          </a:xfrm>
        </p:grpSpPr>
        <p:sp>
          <p:nvSpPr>
            <p:cNvPr id="746" name="Google Shape;746;p32"/>
            <p:cNvSpPr/>
            <p:nvPr/>
          </p:nvSpPr>
          <p:spPr>
            <a:xfrm>
              <a:off x="3314" y="337"/>
              <a:ext cx="39" cy="44"/>
            </a:xfrm>
            <a:custGeom>
              <a:avLst/>
              <a:gdLst/>
              <a:ahLst/>
              <a:cxnLst/>
              <a:rect l="l" t="t" r="r" b="b"/>
              <a:pathLst>
                <a:path w="16" h="18" extrusionOk="0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32"/>
            <p:cNvSpPr/>
            <p:nvPr/>
          </p:nvSpPr>
          <p:spPr>
            <a:xfrm>
              <a:off x="3788" y="3239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32"/>
            <p:cNvSpPr/>
            <p:nvPr/>
          </p:nvSpPr>
          <p:spPr>
            <a:xfrm>
              <a:off x="3903" y="3171"/>
              <a:ext cx="36" cy="1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32"/>
            <p:cNvSpPr/>
            <p:nvPr/>
          </p:nvSpPr>
          <p:spPr>
            <a:xfrm>
              <a:off x="3944" y="3158"/>
              <a:ext cx="54" cy="22"/>
            </a:xfrm>
            <a:custGeom>
              <a:avLst/>
              <a:gdLst/>
              <a:ahLst/>
              <a:cxnLst/>
              <a:rect l="l" t="t" r="r" b="b"/>
              <a:pathLst>
                <a:path w="22" h="9" extrusionOk="0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32"/>
            <p:cNvSpPr/>
            <p:nvPr/>
          </p:nvSpPr>
          <p:spPr>
            <a:xfrm>
              <a:off x="3541" y="2306"/>
              <a:ext cx="100" cy="66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32"/>
            <p:cNvSpPr/>
            <p:nvPr/>
          </p:nvSpPr>
          <p:spPr>
            <a:xfrm>
              <a:off x="3539" y="722"/>
              <a:ext cx="759" cy="1013"/>
            </a:xfrm>
            <a:custGeom>
              <a:avLst/>
              <a:gdLst/>
              <a:ahLst/>
              <a:cxnLst/>
              <a:rect l="l" t="t" r="r" b="b"/>
              <a:pathLst>
                <a:path w="311" h="415" extrusionOk="0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32"/>
            <p:cNvSpPr/>
            <p:nvPr/>
          </p:nvSpPr>
          <p:spPr>
            <a:xfrm>
              <a:off x="1716" y="0"/>
              <a:ext cx="666" cy="740"/>
            </a:xfrm>
            <a:custGeom>
              <a:avLst/>
              <a:gdLst/>
              <a:ahLst/>
              <a:cxnLst/>
              <a:rect l="l" t="t" r="r" b="b"/>
              <a:pathLst>
                <a:path w="273" h="303" extrusionOk="0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32"/>
            <p:cNvSpPr/>
            <p:nvPr/>
          </p:nvSpPr>
          <p:spPr>
            <a:xfrm>
              <a:off x="2841" y="98"/>
              <a:ext cx="561" cy="612"/>
            </a:xfrm>
            <a:custGeom>
              <a:avLst/>
              <a:gdLst/>
              <a:ahLst/>
              <a:cxnLst/>
              <a:rect l="l" t="t" r="r" b="b"/>
              <a:pathLst>
                <a:path w="230" h="251" extrusionOk="0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32"/>
            <p:cNvSpPr/>
            <p:nvPr/>
          </p:nvSpPr>
          <p:spPr>
            <a:xfrm>
              <a:off x="2367" y="286"/>
              <a:ext cx="1448" cy="1386"/>
            </a:xfrm>
            <a:custGeom>
              <a:avLst/>
              <a:gdLst/>
              <a:ahLst/>
              <a:cxnLst/>
              <a:rect l="l" t="t" r="r" b="b"/>
              <a:pathLst>
                <a:path w="593" h="568" extrusionOk="0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32"/>
            <p:cNvSpPr/>
            <p:nvPr/>
          </p:nvSpPr>
          <p:spPr>
            <a:xfrm>
              <a:off x="4610" y="1308"/>
              <a:ext cx="432" cy="254"/>
            </a:xfrm>
            <a:custGeom>
              <a:avLst/>
              <a:gdLst/>
              <a:ahLst/>
              <a:cxnLst/>
              <a:rect l="l" t="t" r="r" b="b"/>
              <a:pathLst>
                <a:path w="177" h="104" extrusionOk="0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6" name="Google Shape;756;p32"/>
            <p:cNvSpPr/>
            <p:nvPr/>
          </p:nvSpPr>
          <p:spPr>
            <a:xfrm>
              <a:off x="4632" y="1172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162" h="97" extrusionOk="0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solidFill>
              <a:srgbClr val="00B05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7" name="Google Shape;757;p32"/>
            <p:cNvSpPr/>
            <p:nvPr/>
          </p:nvSpPr>
          <p:spPr>
            <a:xfrm>
              <a:off x="4327" y="930"/>
              <a:ext cx="462" cy="564"/>
            </a:xfrm>
            <a:custGeom>
              <a:avLst/>
              <a:gdLst/>
              <a:ahLst/>
              <a:cxnLst/>
              <a:rect l="l" t="t" r="r" b="b"/>
              <a:pathLst>
                <a:path w="189" h="231" extrusionOk="0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32"/>
            <p:cNvSpPr/>
            <p:nvPr/>
          </p:nvSpPr>
          <p:spPr>
            <a:xfrm>
              <a:off x="742" y="344"/>
              <a:ext cx="1923" cy="1357"/>
            </a:xfrm>
            <a:custGeom>
              <a:avLst/>
              <a:gdLst/>
              <a:ahLst/>
              <a:cxnLst/>
              <a:rect l="l" t="t" r="r" b="b"/>
              <a:pathLst>
                <a:path w="788" h="556" extrusionOk="0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32"/>
            <p:cNvSpPr/>
            <p:nvPr/>
          </p:nvSpPr>
          <p:spPr>
            <a:xfrm>
              <a:off x="3004" y="1955"/>
              <a:ext cx="791" cy="791"/>
            </a:xfrm>
            <a:custGeom>
              <a:avLst/>
              <a:gdLst/>
              <a:ahLst/>
              <a:cxnLst/>
              <a:rect l="l" t="t" r="r" b="b"/>
              <a:pathLst>
                <a:path w="324" h="324" extrusionOk="0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32"/>
            <p:cNvSpPr/>
            <p:nvPr/>
          </p:nvSpPr>
          <p:spPr>
            <a:xfrm>
              <a:off x="3239" y="2182"/>
              <a:ext cx="1196" cy="952"/>
            </a:xfrm>
            <a:custGeom>
              <a:avLst/>
              <a:gdLst/>
              <a:ahLst/>
              <a:cxnLst/>
              <a:rect l="l" t="t" r="r" b="b"/>
              <a:pathLst>
                <a:path w="490" h="390" extrusionOk="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1" name="Google Shape;761;p32"/>
            <p:cNvSpPr/>
            <p:nvPr/>
          </p:nvSpPr>
          <p:spPr>
            <a:xfrm>
              <a:off x="3805" y="918"/>
              <a:ext cx="625" cy="888"/>
            </a:xfrm>
            <a:custGeom>
              <a:avLst/>
              <a:gdLst/>
              <a:ahLst/>
              <a:cxnLst/>
              <a:rect l="l" t="t" r="r" b="b"/>
              <a:pathLst>
                <a:path w="256" h="364" extrusionOk="0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2" name="Google Shape;762;p32"/>
            <p:cNvSpPr/>
            <p:nvPr/>
          </p:nvSpPr>
          <p:spPr>
            <a:xfrm>
              <a:off x="3280" y="1157"/>
              <a:ext cx="544" cy="913"/>
            </a:xfrm>
            <a:custGeom>
              <a:avLst/>
              <a:gdLst/>
              <a:ahLst/>
              <a:cxnLst/>
              <a:rect l="l" t="t" r="r" b="b"/>
              <a:pathLst>
                <a:path w="223" h="374" extrusionOk="0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3" name="Google Shape;763;p32"/>
            <p:cNvSpPr/>
            <p:nvPr/>
          </p:nvSpPr>
          <p:spPr>
            <a:xfrm>
              <a:off x="2563" y="3583"/>
              <a:ext cx="786" cy="737"/>
            </a:xfrm>
            <a:custGeom>
              <a:avLst/>
              <a:gdLst/>
              <a:ahLst/>
              <a:cxnLst/>
              <a:rect l="l" t="t" r="r" b="b"/>
              <a:pathLst>
                <a:path w="322" h="302" extrusionOk="0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32"/>
            <p:cNvSpPr/>
            <p:nvPr/>
          </p:nvSpPr>
          <p:spPr>
            <a:xfrm>
              <a:off x="3859" y="2926"/>
              <a:ext cx="422" cy="279"/>
            </a:xfrm>
            <a:custGeom>
              <a:avLst/>
              <a:gdLst/>
              <a:ahLst/>
              <a:cxnLst/>
              <a:rect l="l" t="t" r="r" b="b"/>
              <a:pathLst>
                <a:path w="173" h="114" extrusionOk="0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5" name="Google Shape;765;p32"/>
            <p:cNvSpPr/>
            <p:nvPr/>
          </p:nvSpPr>
          <p:spPr>
            <a:xfrm>
              <a:off x="4188" y="2609"/>
              <a:ext cx="252" cy="378"/>
            </a:xfrm>
            <a:custGeom>
              <a:avLst/>
              <a:gdLst/>
              <a:ahLst/>
              <a:cxnLst/>
              <a:rect l="l" t="t" r="r" b="b"/>
              <a:pathLst>
                <a:path w="103" h="155" extrusionOk="0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6" name="Google Shape;766;p32"/>
            <p:cNvSpPr/>
            <p:nvPr/>
          </p:nvSpPr>
          <p:spPr>
            <a:xfrm>
              <a:off x="4642" y="1694"/>
              <a:ext cx="205" cy="229"/>
            </a:xfrm>
            <a:custGeom>
              <a:avLst/>
              <a:gdLst/>
              <a:ahLst/>
              <a:cxnLst/>
              <a:rect l="l" t="t" r="r" b="b"/>
              <a:pathLst>
                <a:path w="84" h="94" extrusionOk="0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32"/>
            <p:cNvSpPr/>
            <p:nvPr/>
          </p:nvSpPr>
          <p:spPr>
            <a:xfrm>
              <a:off x="3734" y="1572"/>
              <a:ext cx="996" cy="1091"/>
            </a:xfrm>
            <a:custGeom>
              <a:avLst/>
              <a:gdLst/>
              <a:ahLst/>
              <a:cxnLst/>
              <a:rect l="l" t="t" r="r" b="b"/>
              <a:pathLst>
                <a:path w="408" h="447" extrusionOk="0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AEE7"/>
                </a:solidFill>
              </a:endParaRPr>
            </a:p>
          </p:txBody>
        </p:sp>
        <p:sp>
          <p:nvSpPr>
            <p:cNvPr id="768" name="Google Shape;768;p32"/>
            <p:cNvSpPr/>
            <p:nvPr/>
          </p:nvSpPr>
          <p:spPr>
            <a:xfrm>
              <a:off x="4649" y="1623"/>
              <a:ext cx="342" cy="190"/>
            </a:xfrm>
            <a:custGeom>
              <a:avLst/>
              <a:gdLst/>
              <a:ahLst/>
              <a:cxnLst/>
              <a:rect l="l" t="t" r="r" b="b"/>
              <a:pathLst>
                <a:path w="140" h="78" extrusionOk="0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9" name="Google Shape;769;p32"/>
            <p:cNvSpPr/>
            <p:nvPr/>
          </p:nvSpPr>
          <p:spPr>
            <a:xfrm>
              <a:off x="4335" y="1435"/>
              <a:ext cx="705" cy="242"/>
            </a:xfrm>
            <a:custGeom>
              <a:avLst/>
              <a:gdLst/>
              <a:ahLst/>
              <a:cxnLst/>
              <a:rect l="l" t="t" r="r" b="b"/>
              <a:pathLst>
                <a:path w="289" h="99" extrusionOk="0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32"/>
            <p:cNvSpPr/>
            <p:nvPr/>
          </p:nvSpPr>
          <p:spPr>
            <a:xfrm>
              <a:off x="3029" y="2782"/>
              <a:ext cx="905" cy="616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1" name="Google Shape;771;p32"/>
            <p:cNvSpPr/>
            <p:nvPr/>
          </p:nvSpPr>
          <p:spPr>
            <a:xfrm>
              <a:off x="722" y="1433"/>
              <a:ext cx="823" cy="432"/>
            </a:xfrm>
            <a:custGeom>
              <a:avLst/>
              <a:gdLst/>
              <a:ahLst/>
              <a:cxnLst/>
              <a:rect l="l" t="t" r="r" b="b"/>
              <a:pathLst>
                <a:path w="337" h="177" extrusionOk="0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2" name="Google Shape;772;p32"/>
            <p:cNvSpPr/>
            <p:nvPr/>
          </p:nvSpPr>
          <p:spPr>
            <a:xfrm>
              <a:off x="2092" y="1389"/>
              <a:ext cx="1247" cy="1188"/>
            </a:xfrm>
            <a:custGeom>
              <a:avLst/>
              <a:gdLst/>
              <a:ahLst/>
              <a:cxnLst/>
              <a:rect l="l" t="t" r="r" b="b"/>
              <a:pathLst>
                <a:path w="511" h="487" extrusionOk="0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32"/>
            <p:cNvSpPr/>
            <p:nvPr/>
          </p:nvSpPr>
          <p:spPr>
            <a:xfrm>
              <a:off x="1528" y="1474"/>
              <a:ext cx="764" cy="635"/>
            </a:xfrm>
            <a:custGeom>
              <a:avLst/>
              <a:gdLst/>
              <a:ahLst/>
              <a:cxnLst/>
              <a:rect l="l" t="t" r="r" b="b"/>
              <a:pathLst>
                <a:path w="313" h="260" extrusionOk="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4" name="Google Shape;774;p32"/>
            <p:cNvSpPr/>
            <p:nvPr/>
          </p:nvSpPr>
          <p:spPr>
            <a:xfrm>
              <a:off x="2480" y="2482"/>
              <a:ext cx="766" cy="767"/>
            </a:xfrm>
            <a:custGeom>
              <a:avLst/>
              <a:gdLst/>
              <a:ahLst/>
              <a:cxnLst/>
              <a:rect l="l" t="t" r="r" b="b"/>
              <a:pathLst>
                <a:path w="314" h="314" extrusionOk="0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5" name="Google Shape;775;p32"/>
            <p:cNvSpPr/>
            <p:nvPr/>
          </p:nvSpPr>
          <p:spPr>
            <a:xfrm>
              <a:off x="2934" y="3466"/>
              <a:ext cx="556" cy="368"/>
            </a:xfrm>
            <a:custGeom>
              <a:avLst/>
              <a:gdLst/>
              <a:ahLst/>
              <a:cxnLst/>
              <a:rect l="l" t="t" r="r" b="b"/>
              <a:pathLst>
                <a:path w="228" h="151" extrusionOk="0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32"/>
            <p:cNvSpPr/>
            <p:nvPr/>
          </p:nvSpPr>
          <p:spPr>
            <a:xfrm>
              <a:off x="2865" y="3080"/>
              <a:ext cx="664" cy="457"/>
            </a:xfrm>
            <a:custGeom>
              <a:avLst/>
              <a:gdLst/>
              <a:ahLst/>
              <a:cxnLst/>
              <a:rect l="l" t="t" r="r" b="b"/>
              <a:pathLst>
                <a:path w="272" h="187" extrusionOk="0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7" name="Google Shape;777;p32"/>
          <p:cNvGrpSpPr/>
          <p:nvPr/>
        </p:nvGrpSpPr>
        <p:grpSpPr>
          <a:xfrm rot="-6852028">
            <a:off x="2329397" y="2035378"/>
            <a:ext cx="3417110" cy="4724828"/>
            <a:chOff x="5383093" y="2908011"/>
            <a:chExt cx="1082675" cy="1497012"/>
          </a:xfrm>
        </p:grpSpPr>
        <p:sp>
          <p:nvSpPr>
            <p:cNvPr id="778" name="Google Shape;778;p32"/>
            <p:cNvSpPr/>
            <p:nvPr/>
          </p:nvSpPr>
          <p:spPr>
            <a:xfrm>
              <a:off x="5383093" y="2908011"/>
              <a:ext cx="1082675" cy="1497012"/>
            </a:xfrm>
            <a:custGeom>
              <a:avLst/>
              <a:gdLst/>
              <a:ahLst/>
              <a:cxnLst/>
              <a:rect l="l" t="t" r="r" b="b"/>
              <a:pathLst>
                <a:path w="380" h="526" extrusionOk="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9" name="Google Shape;779;p32"/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0" name="Google Shape;780;p32"/>
          <p:cNvSpPr txBox="1"/>
          <p:nvPr/>
        </p:nvSpPr>
        <p:spPr>
          <a:xfrm>
            <a:off x="7519904" y="1840845"/>
            <a:ext cx="686595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Informe de Recursos Minerais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Avaliação do Potencial de Fosfato no Brasil</a:t>
            </a:r>
            <a:endParaRPr/>
          </a:p>
        </p:txBody>
      </p:sp>
      <p:sp>
        <p:nvSpPr>
          <p:cNvPr id="781" name="Google Shape;781;p32"/>
          <p:cNvSpPr txBox="1"/>
          <p:nvPr/>
        </p:nvSpPr>
        <p:spPr>
          <a:xfrm>
            <a:off x="7596103" y="3256708"/>
            <a:ext cx="7477132" cy="4610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O informe concentra informações geológicas que permitiram definir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ambientes favoráveis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à mineralização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fosfato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na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Bacia do Potiguar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, mais especificamente na Formação Jandaíra, localizados nos municípios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Areia Branca e Guamaré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, Rio Grande do Norte. 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O fosfato é um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insumo essencial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para a economia do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agronegócio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, por ser a matéria-prima utilizada para a produção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fertilizante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. É um elemento considerado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estratégico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para muitas nações, principalmente para 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Brasil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por ser um grande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produtor mundial de alimentos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sp>
        <p:nvSpPr>
          <p:cNvPr id="782" name="Google Shape;782;p32"/>
          <p:cNvSpPr txBox="1"/>
          <p:nvPr/>
        </p:nvSpPr>
        <p:spPr>
          <a:xfrm>
            <a:off x="7580396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Geologia e Recursos Minerais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3" name="Google Shape;783;p32"/>
          <p:cNvSpPr/>
          <p:nvPr/>
        </p:nvSpPr>
        <p:spPr>
          <a:xfrm rot="10800000" flipH="1">
            <a:off x="7589754" y="3028108"/>
            <a:ext cx="2895600" cy="76200"/>
          </a:xfrm>
          <a:prstGeom prst="rect">
            <a:avLst/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784" name="Google Shape;784;p32"/>
          <p:cNvPicPr preferRelativeResize="0"/>
          <p:nvPr/>
        </p:nvPicPr>
        <p:blipFill rotWithShape="1">
          <a:blip r:embed="rId7">
            <a:alphaModFix/>
          </a:blip>
          <a:srcRect l="16089" r="16088"/>
          <a:stretch/>
        </p:blipFill>
        <p:spPr>
          <a:xfrm>
            <a:off x="2096313" y="3295023"/>
            <a:ext cx="2762902" cy="2716240"/>
          </a:xfrm>
          <a:custGeom>
            <a:avLst/>
            <a:gdLst/>
            <a:ahLst/>
            <a:cxnLst/>
            <a:rect l="l" t="t" r="r" b="b"/>
            <a:pathLst>
              <a:path w="3530524" h="3530524" extrusionOk="0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785" name="Google Shape;785;p32" descr="Logotipo&#10;&#10;Descrição gerada automaticament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7553" y="198101"/>
            <a:ext cx="3200399" cy="1720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33"/>
          <p:cNvSpPr/>
          <p:nvPr/>
        </p:nvSpPr>
        <p:spPr>
          <a:xfrm>
            <a:off x="8051800" y="6858000"/>
            <a:ext cx="3429000" cy="1447800"/>
          </a:xfrm>
          <a:prstGeom prst="roundRect">
            <a:avLst>
              <a:gd name="adj" fmla="val 16667"/>
            </a:avLst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91" name="Google Shape;791;p33"/>
          <p:cNvSpPr/>
          <p:nvPr/>
        </p:nvSpPr>
        <p:spPr>
          <a:xfrm>
            <a:off x="8096302" y="838200"/>
            <a:ext cx="3536898" cy="5791200"/>
          </a:xfrm>
          <a:prstGeom prst="roundRect">
            <a:avLst>
              <a:gd name="adj" fmla="val 9451"/>
            </a:avLst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92" name="Google Shape;792;p33"/>
          <p:cNvSpPr/>
          <p:nvPr/>
        </p:nvSpPr>
        <p:spPr>
          <a:xfrm>
            <a:off x="11785600" y="4343400"/>
            <a:ext cx="3429000" cy="4007845"/>
          </a:xfrm>
          <a:prstGeom prst="roundRect">
            <a:avLst>
              <a:gd name="adj" fmla="val 8896"/>
            </a:avLst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793" name="Google Shape;793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982" y="-159026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61200" y="7607301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06583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3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l="16726" r="16727"/>
          <a:stretch/>
        </p:blipFill>
        <p:spPr>
          <a:xfrm>
            <a:off x="787398" y="1011900"/>
            <a:ext cx="7156503" cy="7170621"/>
          </a:xfrm>
          <a:prstGeom prst="roundRect">
            <a:avLst>
              <a:gd name="adj" fmla="val 8256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799" name="Google Shape;799;p33"/>
          <p:cNvPicPr preferRelativeResize="0">
            <a:picLocks noGrp="1"/>
          </p:cNvPicPr>
          <p:nvPr>
            <p:ph type="pic" idx="4"/>
          </p:nvPr>
        </p:nvPicPr>
        <p:blipFill rotWithShape="1">
          <a:blip r:embed="rId8">
            <a:alphaModFix/>
          </a:blip>
          <a:srcRect l="14494" r="14494"/>
          <a:stretch/>
        </p:blipFill>
        <p:spPr>
          <a:xfrm>
            <a:off x="11770468" y="838199"/>
            <a:ext cx="3444132" cy="3233927"/>
          </a:xfrm>
          <a:prstGeom prst="roundRect">
            <a:avLst>
              <a:gd name="adj" fmla="val 1007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800" name="Google Shape;800;p33"/>
          <p:cNvSpPr txBox="1"/>
          <p:nvPr/>
        </p:nvSpPr>
        <p:spPr>
          <a:xfrm>
            <a:off x="11861800" y="5040923"/>
            <a:ext cx="3276600" cy="300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estaduais e municipais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de mineração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 nas áreas de mineração, análise ambiental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/>
          </a:p>
        </p:txBody>
      </p:sp>
      <p:sp>
        <p:nvSpPr>
          <p:cNvPr id="801" name="Google Shape;801;p33"/>
          <p:cNvSpPr txBox="1"/>
          <p:nvPr/>
        </p:nvSpPr>
        <p:spPr>
          <a:xfrm>
            <a:off x="8209080" y="1219200"/>
            <a:ext cx="3886200" cy="477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/>
          </a:p>
        </p:txBody>
      </p:sp>
      <p:sp>
        <p:nvSpPr>
          <p:cNvPr id="802" name="Google Shape;802;p33"/>
          <p:cNvSpPr txBox="1"/>
          <p:nvPr/>
        </p:nvSpPr>
        <p:spPr>
          <a:xfrm>
            <a:off x="11861800" y="4583723"/>
            <a:ext cx="3650673" cy="41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803" name="Google Shape;803;p33"/>
          <p:cNvGrpSpPr/>
          <p:nvPr/>
        </p:nvGrpSpPr>
        <p:grpSpPr>
          <a:xfrm>
            <a:off x="8492236" y="7239000"/>
            <a:ext cx="2548127" cy="740663"/>
            <a:chOff x="5695188" y="7506716"/>
            <a:chExt cx="2548127" cy="740663"/>
          </a:xfrm>
        </p:grpSpPr>
        <p:pic>
          <p:nvPicPr>
            <p:cNvPr id="804" name="Google Shape;804;p3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5" name="Google Shape;805;p33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806" name="Google Shape;806;p33"/>
          <p:cNvSpPr txBox="1"/>
          <p:nvPr/>
        </p:nvSpPr>
        <p:spPr>
          <a:xfrm>
            <a:off x="8209080" y="1905000"/>
            <a:ext cx="3347920" cy="4575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produto representa uma fonte de informações indispensável para a atração de novos investimentos na pesquisa de fosfato, insumo crítico e estratégico para o setor agrícola e de suma importância para a economia nacional. 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Além de contribuir para a toma de decisão de investimentos, o conhecimento geológico também subsidia a formulação de políticas públicas. Desse modo, fomenta o desenvolvimento socioeconômico do estado e do país.</a:t>
            </a:r>
            <a:endParaRPr/>
          </a:p>
        </p:txBody>
      </p:sp>
      <p:sp>
        <p:nvSpPr>
          <p:cNvPr id="807" name="Google Shape;807;p33"/>
          <p:cNvSpPr txBox="1"/>
          <p:nvPr/>
        </p:nvSpPr>
        <p:spPr>
          <a:xfrm>
            <a:off x="1117600" y="8492386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Geologia e Recursos Minerais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2" name="Google Shape;812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59200" y="6812026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34"/>
          <p:cNvPicPr preferRelativeResize="0"/>
          <p:nvPr/>
        </p:nvPicPr>
        <p:blipFill rotWithShape="1">
          <a:blip r:embed="rId7">
            <a:alphaModFix/>
          </a:blip>
          <a:srcRect l="33838" t="19494" r="20109" b="35062"/>
          <a:stretch/>
        </p:blipFill>
        <p:spPr>
          <a:xfrm rot="5400000">
            <a:off x="8753405" y="2383673"/>
            <a:ext cx="6929602" cy="5218088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34"/>
          <p:cNvSpPr txBox="1"/>
          <p:nvPr/>
        </p:nvSpPr>
        <p:spPr>
          <a:xfrm>
            <a:off x="846346" y="2286000"/>
            <a:ext cx="6062454" cy="105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Atlas Aerogeofísico do Estado do Rio Grande do Norte 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8" name="Google Shape;818;p34"/>
          <p:cNvSpPr txBox="1"/>
          <p:nvPr/>
        </p:nvSpPr>
        <p:spPr>
          <a:xfrm>
            <a:off x="801776" y="3733800"/>
            <a:ext cx="7783424" cy="4225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publicação reúne dados de todos os projetos aerogeofísicos realizados no estado com técnicas de:</a:t>
            </a:r>
            <a:endParaRPr/>
          </a:p>
          <a:p>
            <a:pPr marL="285750" lvl="0" indent="-285750" algn="just" rtl="0"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Magnetometria</a:t>
            </a:r>
            <a:r>
              <a:rPr lang="pt-BR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(que identificam magnetização induzida nas rochas).</a:t>
            </a:r>
            <a:endParaRPr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Gamaespectrometria</a:t>
            </a:r>
            <a:r>
              <a:rPr lang="pt-BR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(que geram informações sobre radiação emitida pelas rochas).</a:t>
            </a:r>
            <a:endParaRPr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Noto Sans Symbols"/>
              <a:buChar char="✔"/>
            </a:pP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Gravimetria</a:t>
            </a:r>
            <a:r>
              <a:rPr lang="pt-BR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(que geram dados sobre densidade das rochas).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documento, estão reunidas todas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informações relevantes e pertinentes</a:t>
            </a:r>
            <a:r>
              <a:rPr lang="pt-BR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Com base nos levantamentos, é possível desvendar a terceira dimensão dos dados geológicos, ou seja, ter informações em profundidade sobre corpos, estruturas e depósitos minerais.</a:t>
            </a:r>
            <a:endParaRPr/>
          </a:p>
        </p:txBody>
      </p:sp>
      <p:sp>
        <p:nvSpPr>
          <p:cNvPr id="819" name="Google Shape;819;p34"/>
          <p:cNvSpPr/>
          <p:nvPr/>
        </p:nvSpPr>
        <p:spPr>
          <a:xfrm>
            <a:off x="812800" y="3505200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820" name="Google Shape;820;p34"/>
          <p:cNvSpPr txBox="1"/>
          <p:nvPr/>
        </p:nvSpPr>
        <p:spPr>
          <a:xfrm>
            <a:off x="736600" y="84470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21" name="Google Shape;821;p3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t="2978" b="2977"/>
          <a:stretch/>
        </p:blipFill>
        <p:spPr>
          <a:xfrm>
            <a:off x="9834563" y="1828800"/>
            <a:ext cx="4770437" cy="6400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822" name="Google Shape;822;p34" descr="Logotipo&#10;&#10;Descrição gerada automaticament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2800" y="107997"/>
            <a:ext cx="3200399" cy="1720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" name="Google Shape;827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0194156">
            <a:off x="6638700" y="-2908564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3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 t="24972" b="24971"/>
          <a:stretch/>
        </p:blipFill>
        <p:spPr>
          <a:xfrm>
            <a:off x="1" y="4572000"/>
            <a:ext cx="16256000" cy="4572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830" name="Google Shape;830;p35"/>
          <p:cNvSpPr/>
          <p:nvPr/>
        </p:nvSpPr>
        <p:spPr>
          <a:xfrm>
            <a:off x="2413000" y="2286000"/>
            <a:ext cx="9063293" cy="2133600"/>
          </a:xfrm>
          <a:prstGeom prst="roundRect">
            <a:avLst>
              <a:gd name="adj" fmla="val 1018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831" name="Google Shape;831;p35"/>
          <p:cNvSpPr/>
          <p:nvPr/>
        </p:nvSpPr>
        <p:spPr>
          <a:xfrm>
            <a:off x="11675949" y="2286000"/>
            <a:ext cx="4121049" cy="2133600"/>
          </a:xfrm>
          <a:prstGeom prst="roundRect">
            <a:avLst>
              <a:gd name="adj" fmla="val 895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832" name="Google Shape;832;p35"/>
          <p:cNvSpPr txBox="1"/>
          <p:nvPr/>
        </p:nvSpPr>
        <p:spPr>
          <a:xfrm>
            <a:off x="11752149" y="2362200"/>
            <a:ext cx="4044849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estaduais e municipais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de mineração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 nas áreas de mineração e análise ambiental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acadêmica (pesquisadores e estudantes) </a:t>
            </a:r>
            <a:endParaRPr/>
          </a:p>
        </p:txBody>
      </p:sp>
      <p:grpSp>
        <p:nvGrpSpPr>
          <p:cNvPr id="833" name="Google Shape;833;p35"/>
          <p:cNvGrpSpPr/>
          <p:nvPr/>
        </p:nvGrpSpPr>
        <p:grpSpPr>
          <a:xfrm>
            <a:off x="8083588" y="232860"/>
            <a:ext cx="2548127" cy="740663"/>
            <a:chOff x="5695188" y="7506716"/>
            <a:chExt cx="2548127" cy="740663"/>
          </a:xfrm>
        </p:grpSpPr>
        <p:pic>
          <p:nvPicPr>
            <p:cNvPr id="834" name="Google Shape;834;p3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5" name="Google Shape;835;p35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7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836" name="Google Shape;836;p35"/>
          <p:cNvSpPr txBox="1"/>
          <p:nvPr/>
        </p:nvSpPr>
        <p:spPr>
          <a:xfrm>
            <a:off x="2516950" y="1832486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7" name="Google Shape;837;p35"/>
          <p:cNvSpPr txBox="1"/>
          <p:nvPr/>
        </p:nvSpPr>
        <p:spPr>
          <a:xfrm>
            <a:off x="11752149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8" name="Google Shape;838;p35"/>
          <p:cNvSpPr txBox="1"/>
          <p:nvPr/>
        </p:nvSpPr>
        <p:spPr>
          <a:xfrm>
            <a:off x="2520579" y="2368323"/>
            <a:ext cx="8955716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Incremento do conhecimento geocientífico.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Impulsiona a identificação de novas áreas potenciais para a ocorrência de depósitos metalogenéticos, ou expansão das áreas mineradas atuais.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Contribui para futuros projetos de mapeamento geológico básico, estudos de feições estruturais geológicas e investigações multidisciplinares.</a:t>
            </a:r>
            <a:endParaRPr/>
          </a:p>
        </p:txBody>
      </p:sp>
      <p:sp>
        <p:nvSpPr>
          <p:cNvPr id="839" name="Google Shape;839;p35"/>
          <p:cNvSpPr txBox="1"/>
          <p:nvPr/>
        </p:nvSpPr>
        <p:spPr>
          <a:xfrm>
            <a:off x="11231491" y="419504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Geologia e Recursos Minerais</a:t>
            </a:r>
            <a:endParaRPr/>
          </a:p>
        </p:txBody>
      </p:sp>
      <p:pic>
        <p:nvPicPr>
          <p:cNvPr id="840" name="Google Shape;840;p35" descr="Logotipo&#10;&#10;Descrição gerada automaticament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8441" y="136921"/>
            <a:ext cx="3200399" cy="1720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5" name="Google Shape;845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9000" y="64008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36"/>
          <p:cNvSpPr txBox="1"/>
          <p:nvPr/>
        </p:nvSpPr>
        <p:spPr>
          <a:xfrm>
            <a:off x="736601" y="4354966"/>
            <a:ext cx="7238999" cy="3431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objetivo é gerar e disponibilizar informações geológicas atualizadas que permitam caracterizar e avaliar o </a:t>
            </a: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 econômico 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setor de </a:t>
            </a: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agregados para construção civil 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 Região Metropolitana de Natal, indicando as fontes geológicas, reservas, qualificação dos recursos, produção, processos produtivos, comercialização e preços.</a:t>
            </a:r>
            <a:endParaRPr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materiais objetos do estudo foram pedra britada, rocha para cantaria, argila para cerâmica vermelha, areia e material de empréstimo.</a:t>
            </a:r>
            <a:endParaRPr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área de cobertura: </a:t>
            </a:r>
            <a:r>
              <a:rPr lang="pt-BR" sz="1600" b="1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2.808 km²</a:t>
            </a:r>
            <a:endParaRPr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Municípios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Ceará – Mirim, Extremoz, São Gonçalo do Amarante, Macaíba, Parnamirim, Natal, Vera Cruz, São José do Mipibu, Nísia Floresta e Monte Alegre. </a:t>
            </a:r>
            <a:endParaRPr/>
          </a:p>
        </p:txBody>
      </p:sp>
      <p:sp>
        <p:nvSpPr>
          <p:cNvPr id="850" name="Google Shape;850;p36"/>
          <p:cNvSpPr/>
          <p:nvPr/>
        </p:nvSpPr>
        <p:spPr>
          <a:xfrm>
            <a:off x="812800" y="4050166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851" name="Google Shape;851;p36"/>
          <p:cNvSpPr txBox="1"/>
          <p:nvPr/>
        </p:nvSpPr>
        <p:spPr>
          <a:xfrm>
            <a:off x="736600" y="2358586"/>
            <a:ext cx="754380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Materiais de Construção Civil na Região Metropolitana de Natal: Estado do Rio Grande do Norte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52" name="Google Shape;852;p36"/>
          <p:cNvPicPr preferRelativeResize="0"/>
          <p:nvPr/>
        </p:nvPicPr>
        <p:blipFill rotWithShape="1">
          <a:blip r:embed="rId7">
            <a:alphaModFix/>
          </a:blip>
          <a:srcRect t="10321" b="10320"/>
          <a:stretch/>
        </p:blipFill>
        <p:spPr>
          <a:xfrm>
            <a:off x="8585200" y="0"/>
            <a:ext cx="7670800" cy="9144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853" name="Google Shape;853;p36"/>
          <p:cNvSpPr txBox="1"/>
          <p:nvPr/>
        </p:nvSpPr>
        <p:spPr>
          <a:xfrm>
            <a:off x="6985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Geologia e Recursos Minerais</a:t>
            </a:r>
            <a:endParaRPr/>
          </a:p>
        </p:txBody>
      </p:sp>
      <p:pic>
        <p:nvPicPr>
          <p:cNvPr id="854" name="Google Shape;854;p36" descr="Logotipo&#10;&#10;Descrição gerada automaticament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03300" y="211063"/>
            <a:ext cx="3200399" cy="1720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37"/>
          <p:cNvSpPr/>
          <p:nvPr/>
        </p:nvSpPr>
        <p:spPr>
          <a:xfrm>
            <a:off x="812800" y="1904224"/>
            <a:ext cx="4876800" cy="5335552"/>
          </a:xfrm>
          <a:prstGeom prst="roundRect">
            <a:avLst>
              <a:gd name="adj" fmla="val 5906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861" name="Google Shape;861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3884" y="13335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3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23384" r="23385"/>
          <a:stretch/>
        </p:blipFill>
        <p:spPr>
          <a:xfrm>
            <a:off x="5396384" y="1097279"/>
            <a:ext cx="6580129" cy="6949441"/>
          </a:xfrm>
          <a:prstGeom prst="roundRect">
            <a:avLst>
              <a:gd name="adj" fmla="val 5458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864" name="Google Shape;864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865" name="Google Shape;865;p37"/>
          <p:cNvSpPr txBox="1"/>
          <p:nvPr/>
        </p:nvSpPr>
        <p:spPr>
          <a:xfrm>
            <a:off x="955778" y="2083128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6" name="Google Shape;866;p37"/>
          <p:cNvSpPr txBox="1"/>
          <p:nvPr/>
        </p:nvSpPr>
        <p:spPr>
          <a:xfrm>
            <a:off x="955778" y="2590024"/>
            <a:ext cx="4297628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pesquisas são essenciais para atender a demanda da região, assegurando, ao mesmo tempo, proteção à população e ao meio ambiente.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projeto subsidia políticas públicas e a tomada de decisões sobre ordenamento territorial, polos de produção de materiais de construção e características dos insumos produzidos na região. Desse modo, impulsiona o desenvolvimento socioeconômico, com geração de emprego e renda para a população. </a:t>
            </a:r>
            <a:endParaRPr/>
          </a:p>
        </p:txBody>
      </p:sp>
      <p:sp>
        <p:nvSpPr>
          <p:cNvPr id="867" name="Google Shape;867;p37"/>
          <p:cNvSpPr/>
          <p:nvPr/>
        </p:nvSpPr>
        <p:spPr>
          <a:xfrm>
            <a:off x="11702690" y="2877820"/>
            <a:ext cx="3740509" cy="3529869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868" name="Google Shape;868;p37"/>
          <p:cNvSpPr txBox="1"/>
          <p:nvPr/>
        </p:nvSpPr>
        <p:spPr>
          <a:xfrm>
            <a:off x="11861800" y="3548174"/>
            <a:ext cx="3438422" cy="2630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do setor mineral e da construção civil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em geral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</a:t>
            </a:r>
            <a:endParaRPr/>
          </a:p>
        </p:txBody>
      </p:sp>
      <p:sp>
        <p:nvSpPr>
          <p:cNvPr id="869" name="Google Shape;869;p37"/>
          <p:cNvSpPr txBox="1"/>
          <p:nvPr/>
        </p:nvSpPr>
        <p:spPr>
          <a:xfrm>
            <a:off x="11766756" y="3044793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870" name="Google Shape;870;p37"/>
          <p:cNvGrpSpPr/>
          <p:nvPr/>
        </p:nvGrpSpPr>
        <p:grpSpPr>
          <a:xfrm>
            <a:off x="1382059" y="8098537"/>
            <a:ext cx="2548127" cy="740663"/>
            <a:chOff x="5695188" y="7506716"/>
            <a:chExt cx="2548127" cy="740663"/>
          </a:xfrm>
        </p:grpSpPr>
        <p:pic>
          <p:nvPicPr>
            <p:cNvPr id="871" name="Google Shape;871;p3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2" name="Google Shape;872;p37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873" name="Google Shape;873;p37"/>
          <p:cNvSpPr txBox="1"/>
          <p:nvPr/>
        </p:nvSpPr>
        <p:spPr>
          <a:xfrm>
            <a:off x="11176000" y="8471828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Geologia e Recursos Minerais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8" name="Google Shape;878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8505" y="0"/>
            <a:ext cx="4145372" cy="36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89487" y="6112002"/>
            <a:ext cx="4398263" cy="3012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700" y="5410200"/>
            <a:ext cx="4456175" cy="3988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137563" y="2743200"/>
            <a:ext cx="2196591" cy="3224783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38"/>
          <p:cNvSpPr/>
          <p:nvPr/>
        </p:nvSpPr>
        <p:spPr>
          <a:xfrm>
            <a:off x="3784600" y="1879600"/>
            <a:ext cx="8365508" cy="53848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883" name="Google Shape;883;p38"/>
          <p:cNvSpPr txBox="1"/>
          <p:nvPr/>
        </p:nvSpPr>
        <p:spPr>
          <a:xfrm>
            <a:off x="5080000" y="2209800"/>
            <a:ext cx="5562599" cy="613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750" rIns="0" bIns="0" anchor="t" anchorCtr="0">
            <a:spAutoFit/>
          </a:bodyPr>
          <a:lstStyle/>
          <a:p>
            <a:pPr marL="17463" marR="3266" lvl="0" indent="-17463" algn="ctr" rtl="0">
              <a:lnSpc>
                <a:spcPct val="100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SUPERINTENDÊNCIA  DE  RECIFE</a:t>
            </a:r>
            <a:endParaRPr/>
          </a:p>
          <a:p>
            <a:pPr marL="17463" lvl="0" indent="-17463" algn="ctr" rtl="0">
              <a:spcBef>
                <a:spcPts val="447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SUREG/RE</a:t>
            </a:r>
            <a:endParaRPr/>
          </a:p>
        </p:txBody>
      </p:sp>
      <p:sp>
        <p:nvSpPr>
          <p:cNvPr id="884" name="Google Shape;884;p38"/>
          <p:cNvSpPr/>
          <p:nvPr/>
        </p:nvSpPr>
        <p:spPr>
          <a:xfrm>
            <a:off x="4775200" y="3352800"/>
            <a:ext cx="457362" cy="4572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441" y="20618"/>
                </a:moveTo>
                <a:cubicBezTo>
                  <a:pt x="15826" y="20618"/>
                  <a:pt x="15226" y="20482"/>
                  <a:pt x="14660" y="20214"/>
                </a:cubicBezTo>
                <a:cubicBezTo>
                  <a:pt x="14607" y="20189"/>
                  <a:pt x="14552" y="20170"/>
                  <a:pt x="14497" y="20155"/>
                </a:cubicBezTo>
                <a:cubicBezTo>
                  <a:pt x="8918" y="17308"/>
                  <a:pt x="4295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7" y="6369"/>
                  <a:pt x="982" y="5770"/>
                  <a:pt x="982" y="5155"/>
                </a:cubicBezTo>
                <a:cubicBezTo>
                  <a:pt x="982" y="2774"/>
                  <a:pt x="3066" y="982"/>
                  <a:pt x="4417" y="982"/>
                </a:cubicBezTo>
                <a:cubicBezTo>
                  <a:pt x="4594" y="982"/>
                  <a:pt x="4711" y="1072"/>
                  <a:pt x="4764" y="1126"/>
                </a:cubicBezTo>
                <a:cubicBezTo>
                  <a:pt x="4776" y="1139"/>
                  <a:pt x="4798" y="1164"/>
                  <a:pt x="4831" y="1216"/>
                </a:cubicBezTo>
                <a:cubicBezTo>
                  <a:pt x="4848" y="1244"/>
                  <a:pt x="4867" y="1271"/>
                  <a:pt x="4887" y="1297"/>
                </a:cubicBezTo>
                <a:lnTo>
                  <a:pt x="8118" y="5453"/>
                </a:lnTo>
                <a:cubicBezTo>
                  <a:pt x="8143" y="5485"/>
                  <a:pt x="8170" y="5515"/>
                  <a:pt x="8199" y="5544"/>
                </a:cubicBezTo>
                <a:cubicBezTo>
                  <a:pt x="8253" y="5598"/>
                  <a:pt x="8343" y="5715"/>
                  <a:pt x="8343" y="5891"/>
                </a:cubicBezTo>
                <a:cubicBezTo>
                  <a:pt x="8343" y="5978"/>
                  <a:pt x="8319" y="6060"/>
                  <a:pt x="8272" y="6135"/>
                </a:cubicBezTo>
                <a:lnTo>
                  <a:pt x="7178" y="7221"/>
                </a:lnTo>
                <a:cubicBezTo>
                  <a:pt x="7173" y="7226"/>
                  <a:pt x="7168" y="7231"/>
                  <a:pt x="7163" y="7236"/>
                </a:cubicBezTo>
                <a:cubicBezTo>
                  <a:pt x="6767" y="7609"/>
                  <a:pt x="6541" y="8126"/>
                  <a:pt x="6541" y="8668"/>
                </a:cubicBezTo>
                <a:cubicBezTo>
                  <a:pt x="6541" y="9175"/>
                  <a:pt x="6738" y="9658"/>
                  <a:pt x="7080" y="10020"/>
                </a:cubicBezTo>
                <a:cubicBezTo>
                  <a:pt x="7092" y="10040"/>
                  <a:pt x="7105" y="10059"/>
                  <a:pt x="7119" y="10078"/>
                </a:cubicBezTo>
                <a:cubicBezTo>
                  <a:pt x="8325" y="11745"/>
                  <a:pt x="9807" y="13222"/>
                  <a:pt x="11525" y="14469"/>
                </a:cubicBezTo>
                <a:cubicBezTo>
                  <a:pt x="11538" y="14478"/>
                  <a:pt x="11551" y="14487"/>
                  <a:pt x="11565" y="14496"/>
                </a:cubicBezTo>
                <a:cubicBezTo>
                  <a:pt x="11928" y="14844"/>
                  <a:pt x="12414" y="15045"/>
                  <a:pt x="12924" y="15045"/>
                </a:cubicBezTo>
                <a:cubicBezTo>
                  <a:pt x="13436" y="15045"/>
                  <a:pt x="13930" y="14840"/>
                  <a:pt x="14297" y="14479"/>
                </a:cubicBezTo>
                <a:cubicBezTo>
                  <a:pt x="14316" y="14463"/>
                  <a:pt x="14335" y="14446"/>
                  <a:pt x="14352" y="14427"/>
                </a:cubicBezTo>
                <a:lnTo>
                  <a:pt x="15451" y="13320"/>
                </a:lnTo>
                <a:cubicBezTo>
                  <a:pt x="15529" y="13271"/>
                  <a:pt x="15611" y="13247"/>
                  <a:pt x="15697" y="13247"/>
                </a:cubicBezTo>
                <a:cubicBezTo>
                  <a:pt x="15874" y="13247"/>
                  <a:pt x="15990" y="13337"/>
                  <a:pt x="16044" y="13391"/>
                </a:cubicBezTo>
                <a:cubicBezTo>
                  <a:pt x="16073" y="13420"/>
                  <a:pt x="16103" y="13447"/>
                  <a:pt x="16135" y="13472"/>
                </a:cubicBezTo>
                <a:lnTo>
                  <a:pt x="20291" y="16704"/>
                </a:lnTo>
                <a:cubicBezTo>
                  <a:pt x="20317" y="16725"/>
                  <a:pt x="20345" y="16744"/>
                  <a:pt x="20374" y="16762"/>
                </a:cubicBezTo>
                <a:cubicBezTo>
                  <a:pt x="20426" y="16795"/>
                  <a:pt x="20449" y="16816"/>
                  <a:pt x="20461" y="16827"/>
                </a:cubicBezTo>
                <a:cubicBezTo>
                  <a:pt x="20515" y="16881"/>
                  <a:pt x="20605" y="16997"/>
                  <a:pt x="20605" y="17174"/>
                </a:cubicBezTo>
                <a:cubicBezTo>
                  <a:pt x="20605" y="17207"/>
                  <a:pt x="20606" y="17240"/>
                  <a:pt x="20610" y="17273"/>
                </a:cubicBezTo>
                <a:cubicBezTo>
                  <a:pt x="20533" y="18625"/>
                  <a:pt x="18769" y="20618"/>
                  <a:pt x="16441" y="20618"/>
                </a:cubicBezTo>
                <a:moveTo>
                  <a:pt x="21586" y="17174"/>
                </a:moveTo>
                <a:cubicBezTo>
                  <a:pt x="21586" y="16768"/>
                  <a:pt x="21421" y="16399"/>
                  <a:pt x="21155" y="16133"/>
                </a:cubicBezTo>
                <a:cubicBezTo>
                  <a:pt x="21077" y="16054"/>
                  <a:pt x="20988" y="15988"/>
                  <a:pt x="20893" y="15929"/>
                </a:cubicBezTo>
                <a:lnTo>
                  <a:pt x="16738" y="12697"/>
                </a:lnTo>
                <a:cubicBezTo>
                  <a:pt x="16471" y="12430"/>
                  <a:pt x="16104" y="12265"/>
                  <a:pt x="15697" y="12265"/>
                </a:cubicBezTo>
                <a:cubicBezTo>
                  <a:pt x="15364" y="12265"/>
                  <a:pt x="15060" y="12380"/>
                  <a:pt x="14815" y="12567"/>
                </a:cubicBezTo>
                <a:lnTo>
                  <a:pt x="13655" y="13736"/>
                </a:lnTo>
                <a:lnTo>
                  <a:pt x="13652" y="13733"/>
                </a:lnTo>
                <a:cubicBezTo>
                  <a:pt x="13473" y="13934"/>
                  <a:pt x="13214" y="14063"/>
                  <a:pt x="12924" y="14063"/>
                </a:cubicBezTo>
                <a:cubicBezTo>
                  <a:pt x="12592" y="14063"/>
                  <a:pt x="12300" y="13897"/>
                  <a:pt x="12122" y="13645"/>
                </a:cubicBezTo>
                <a:cubicBezTo>
                  <a:pt x="12116" y="13654"/>
                  <a:pt x="12107" y="13663"/>
                  <a:pt x="12101" y="13674"/>
                </a:cubicBezTo>
                <a:cubicBezTo>
                  <a:pt x="10497" y="12510"/>
                  <a:pt x="9076" y="11108"/>
                  <a:pt x="7914" y="9502"/>
                </a:cubicBezTo>
                <a:cubicBezTo>
                  <a:pt x="7925" y="9495"/>
                  <a:pt x="7935" y="9486"/>
                  <a:pt x="7947" y="9479"/>
                </a:cubicBezTo>
                <a:cubicBezTo>
                  <a:pt x="7691" y="9299"/>
                  <a:pt x="7523" y="9004"/>
                  <a:pt x="7523" y="8668"/>
                </a:cubicBezTo>
                <a:cubicBezTo>
                  <a:pt x="7523" y="8367"/>
                  <a:pt x="7659" y="8101"/>
                  <a:pt x="7871" y="7920"/>
                </a:cubicBezTo>
                <a:lnTo>
                  <a:pt x="7870" y="7918"/>
                </a:lnTo>
                <a:lnTo>
                  <a:pt x="9023" y="6773"/>
                </a:lnTo>
                <a:cubicBezTo>
                  <a:pt x="9211" y="6528"/>
                  <a:pt x="9325" y="6224"/>
                  <a:pt x="9325" y="5891"/>
                </a:cubicBezTo>
                <a:cubicBezTo>
                  <a:pt x="9325" y="5485"/>
                  <a:pt x="9160" y="5116"/>
                  <a:pt x="8893" y="4850"/>
                </a:cubicBezTo>
                <a:lnTo>
                  <a:pt x="5662" y="693"/>
                </a:lnTo>
                <a:cubicBezTo>
                  <a:pt x="5603" y="599"/>
                  <a:pt x="5537" y="510"/>
                  <a:pt x="5458" y="432"/>
                </a:cubicBezTo>
                <a:cubicBezTo>
                  <a:pt x="5191" y="165"/>
                  <a:pt x="4823" y="0"/>
                  <a:pt x="4417" y="0"/>
                </a:cubicBezTo>
                <a:cubicBezTo>
                  <a:pt x="2454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2" y="7373"/>
                </a:lnTo>
                <a:cubicBezTo>
                  <a:pt x="3435" y="13255"/>
                  <a:pt x="8343" y="18164"/>
                  <a:pt x="14224" y="21117"/>
                </a:cubicBezTo>
                <a:lnTo>
                  <a:pt x="14240" y="21101"/>
                </a:lnTo>
                <a:cubicBezTo>
                  <a:pt x="14908" y="21418"/>
                  <a:pt x="15652" y="21600"/>
                  <a:pt x="16441" y="21600"/>
                </a:cubicBezTo>
                <a:cubicBezTo>
                  <a:pt x="19287" y="21600"/>
                  <a:pt x="21594" y="19145"/>
                  <a:pt x="21594" y="17182"/>
                </a:cubicBezTo>
                <a:cubicBezTo>
                  <a:pt x="21594" y="17179"/>
                  <a:pt x="21594" y="17177"/>
                  <a:pt x="21594" y="17174"/>
                </a:cubicBezTo>
                <a:cubicBezTo>
                  <a:pt x="21594" y="17174"/>
                  <a:pt x="21586" y="17174"/>
                  <a:pt x="21586" y="17174"/>
                </a:cubicBezTo>
                <a:close/>
                <a:moveTo>
                  <a:pt x="11785" y="10800"/>
                </a:moveTo>
                <a:cubicBezTo>
                  <a:pt x="12326" y="10800"/>
                  <a:pt x="12766" y="10360"/>
                  <a:pt x="12766" y="9819"/>
                </a:cubicBezTo>
                <a:cubicBezTo>
                  <a:pt x="12766" y="9276"/>
                  <a:pt x="12326" y="8836"/>
                  <a:pt x="11785" y="8836"/>
                </a:cubicBezTo>
                <a:cubicBezTo>
                  <a:pt x="11242" y="8836"/>
                  <a:pt x="10803" y="9276"/>
                  <a:pt x="10803" y="9819"/>
                </a:cubicBezTo>
                <a:cubicBezTo>
                  <a:pt x="10803" y="10360"/>
                  <a:pt x="11242" y="10800"/>
                  <a:pt x="11785" y="10800"/>
                </a:cubicBezTo>
                <a:moveTo>
                  <a:pt x="11785" y="5891"/>
                </a:moveTo>
                <a:cubicBezTo>
                  <a:pt x="13953" y="5891"/>
                  <a:pt x="15711" y="7649"/>
                  <a:pt x="15711" y="9819"/>
                </a:cubicBezTo>
                <a:cubicBezTo>
                  <a:pt x="15711" y="10090"/>
                  <a:pt x="15930" y="10309"/>
                  <a:pt x="16201" y="10309"/>
                </a:cubicBezTo>
                <a:cubicBezTo>
                  <a:pt x="16472" y="10309"/>
                  <a:pt x="16692" y="10090"/>
                  <a:pt x="16692" y="9819"/>
                </a:cubicBezTo>
                <a:cubicBezTo>
                  <a:pt x="16692" y="7107"/>
                  <a:pt x="14495" y="4909"/>
                  <a:pt x="11785" y="4909"/>
                </a:cubicBezTo>
                <a:cubicBezTo>
                  <a:pt x="11513" y="4909"/>
                  <a:pt x="11294" y="5129"/>
                  <a:pt x="11294" y="5400"/>
                </a:cubicBezTo>
                <a:cubicBezTo>
                  <a:pt x="11294" y="5672"/>
                  <a:pt x="11513" y="5891"/>
                  <a:pt x="11785" y="5891"/>
                </a:cubicBezTo>
                <a:moveTo>
                  <a:pt x="11785" y="982"/>
                </a:moveTo>
                <a:cubicBezTo>
                  <a:pt x="16663" y="982"/>
                  <a:pt x="20618" y="4939"/>
                  <a:pt x="20618" y="9819"/>
                </a:cubicBezTo>
                <a:cubicBezTo>
                  <a:pt x="20618" y="10090"/>
                  <a:pt x="20838" y="10309"/>
                  <a:pt x="21109" y="10309"/>
                </a:cubicBezTo>
                <a:cubicBezTo>
                  <a:pt x="21380" y="10309"/>
                  <a:pt x="21600" y="10090"/>
                  <a:pt x="21600" y="9819"/>
                </a:cubicBezTo>
                <a:cubicBezTo>
                  <a:pt x="21600" y="4396"/>
                  <a:pt x="17206" y="0"/>
                  <a:pt x="11785" y="0"/>
                </a:cubicBezTo>
                <a:cubicBezTo>
                  <a:pt x="11513" y="0"/>
                  <a:pt x="11294" y="220"/>
                  <a:pt x="11294" y="491"/>
                </a:cubicBezTo>
                <a:cubicBezTo>
                  <a:pt x="11294" y="762"/>
                  <a:pt x="11513" y="982"/>
                  <a:pt x="11785" y="982"/>
                </a:cubicBezTo>
              </a:path>
            </a:pathLst>
          </a:custGeom>
          <a:solidFill>
            <a:srgbClr val="127CC8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62"/>
              <a:buFont typeface="Gill Sans"/>
              <a:buNone/>
            </a:pPr>
            <a:endParaRPr sz="1562" b="0" i="0" u="none" strike="noStrike" cap="none">
              <a:solidFill>
                <a:srgbClr val="127CC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85" name="Google Shape;885;p38"/>
          <p:cNvGrpSpPr/>
          <p:nvPr/>
        </p:nvGrpSpPr>
        <p:grpSpPr>
          <a:xfrm>
            <a:off x="4699000" y="4114800"/>
            <a:ext cx="6400800" cy="1260987"/>
            <a:chOff x="4699000" y="4114800"/>
            <a:chExt cx="6400800" cy="1260987"/>
          </a:xfrm>
        </p:grpSpPr>
        <p:sp>
          <p:nvSpPr>
            <p:cNvPr id="886" name="Google Shape;886;p38"/>
            <p:cNvSpPr/>
            <p:nvPr/>
          </p:nvSpPr>
          <p:spPr>
            <a:xfrm>
              <a:off x="4699000" y="4114800"/>
              <a:ext cx="5334000" cy="1260987"/>
            </a:xfrm>
            <a:prstGeom prst="roundRect">
              <a:avLst>
                <a:gd name="adj" fmla="val 16667"/>
              </a:avLst>
            </a:prstGeom>
            <a:solidFill>
              <a:srgbClr val="1F9EDD"/>
            </a:solidFill>
            <a:ln>
              <a:noFill/>
            </a:ln>
            <a:effectLst>
              <a:outerShdw blurRad="76200" dist="38100" dir="14400000" algn="ctr" rotWithShape="0">
                <a:srgbClr val="3F3F3F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</a:endParaRPr>
            </a:p>
          </p:txBody>
        </p:sp>
        <p:sp>
          <p:nvSpPr>
            <p:cNvPr id="887" name="Google Shape;887;p38">
              <a:hlinkClick r:id="rId8"/>
            </p:cNvPr>
            <p:cNvSpPr/>
            <p:nvPr/>
          </p:nvSpPr>
          <p:spPr>
            <a:xfrm>
              <a:off x="4927600" y="4343400"/>
              <a:ext cx="838200" cy="83813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547" y="12509"/>
                  </a:moveTo>
                  <a:lnTo>
                    <a:pt x="18520" y="12645"/>
                  </a:lnTo>
                  <a:cubicBezTo>
                    <a:pt x="18572" y="12276"/>
                    <a:pt x="18589" y="11922"/>
                    <a:pt x="18572" y="11593"/>
                  </a:cubicBezTo>
                  <a:lnTo>
                    <a:pt x="17592" y="11644"/>
                  </a:lnTo>
                  <a:cubicBezTo>
                    <a:pt x="17606" y="11910"/>
                    <a:pt x="17591" y="12201"/>
                    <a:pt x="17547" y="12509"/>
                  </a:cubicBezTo>
                  <a:moveTo>
                    <a:pt x="17444" y="10833"/>
                  </a:moveTo>
                  <a:lnTo>
                    <a:pt x="18374" y="10520"/>
                  </a:lnTo>
                  <a:cubicBezTo>
                    <a:pt x="18262" y="10187"/>
                    <a:pt x="18104" y="9869"/>
                    <a:pt x="17890" y="9546"/>
                  </a:cubicBezTo>
                  <a:lnTo>
                    <a:pt x="17072" y="10089"/>
                  </a:lnTo>
                  <a:cubicBezTo>
                    <a:pt x="17237" y="10339"/>
                    <a:pt x="17359" y="10582"/>
                    <a:pt x="17444" y="10833"/>
                  </a:cubicBezTo>
                  <a:moveTo>
                    <a:pt x="17529" y="13890"/>
                  </a:moveTo>
                  <a:cubicBezTo>
                    <a:pt x="17440" y="13801"/>
                    <a:pt x="17317" y="13745"/>
                    <a:pt x="17182" y="13745"/>
                  </a:cubicBezTo>
                  <a:cubicBezTo>
                    <a:pt x="16910" y="13745"/>
                    <a:pt x="16691" y="13965"/>
                    <a:pt x="16691" y="14236"/>
                  </a:cubicBezTo>
                  <a:cubicBezTo>
                    <a:pt x="16691" y="14372"/>
                    <a:pt x="16746" y="14495"/>
                    <a:pt x="16835" y="14583"/>
                  </a:cubicBezTo>
                  <a:lnTo>
                    <a:pt x="17469" y="15218"/>
                  </a:lnTo>
                  <a:lnTo>
                    <a:pt x="16835" y="15853"/>
                  </a:lnTo>
                  <a:cubicBezTo>
                    <a:pt x="16746" y="15942"/>
                    <a:pt x="16691" y="16064"/>
                    <a:pt x="16691" y="16200"/>
                  </a:cubicBezTo>
                  <a:cubicBezTo>
                    <a:pt x="16691" y="16471"/>
                    <a:pt x="16910" y="16691"/>
                    <a:pt x="17182" y="16691"/>
                  </a:cubicBezTo>
                  <a:cubicBezTo>
                    <a:pt x="17317" y="16691"/>
                    <a:pt x="17440" y="16636"/>
                    <a:pt x="17529" y="16547"/>
                  </a:cubicBezTo>
                  <a:lnTo>
                    <a:pt x="18164" y="15912"/>
                  </a:lnTo>
                  <a:lnTo>
                    <a:pt x="18798" y="16547"/>
                  </a:lnTo>
                  <a:cubicBezTo>
                    <a:pt x="18887" y="16636"/>
                    <a:pt x="19010" y="16691"/>
                    <a:pt x="19145" y="16691"/>
                  </a:cubicBezTo>
                  <a:cubicBezTo>
                    <a:pt x="19417" y="16691"/>
                    <a:pt x="19636" y="16471"/>
                    <a:pt x="19636" y="16200"/>
                  </a:cubicBezTo>
                  <a:cubicBezTo>
                    <a:pt x="19636" y="16064"/>
                    <a:pt x="19582" y="15942"/>
                    <a:pt x="19493" y="15853"/>
                  </a:cubicBezTo>
                  <a:lnTo>
                    <a:pt x="18858" y="15218"/>
                  </a:lnTo>
                  <a:lnTo>
                    <a:pt x="19493" y="14583"/>
                  </a:lnTo>
                  <a:cubicBezTo>
                    <a:pt x="19582" y="14495"/>
                    <a:pt x="19636" y="14372"/>
                    <a:pt x="19636" y="14236"/>
                  </a:cubicBezTo>
                  <a:cubicBezTo>
                    <a:pt x="19636" y="13965"/>
                    <a:pt x="19417" y="13745"/>
                    <a:pt x="19145" y="13745"/>
                  </a:cubicBezTo>
                  <a:cubicBezTo>
                    <a:pt x="19009" y="13745"/>
                    <a:pt x="18887" y="13801"/>
                    <a:pt x="18798" y="13890"/>
                  </a:cubicBezTo>
                  <a:lnTo>
                    <a:pt x="18164" y="14524"/>
                  </a:lnTo>
                  <a:cubicBezTo>
                    <a:pt x="18164" y="14524"/>
                    <a:pt x="17529" y="13890"/>
                    <a:pt x="17529" y="13890"/>
                  </a:cubicBezTo>
                  <a:close/>
                  <a:moveTo>
                    <a:pt x="20618" y="20458"/>
                  </a:moveTo>
                  <a:lnTo>
                    <a:pt x="14727" y="18775"/>
                  </a:lnTo>
                  <a:lnTo>
                    <a:pt x="14727" y="7698"/>
                  </a:lnTo>
                  <a:cubicBezTo>
                    <a:pt x="14950" y="7802"/>
                    <a:pt x="15155" y="7914"/>
                    <a:pt x="15324" y="8034"/>
                  </a:cubicBezTo>
                  <a:lnTo>
                    <a:pt x="15893" y="7234"/>
                  </a:lnTo>
                  <a:cubicBezTo>
                    <a:pt x="15627" y="7044"/>
                    <a:pt x="15313" y="6872"/>
                    <a:pt x="14959" y="6721"/>
                  </a:cubicBezTo>
                  <a:lnTo>
                    <a:pt x="14727" y="7263"/>
                  </a:lnTo>
                  <a:lnTo>
                    <a:pt x="14727" y="1142"/>
                  </a:lnTo>
                  <a:lnTo>
                    <a:pt x="20618" y="2825"/>
                  </a:lnTo>
                  <a:cubicBezTo>
                    <a:pt x="20618" y="2825"/>
                    <a:pt x="20618" y="20458"/>
                    <a:pt x="20618" y="20458"/>
                  </a:cubicBezTo>
                  <a:close/>
                  <a:moveTo>
                    <a:pt x="13745" y="18775"/>
                  </a:moveTo>
                  <a:lnTo>
                    <a:pt x="7855" y="20458"/>
                  </a:lnTo>
                  <a:lnTo>
                    <a:pt x="7855" y="9347"/>
                  </a:lnTo>
                  <a:lnTo>
                    <a:pt x="8249" y="10199"/>
                  </a:lnTo>
                  <a:cubicBezTo>
                    <a:pt x="8580" y="10045"/>
                    <a:pt x="8881" y="9843"/>
                    <a:pt x="9168" y="9581"/>
                  </a:cubicBezTo>
                  <a:lnTo>
                    <a:pt x="8505" y="8857"/>
                  </a:lnTo>
                  <a:cubicBezTo>
                    <a:pt x="8297" y="9048"/>
                    <a:pt x="8088" y="9187"/>
                    <a:pt x="7855" y="9299"/>
                  </a:cubicBezTo>
                  <a:lnTo>
                    <a:pt x="7855" y="2825"/>
                  </a:lnTo>
                  <a:lnTo>
                    <a:pt x="13745" y="1142"/>
                  </a:lnTo>
                  <a:cubicBezTo>
                    <a:pt x="13745" y="1142"/>
                    <a:pt x="13745" y="18775"/>
                    <a:pt x="13745" y="18775"/>
                  </a:cubicBezTo>
                  <a:close/>
                  <a:moveTo>
                    <a:pt x="6873" y="20458"/>
                  </a:moveTo>
                  <a:lnTo>
                    <a:pt x="982" y="18775"/>
                  </a:lnTo>
                  <a:lnTo>
                    <a:pt x="982" y="1142"/>
                  </a:lnTo>
                  <a:lnTo>
                    <a:pt x="6873" y="2825"/>
                  </a:lnTo>
                  <a:cubicBezTo>
                    <a:pt x="6873" y="2825"/>
                    <a:pt x="6873" y="20458"/>
                    <a:pt x="6873" y="20458"/>
                  </a:cubicBezTo>
                  <a:close/>
                  <a:moveTo>
                    <a:pt x="21241" y="1990"/>
                  </a:moveTo>
                  <a:lnTo>
                    <a:pt x="21244" y="1983"/>
                  </a:lnTo>
                  <a:lnTo>
                    <a:pt x="14372" y="19"/>
                  </a:lnTo>
                  <a:lnTo>
                    <a:pt x="14369" y="27"/>
                  </a:lnTo>
                  <a:cubicBezTo>
                    <a:pt x="14326" y="14"/>
                    <a:pt x="14283" y="0"/>
                    <a:pt x="14236" y="0"/>
                  </a:cubicBezTo>
                  <a:cubicBezTo>
                    <a:pt x="14189" y="0"/>
                    <a:pt x="14147" y="14"/>
                    <a:pt x="14104" y="27"/>
                  </a:cubicBezTo>
                  <a:lnTo>
                    <a:pt x="14102" y="19"/>
                  </a:lnTo>
                  <a:lnTo>
                    <a:pt x="7364" y="1944"/>
                  </a:lnTo>
                  <a:lnTo>
                    <a:pt x="626" y="19"/>
                  </a:lnTo>
                  <a:lnTo>
                    <a:pt x="623" y="27"/>
                  </a:lnTo>
                  <a:cubicBezTo>
                    <a:pt x="580" y="14"/>
                    <a:pt x="538" y="0"/>
                    <a:pt x="491" y="0"/>
                  </a:cubicBezTo>
                  <a:cubicBezTo>
                    <a:pt x="220" y="0"/>
                    <a:pt x="0" y="220"/>
                    <a:pt x="0" y="491"/>
                  </a:cubicBezTo>
                  <a:lnTo>
                    <a:pt x="0" y="19145"/>
                  </a:lnTo>
                  <a:cubicBezTo>
                    <a:pt x="0" y="19370"/>
                    <a:pt x="153" y="19551"/>
                    <a:pt x="359" y="19610"/>
                  </a:cubicBezTo>
                  <a:lnTo>
                    <a:pt x="356" y="19618"/>
                  </a:lnTo>
                  <a:lnTo>
                    <a:pt x="7228" y="21581"/>
                  </a:lnTo>
                  <a:lnTo>
                    <a:pt x="7231" y="21573"/>
                  </a:lnTo>
                  <a:cubicBezTo>
                    <a:pt x="7274" y="21586"/>
                    <a:pt x="7317" y="21600"/>
                    <a:pt x="7364" y="21600"/>
                  </a:cubicBezTo>
                  <a:cubicBezTo>
                    <a:pt x="7411" y="21600"/>
                    <a:pt x="7453" y="21586"/>
                    <a:pt x="7496" y="21573"/>
                  </a:cubicBezTo>
                  <a:lnTo>
                    <a:pt x="7499" y="21581"/>
                  </a:lnTo>
                  <a:lnTo>
                    <a:pt x="14236" y="19656"/>
                  </a:lnTo>
                  <a:lnTo>
                    <a:pt x="20975" y="21581"/>
                  </a:lnTo>
                  <a:lnTo>
                    <a:pt x="20977" y="21573"/>
                  </a:lnTo>
                  <a:cubicBezTo>
                    <a:pt x="21020" y="21586"/>
                    <a:pt x="21062" y="21600"/>
                    <a:pt x="21109" y="21600"/>
                  </a:cubicBezTo>
                  <a:cubicBezTo>
                    <a:pt x="21380" y="21600"/>
                    <a:pt x="21600" y="21380"/>
                    <a:pt x="21600" y="21109"/>
                  </a:cubicBezTo>
                  <a:lnTo>
                    <a:pt x="21600" y="2455"/>
                  </a:lnTo>
                  <a:cubicBezTo>
                    <a:pt x="21600" y="2231"/>
                    <a:pt x="21447" y="2049"/>
                    <a:pt x="21241" y="1990"/>
                  </a:cubicBezTo>
                  <a:moveTo>
                    <a:pt x="16435" y="9275"/>
                  </a:moveTo>
                  <a:lnTo>
                    <a:pt x="16518" y="9374"/>
                  </a:lnTo>
                  <a:lnTo>
                    <a:pt x="17269" y="8740"/>
                  </a:lnTo>
                  <a:lnTo>
                    <a:pt x="17184" y="8640"/>
                  </a:lnTo>
                  <a:cubicBezTo>
                    <a:pt x="17013" y="8438"/>
                    <a:pt x="16840" y="8236"/>
                    <a:pt x="16677" y="8019"/>
                  </a:cubicBezTo>
                  <a:lnTo>
                    <a:pt x="15891" y="8606"/>
                  </a:lnTo>
                  <a:cubicBezTo>
                    <a:pt x="16066" y="8840"/>
                    <a:pt x="16251" y="9059"/>
                    <a:pt x="16435" y="9275"/>
                  </a:cubicBezTo>
                  <a:moveTo>
                    <a:pt x="6270" y="11022"/>
                  </a:moveTo>
                  <a:lnTo>
                    <a:pt x="5739" y="10196"/>
                  </a:lnTo>
                  <a:cubicBezTo>
                    <a:pt x="5432" y="10394"/>
                    <a:pt x="5153" y="10605"/>
                    <a:pt x="4909" y="10825"/>
                  </a:cubicBezTo>
                  <a:lnTo>
                    <a:pt x="5568" y="11554"/>
                  </a:lnTo>
                  <a:cubicBezTo>
                    <a:pt x="5772" y="11370"/>
                    <a:pt x="6008" y="11191"/>
                    <a:pt x="6270" y="11022"/>
                  </a:cubicBezTo>
                  <a:moveTo>
                    <a:pt x="5004" y="12185"/>
                  </a:moveTo>
                  <a:lnTo>
                    <a:pt x="4196" y="11628"/>
                  </a:lnTo>
                  <a:cubicBezTo>
                    <a:pt x="3975" y="11949"/>
                    <a:pt x="3812" y="12288"/>
                    <a:pt x="3713" y="12634"/>
                  </a:cubicBezTo>
                  <a:lnTo>
                    <a:pt x="4656" y="12906"/>
                  </a:lnTo>
                  <a:cubicBezTo>
                    <a:pt x="4727" y="12661"/>
                    <a:pt x="4844" y="12418"/>
                    <a:pt x="5004" y="12185"/>
                  </a:cubicBezTo>
                  <a:moveTo>
                    <a:pt x="10467" y="8318"/>
                  </a:moveTo>
                  <a:lnTo>
                    <a:pt x="9972" y="7470"/>
                  </a:lnTo>
                  <a:cubicBezTo>
                    <a:pt x="9623" y="7674"/>
                    <a:pt x="9362" y="7936"/>
                    <a:pt x="9132" y="8189"/>
                  </a:cubicBezTo>
                  <a:lnTo>
                    <a:pt x="9857" y="8850"/>
                  </a:lnTo>
                  <a:cubicBezTo>
                    <a:pt x="10063" y="8624"/>
                    <a:pt x="10245" y="8448"/>
                    <a:pt x="10467" y="8318"/>
                  </a:cubicBezTo>
                  <a:moveTo>
                    <a:pt x="3927" y="15709"/>
                  </a:moveTo>
                  <a:cubicBezTo>
                    <a:pt x="4469" y="15709"/>
                    <a:pt x="4909" y="15270"/>
                    <a:pt x="4909" y="14727"/>
                  </a:cubicBezTo>
                  <a:cubicBezTo>
                    <a:pt x="4909" y="14185"/>
                    <a:pt x="4469" y="13745"/>
                    <a:pt x="3927" y="13745"/>
                  </a:cubicBezTo>
                  <a:cubicBezTo>
                    <a:pt x="3385" y="13745"/>
                    <a:pt x="2945" y="14185"/>
                    <a:pt x="2945" y="14727"/>
                  </a:cubicBezTo>
                  <a:cubicBezTo>
                    <a:pt x="2945" y="15270"/>
                    <a:pt x="3385" y="15709"/>
                    <a:pt x="3927" y="15709"/>
                  </a:cubicBezTo>
                  <a:moveTo>
                    <a:pt x="12273" y="7855"/>
                  </a:moveTo>
                  <a:cubicBezTo>
                    <a:pt x="12815" y="7855"/>
                    <a:pt x="13255" y="7415"/>
                    <a:pt x="13255" y="6873"/>
                  </a:cubicBezTo>
                  <a:cubicBezTo>
                    <a:pt x="13255" y="6331"/>
                    <a:pt x="12815" y="5891"/>
                    <a:pt x="12273" y="5891"/>
                  </a:cubicBezTo>
                  <a:cubicBezTo>
                    <a:pt x="11730" y="5891"/>
                    <a:pt x="11291" y="6331"/>
                    <a:pt x="11291" y="6873"/>
                  </a:cubicBezTo>
                  <a:cubicBezTo>
                    <a:pt x="11291" y="7415"/>
                    <a:pt x="11730" y="7855"/>
                    <a:pt x="12273" y="7855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9025" tIns="19025" rIns="19025" bIns="190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62"/>
                <a:buFont typeface="Gill Sans"/>
                <a:buNone/>
              </a:pPr>
              <a:endParaRPr sz="1562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38"/>
            <p:cNvSpPr txBox="1"/>
            <p:nvPr/>
          </p:nvSpPr>
          <p:spPr>
            <a:xfrm>
              <a:off x="5918200" y="4191000"/>
              <a:ext cx="5181600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 i="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Avenida Sul, 2291</a:t>
              </a: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 i="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Afogados</a:t>
              </a: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i="0" u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 i="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Recife - PE – Brasil</a:t>
              </a: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 i="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CEP: 50770-011</a:t>
              </a:r>
              <a:endParaRPr/>
            </a:p>
          </p:txBody>
        </p:sp>
      </p:grpSp>
      <p:sp>
        <p:nvSpPr>
          <p:cNvPr id="889" name="Google Shape;889;p38"/>
          <p:cNvSpPr/>
          <p:nvPr/>
        </p:nvSpPr>
        <p:spPr>
          <a:xfrm>
            <a:off x="7442200" y="3429000"/>
            <a:ext cx="523914" cy="3810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rgbClr val="127CC8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62"/>
              <a:buFont typeface="Gill Sans"/>
              <a:buNone/>
            </a:pPr>
            <a:endParaRPr sz="1562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Google Shape;890;p38"/>
          <p:cNvSpPr txBox="1"/>
          <p:nvPr/>
        </p:nvSpPr>
        <p:spPr>
          <a:xfrm>
            <a:off x="5232400" y="3429000"/>
            <a:ext cx="19050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+55 </a:t>
            </a:r>
            <a:r>
              <a:rPr lang="pt-BR" sz="16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81</a:t>
            </a:r>
            <a:r>
              <a:rPr lang="pt-BR" sz="1600" b="1" i="0" u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3316-1400 </a:t>
            </a:r>
            <a:endParaRPr sz="16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1" name="Google Shape;891;p38"/>
          <p:cNvSpPr txBox="1"/>
          <p:nvPr/>
        </p:nvSpPr>
        <p:spPr>
          <a:xfrm>
            <a:off x="8051800" y="3429000"/>
            <a:ext cx="355533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167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1">
                <a:solidFill>
                  <a:srgbClr val="127CC8"/>
                </a:solidFill>
                <a:latin typeface="Montserrat"/>
                <a:ea typeface="Montserrat"/>
                <a:cs typeface="Montserrat"/>
                <a:sym typeface="Montserrat"/>
              </a:rPr>
              <a:t>suregre@sgb.gov.br</a:t>
            </a:r>
            <a:endParaRPr sz="1600">
              <a:solidFill>
                <a:srgbClr val="127CC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2" name="Google Shape;892;p38"/>
          <p:cNvSpPr txBox="1"/>
          <p:nvPr/>
        </p:nvSpPr>
        <p:spPr>
          <a:xfrm>
            <a:off x="4775200" y="5410200"/>
            <a:ext cx="355533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167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Clique no mapa para acessar</a:t>
            </a:r>
            <a:endParaRPr/>
          </a:p>
        </p:txBody>
      </p:sp>
      <p:pic>
        <p:nvPicPr>
          <p:cNvPr id="893" name="Google Shape;893;p38" descr="Interface gráfica do usuário, Texto&#10;&#10;Descrição gerada automaticament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59414" y="5983985"/>
            <a:ext cx="5613400" cy="874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39" descr="Uma imagem contendo surfando, água, oceano, tábua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549400" y="5101845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904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14400" y="-414378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3" name="Google Shape;143;p4"/>
          <p:cNvGrpSpPr/>
          <p:nvPr/>
        </p:nvGrpSpPr>
        <p:grpSpPr>
          <a:xfrm>
            <a:off x="-1410996" y="914400"/>
            <a:ext cx="8443902" cy="8077200"/>
            <a:chOff x="722" y="0"/>
            <a:chExt cx="4320" cy="4320"/>
          </a:xfrm>
        </p:grpSpPr>
        <p:sp>
          <p:nvSpPr>
            <p:cNvPr id="144" name="Google Shape;144;p4"/>
            <p:cNvSpPr/>
            <p:nvPr/>
          </p:nvSpPr>
          <p:spPr>
            <a:xfrm>
              <a:off x="3314" y="337"/>
              <a:ext cx="39" cy="44"/>
            </a:xfrm>
            <a:custGeom>
              <a:avLst/>
              <a:gdLst/>
              <a:ahLst/>
              <a:cxnLst/>
              <a:rect l="l" t="t" r="r" b="b"/>
              <a:pathLst>
                <a:path w="16" h="18" extrusionOk="0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3788" y="3239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3903" y="3171"/>
              <a:ext cx="36" cy="1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3944" y="3158"/>
              <a:ext cx="54" cy="22"/>
            </a:xfrm>
            <a:custGeom>
              <a:avLst/>
              <a:gdLst/>
              <a:ahLst/>
              <a:cxnLst/>
              <a:rect l="l" t="t" r="r" b="b"/>
              <a:pathLst>
                <a:path w="22" h="9" extrusionOk="0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3541" y="2306"/>
              <a:ext cx="100" cy="66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3539" y="722"/>
              <a:ext cx="759" cy="1013"/>
            </a:xfrm>
            <a:custGeom>
              <a:avLst/>
              <a:gdLst/>
              <a:ahLst/>
              <a:cxnLst/>
              <a:rect l="l" t="t" r="r" b="b"/>
              <a:pathLst>
                <a:path w="311" h="415" extrusionOk="0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1716" y="0"/>
              <a:ext cx="666" cy="740"/>
            </a:xfrm>
            <a:custGeom>
              <a:avLst/>
              <a:gdLst/>
              <a:ahLst/>
              <a:cxnLst/>
              <a:rect l="l" t="t" r="r" b="b"/>
              <a:pathLst>
                <a:path w="273" h="303" extrusionOk="0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2841" y="98"/>
              <a:ext cx="561" cy="612"/>
            </a:xfrm>
            <a:custGeom>
              <a:avLst/>
              <a:gdLst/>
              <a:ahLst/>
              <a:cxnLst/>
              <a:rect l="l" t="t" r="r" b="b"/>
              <a:pathLst>
                <a:path w="230" h="251" extrusionOk="0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2367" y="286"/>
              <a:ext cx="1448" cy="1386"/>
            </a:xfrm>
            <a:custGeom>
              <a:avLst/>
              <a:gdLst/>
              <a:ahLst/>
              <a:cxnLst/>
              <a:rect l="l" t="t" r="r" b="b"/>
              <a:pathLst>
                <a:path w="593" h="568" extrusionOk="0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4610" y="1308"/>
              <a:ext cx="432" cy="254"/>
            </a:xfrm>
            <a:custGeom>
              <a:avLst/>
              <a:gdLst/>
              <a:ahLst/>
              <a:cxnLst/>
              <a:rect l="l" t="t" r="r" b="b"/>
              <a:pathLst>
                <a:path w="177" h="104" extrusionOk="0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4632" y="1172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162" h="97" extrusionOk="0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solidFill>
              <a:srgbClr val="00B050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4327" y="930"/>
              <a:ext cx="462" cy="564"/>
            </a:xfrm>
            <a:custGeom>
              <a:avLst/>
              <a:gdLst/>
              <a:ahLst/>
              <a:cxnLst/>
              <a:rect l="l" t="t" r="r" b="b"/>
              <a:pathLst>
                <a:path w="189" h="231" extrusionOk="0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742" y="344"/>
              <a:ext cx="1923" cy="1357"/>
            </a:xfrm>
            <a:custGeom>
              <a:avLst/>
              <a:gdLst/>
              <a:ahLst/>
              <a:cxnLst/>
              <a:rect l="l" t="t" r="r" b="b"/>
              <a:pathLst>
                <a:path w="788" h="556" extrusionOk="0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3004" y="1955"/>
              <a:ext cx="791" cy="791"/>
            </a:xfrm>
            <a:custGeom>
              <a:avLst/>
              <a:gdLst/>
              <a:ahLst/>
              <a:cxnLst/>
              <a:rect l="l" t="t" r="r" b="b"/>
              <a:pathLst>
                <a:path w="324" h="324" extrusionOk="0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3239" y="2182"/>
              <a:ext cx="1196" cy="952"/>
            </a:xfrm>
            <a:custGeom>
              <a:avLst/>
              <a:gdLst/>
              <a:ahLst/>
              <a:cxnLst/>
              <a:rect l="l" t="t" r="r" b="b"/>
              <a:pathLst>
                <a:path w="490" h="390" extrusionOk="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3805" y="918"/>
              <a:ext cx="625" cy="888"/>
            </a:xfrm>
            <a:custGeom>
              <a:avLst/>
              <a:gdLst/>
              <a:ahLst/>
              <a:cxnLst/>
              <a:rect l="l" t="t" r="r" b="b"/>
              <a:pathLst>
                <a:path w="256" h="364" extrusionOk="0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3280" y="1157"/>
              <a:ext cx="544" cy="913"/>
            </a:xfrm>
            <a:custGeom>
              <a:avLst/>
              <a:gdLst/>
              <a:ahLst/>
              <a:cxnLst/>
              <a:rect l="l" t="t" r="r" b="b"/>
              <a:pathLst>
                <a:path w="223" h="374" extrusionOk="0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2563" y="3583"/>
              <a:ext cx="786" cy="737"/>
            </a:xfrm>
            <a:custGeom>
              <a:avLst/>
              <a:gdLst/>
              <a:ahLst/>
              <a:cxnLst/>
              <a:rect l="l" t="t" r="r" b="b"/>
              <a:pathLst>
                <a:path w="322" h="302" extrusionOk="0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3859" y="2926"/>
              <a:ext cx="422" cy="279"/>
            </a:xfrm>
            <a:custGeom>
              <a:avLst/>
              <a:gdLst/>
              <a:ahLst/>
              <a:cxnLst/>
              <a:rect l="l" t="t" r="r" b="b"/>
              <a:pathLst>
                <a:path w="173" h="114" extrusionOk="0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4188" y="2609"/>
              <a:ext cx="252" cy="378"/>
            </a:xfrm>
            <a:custGeom>
              <a:avLst/>
              <a:gdLst/>
              <a:ahLst/>
              <a:cxnLst/>
              <a:rect l="l" t="t" r="r" b="b"/>
              <a:pathLst>
                <a:path w="103" h="155" extrusionOk="0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4642" y="1694"/>
              <a:ext cx="205" cy="229"/>
            </a:xfrm>
            <a:custGeom>
              <a:avLst/>
              <a:gdLst/>
              <a:ahLst/>
              <a:cxnLst/>
              <a:rect l="l" t="t" r="r" b="b"/>
              <a:pathLst>
                <a:path w="84" h="94" extrusionOk="0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3734" y="1572"/>
              <a:ext cx="996" cy="1091"/>
            </a:xfrm>
            <a:custGeom>
              <a:avLst/>
              <a:gdLst/>
              <a:ahLst/>
              <a:cxnLst/>
              <a:rect l="l" t="t" r="r" b="b"/>
              <a:pathLst>
                <a:path w="408" h="447" extrusionOk="0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AEE7"/>
                </a:solidFill>
              </a:endParaRPr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4649" y="1623"/>
              <a:ext cx="342" cy="190"/>
            </a:xfrm>
            <a:custGeom>
              <a:avLst/>
              <a:gdLst/>
              <a:ahLst/>
              <a:cxnLst/>
              <a:rect l="l" t="t" r="r" b="b"/>
              <a:pathLst>
                <a:path w="140" h="78" extrusionOk="0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4335" y="1435"/>
              <a:ext cx="705" cy="242"/>
            </a:xfrm>
            <a:custGeom>
              <a:avLst/>
              <a:gdLst/>
              <a:ahLst/>
              <a:cxnLst/>
              <a:rect l="l" t="t" r="r" b="b"/>
              <a:pathLst>
                <a:path w="289" h="99" extrusionOk="0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3029" y="2782"/>
              <a:ext cx="905" cy="616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722" y="1433"/>
              <a:ext cx="823" cy="432"/>
            </a:xfrm>
            <a:custGeom>
              <a:avLst/>
              <a:gdLst/>
              <a:ahLst/>
              <a:cxnLst/>
              <a:rect l="l" t="t" r="r" b="b"/>
              <a:pathLst>
                <a:path w="337" h="177" extrusionOk="0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2092" y="1389"/>
              <a:ext cx="1247" cy="1188"/>
            </a:xfrm>
            <a:custGeom>
              <a:avLst/>
              <a:gdLst/>
              <a:ahLst/>
              <a:cxnLst/>
              <a:rect l="l" t="t" r="r" b="b"/>
              <a:pathLst>
                <a:path w="511" h="487" extrusionOk="0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528" y="1474"/>
              <a:ext cx="764" cy="635"/>
            </a:xfrm>
            <a:custGeom>
              <a:avLst/>
              <a:gdLst/>
              <a:ahLst/>
              <a:cxnLst/>
              <a:rect l="l" t="t" r="r" b="b"/>
              <a:pathLst>
                <a:path w="313" h="260" extrusionOk="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2480" y="2482"/>
              <a:ext cx="766" cy="767"/>
            </a:xfrm>
            <a:custGeom>
              <a:avLst/>
              <a:gdLst/>
              <a:ahLst/>
              <a:cxnLst/>
              <a:rect l="l" t="t" r="r" b="b"/>
              <a:pathLst>
                <a:path w="314" h="314" extrusionOk="0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2934" y="3466"/>
              <a:ext cx="556" cy="368"/>
            </a:xfrm>
            <a:custGeom>
              <a:avLst/>
              <a:gdLst/>
              <a:ahLst/>
              <a:cxnLst/>
              <a:rect l="l" t="t" r="r" b="b"/>
              <a:pathLst>
                <a:path w="228" h="151" extrusionOk="0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2865" y="3080"/>
              <a:ext cx="664" cy="457"/>
            </a:xfrm>
            <a:custGeom>
              <a:avLst/>
              <a:gdLst/>
              <a:ahLst/>
              <a:cxnLst/>
              <a:rect l="l" t="t" r="r" b="b"/>
              <a:pathLst>
                <a:path w="272" h="187" extrusionOk="0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5" name="Google Shape;175;p4"/>
          <p:cNvGrpSpPr/>
          <p:nvPr/>
        </p:nvGrpSpPr>
        <p:grpSpPr>
          <a:xfrm rot="-6852028">
            <a:off x="2329397" y="2035378"/>
            <a:ext cx="3417110" cy="4724828"/>
            <a:chOff x="5383093" y="2908011"/>
            <a:chExt cx="1082675" cy="1497012"/>
          </a:xfrm>
        </p:grpSpPr>
        <p:sp>
          <p:nvSpPr>
            <p:cNvPr id="176" name="Google Shape;176;p4"/>
            <p:cNvSpPr/>
            <p:nvPr/>
          </p:nvSpPr>
          <p:spPr>
            <a:xfrm>
              <a:off x="5383093" y="2908011"/>
              <a:ext cx="1082675" cy="1497012"/>
            </a:xfrm>
            <a:custGeom>
              <a:avLst/>
              <a:gdLst/>
              <a:ahLst/>
              <a:cxnLst/>
              <a:rect l="l" t="t" r="r" b="b"/>
              <a:pathLst>
                <a:path w="380" h="526" extrusionOk="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" name="Google Shape;178;p4"/>
          <p:cNvSpPr txBox="1"/>
          <p:nvPr/>
        </p:nvSpPr>
        <p:spPr>
          <a:xfrm>
            <a:off x="8509000" y="1453152"/>
            <a:ext cx="53340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Rede Hidrometeorológica Nacional (RHN)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9" name="Google Shape;179;p4"/>
          <p:cNvSpPr txBox="1"/>
          <p:nvPr/>
        </p:nvSpPr>
        <p:spPr>
          <a:xfrm>
            <a:off x="8585200" y="2748552"/>
            <a:ext cx="6629400" cy="5493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A RHN monitora </a:t>
            </a:r>
            <a:r>
              <a:rPr lang="pt-BR" sz="1800" b="1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principais rios 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do país. É coordenada pela Agência Nacional de Águas e Saneamento Básico (ANA) e operada, em grande parte, pelo </a:t>
            </a:r>
            <a:r>
              <a:rPr lang="pt-BR" sz="1800" b="1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SGB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A Rede conta com cerca de </a:t>
            </a:r>
            <a:r>
              <a:rPr lang="pt-BR" sz="1800" b="1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4.700 estações 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de monitoramento em diversos estados, </a:t>
            </a:r>
            <a:r>
              <a:rPr lang="pt-BR" sz="1800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dirty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sendo que destas, 24 pluviométricas e 37 fluviométricas são operadas pelo SGB somente no Rio Grande do Norte.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Do total de estações, </a:t>
            </a:r>
            <a:r>
              <a:rPr lang="pt-BR" sz="1800" b="1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1.900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 monitoram parâmetros relacionados aos </a:t>
            </a:r>
            <a:r>
              <a:rPr lang="pt-BR" sz="1800" b="1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rios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, com a coleta de dados sobre os níveis, vazões, qualidade da água e transporte de sedimentos. Outras </a:t>
            </a:r>
            <a:r>
              <a:rPr lang="pt-BR" sz="1800" b="1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2.800 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estações coletam </a:t>
            </a:r>
            <a:r>
              <a:rPr lang="pt-BR" sz="1800" b="1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dados pluviométricos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, monitorando o volume de chuvas.</a:t>
            </a:r>
            <a:endParaRPr dirty="0"/>
          </a:p>
        </p:txBody>
      </p:sp>
      <p:pic>
        <p:nvPicPr>
          <p:cNvPr id="180" name="Google Shape;180;p4"/>
          <p:cNvPicPr preferRelativeResize="0"/>
          <p:nvPr/>
        </p:nvPicPr>
        <p:blipFill rotWithShape="1">
          <a:blip r:embed="rId8">
            <a:alphaModFix/>
          </a:blip>
          <a:srcRect l="15126" r="15126"/>
          <a:stretch/>
        </p:blipFill>
        <p:spPr>
          <a:xfrm>
            <a:off x="2096313" y="3295023"/>
            <a:ext cx="2762902" cy="2716240"/>
          </a:xfrm>
          <a:custGeom>
            <a:avLst/>
            <a:gdLst/>
            <a:ahLst/>
            <a:cxnLst/>
            <a:rect l="l" t="t" r="r" b="b"/>
            <a:pathLst>
              <a:path w="3530524" h="3530524" extrusionOk="0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81" name="Google Shape;181;p4"/>
          <p:cNvSpPr txBox="1"/>
          <p:nvPr/>
        </p:nvSpPr>
        <p:spPr>
          <a:xfrm>
            <a:off x="8509000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2" name="Google Shape;182;p4"/>
          <p:cNvSpPr/>
          <p:nvPr/>
        </p:nvSpPr>
        <p:spPr>
          <a:xfrm rot="10800000" flipH="1">
            <a:off x="8578850" y="2519952"/>
            <a:ext cx="2895600" cy="76200"/>
          </a:xfrm>
          <a:prstGeom prst="rect">
            <a:avLst/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183" name="Google Shape;183;p4" descr="Logotipo&#10;&#10;Descrição gerada automaticament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85067" y="282104"/>
            <a:ext cx="3200399" cy="1720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5"/>
          <p:cNvSpPr/>
          <p:nvPr/>
        </p:nvSpPr>
        <p:spPr>
          <a:xfrm>
            <a:off x="812800" y="1768044"/>
            <a:ext cx="4267200" cy="5638800"/>
          </a:xfrm>
          <a:prstGeom prst="roundRect">
            <a:avLst>
              <a:gd name="adj" fmla="val 5906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190" name="Google Shape;19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3884" y="13335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14396" r="14395"/>
          <a:stretch/>
        </p:blipFill>
        <p:spPr>
          <a:xfrm>
            <a:off x="4546600" y="1097279"/>
            <a:ext cx="7429913" cy="6949441"/>
          </a:xfrm>
          <a:prstGeom prst="roundRect">
            <a:avLst>
              <a:gd name="adj" fmla="val 5458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193" name="Google Shape;193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5"/>
          <p:cNvSpPr txBox="1"/>
          <p:nvPr/>
        </p:nvSpPr>
        <p:spPr>
          <a:xfrm>
            <a:off x="889000" y="1946948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5" name="Google Shape;195;p5"/>
          <p:cNvSpPr txBox="1"/>
          <p:nvPr/>
        </p:nvSpPr>
        <p:spPr>
          <a:xfrm>
            <a:off x="889000" y="2453844"/>
            <a:ext cx="3581400" cy="4801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fundamental para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dos recursos hídricos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A partir das informações geradas sobre a vazão e chuvas, é possível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avaliar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disponibilidade hídrica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das principais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bacias hidrográficas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estado.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informações fornecem aos planejadores e gestores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informações hidrológicas confiáveis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que subsidiam, por exemplo, atividades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enfrentamento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aos riscos relacionados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inundações e estiagens rigorosas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sp>
        <p:nvSpPr>
          <p:cNvPr id="196" name="Google Shape;196;p5"/>
          <p:cNvSpPr/>
          <p:nvPr/>
        </p:nvSpPr>
        <p:spPr>
          <a:xfrm>
            <a:off x="11702690" y="1922885"/>
            <a:ext cx="3740509" cy="5347124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97" name="Google Shape;197;p5"/>
          <p:cNvSpPr txBox="1"/>
          <p:nvPr/>
        </p:nvSpPr>
        <p:spPr>
          <a:xfrm>
            <a:off x="11861800" y="2593240"/>
            <a:ext cx="3581400" cy="447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gestores de recursos hídricos, como a ANA (Agência Nacional de Águas e Saneamento Básico)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e instituições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Profissionais dos setores da agricultura e da indústria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em geral </a:t>
            </a:r>
            <a:endParaRPr/>
          </a:p>
        </p:txBody>
      </p:sp>
      <p:sp>
        <p:nvSpPr>
          <p:cNvPr id="198" name="Google Shape;198;p5"/>
          <p:cNvSpPr txBox="1"/>
          <p:nvPr/>
        </p:nvSpPr>
        <p:spPr>
          <a:xfrm>
            <a:off x="11766756" y="2089859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99" name="Google Shape;199;p5"/>
          <p:cNvGrpSpPr/>
          <p:nvPr/>
        </p:nvGrpSpPr>
        <p:grpSpPr>
          <a:xfrm>
            <a:off x="1382059" y="8098537"/>
            <a:ext cx="2548127" cy="740663"/>
            <a:chOff x="5695188" y="7506716"/>
            <a:chExt cx="2548127" cy="740663"/>
          </a:xfrm>
        </p:grpSpPr>
        <p:pic>
          <p:nvPicPr>
            <p:cNvPr id="200" name="Google Shape;200;p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1" name="Google Shape;201;p5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02" name="Google Shape;202;p5"/>
          <p:cNvSpPr txBox="1"/>
          <p:nvPr/>
        </p:nvSpPr>
        <p:spPr>
          <a:xfrm>
            <a:off x="10731500" y="8471828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6"/>
          <p:cNvSpPr/>
          <p:nvPr/>
        </p:nvSpPr>
        <p:spPr>
          <a:xfrm>
            <a:off x="9160259" y="4281098"/>
            <a:ext cx="5943600" cy="2286000"/>
          </a:xfrm>
          <a:prstGeom prst="roundRect">
            <a:avLst>
              <a:gd name="adj" fmla="val 7769"/>
            </a:avLst>
          </a:prstGeom>
          <a:solidFill>
            <a:srgbClr val="127CC8"/>
          </a:solidFill>
          <a:ln>
            <a:noFill/>
          </a:ln>
          <a:effectLst>
            <a:outerShdw blurRad="76200" dist="152400" dir="14400000" sx="98000" sy="98000" algn="ctr" rotWithShape="0">
              <a:srgbClr val="3F3F3F">
                <a:alpha val="1568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10" name="Google Shape;210;p6"/>
          <p:cNvSpPr/>
          <p:nvPr/>
        </p:nvSpPr>
        <p:spPr>
          <a:xfrm>
            <a:off x="4912424" y="2816471"/>
            <a:ext cx="2455813" cy="5207261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212" name="Google Shape;212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900000">
            <a:off x="6222757" y="-1978204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6"/>
          <p:cNvSpPr/>
          <p:nvPr/>
        </p:nvSpPr>
        <p:spPr>
          <a:xfrm>
            <a:off x="9192009" y="2680898"/>
            <a:ext cx="1790700" cy="60959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215" name="Google Shape;215;p6"/>
          <p:cNvSpPr txBox="1"/>
          <p:nvPr/>
        </p:nvSpPr>
        <p:spPr>
          <a:xfrm>
            <a:off x="9122159" y="3071831"/>
            <a:ext cx="5715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principal objetivo é 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mais detalhado a respeito dos níveis e qualidade da água nos principais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aquíferos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Brasil.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6" name="Google Shape;216;p6"/>
          <p:cNvSpPr txBox="1"/>
          <p:nvPr/>
        </p:nvSpPr>
        <p:spPr>
          <a:xfrm>
            <a:off x="9158473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7" name="Google Shape;217;p6"/>
          <p:cNvSpPr txBox="1"/>
          <p:nvPr/>
        </p:nvSpPr>
        <p:spPr>
          <a:xfrm>
            <a:off x="9084059" y="1614098"/>
            <a:ext cx="66421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Rede Integrada de Monitoramento de Águas Subterrâneas (RIMAS)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8" name="Google Shape;218;p6"/>
          <p:cNvSpPr txBox="1"/>
          <p:nvPr/>
        </p:nvSpPr>
        <p:spPr>
          <a:xfrm>
            <a:off x="9211059" y="4436487"/>
            <a:ext cx="5816600" cy="1975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operação permite a identificação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impactos às águas subterrâneas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 decorrência da explotação ou das formas de uso e ocupação dos terrenos, além da avaliação dos impactos das atividades antrópicas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alterações climáticas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nos sistemas aquíferos.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9" name="Google Shape;219;p6"/>
          <p:cNvSpPr txBox="1"/>
          <p:nvPr/>
        </p:nvSpPr>
        <p:spPr>
          <a:xfrm>
            <a:off x="9158473" y="6856204"/>
            <a:ext cx="594359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9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poços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monitorados no Rio Grande do Norte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0" name="Google Shape;220;p6" descr="Logotipo&#10;&#10;Descrição gerada automa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0549" y="370348"/>
            <a:ext cx="3200399" cy="1720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spaço Reservado para Imagem 13">
            <a:extLst>
              <a:ext uri="{FF2B5EF4-FFF2-40B4-BE49-F238E27FC236}">
                <a16:creationId xmlns:a16="http://schemas.microsoft.com/office/drawing/2014/main" id="{10B8E13E-B2C8-E2F9-F08C-91E3BDD4BD2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6" b="96"/>
          <a:stretch/>
        </p:blipFill>
        <p:spPr>
          <a:xfrm>
            <a:off x="2760122" y="3449332"/>
            <a:ext cx="3966322" cy="3966322"/>
          </a:xfrm>
          <a:custGeom>
            <a:avLst/>
            <a:gdLst>
              <a:gd name="connsiteX0" fmla="*/ 1765262 w 3530524"/>
              <a:gd name="connsiteY0" fmla="*/ 0 h 3530524"/>
              <a:gd name="connsiteX1" fmla="*/ 3530524 w 3530524"/>
              <a:gd name="connsiteY1" fmla="*/ 1765262 h 3530524"/>
              <a:gd name="connsiteX2" fmla="*/ 1765262 w 3530524"/>
              <a:gd name="connsiteY2" fmla="*/ 3530524 h 3530524"/>
              <a:gd name="connsiteX3" fmla="*/ 0 w 3530524"/>
              <a:gd name="connsiteY3" fmla="*/ 1765262 h 3530524"/>
              <a:gd name="connsiteX4" fmla="*/ 1765262 w 3530524"/>
              <a:gd name="connsiteY4" fmla="*/ 0 h 353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0524" h="3530524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7"/>
          <p:cNvSpPr/>
          <p:nvPr/>
        </p:nvSpPr>
        <p:spPr>
          <a:xfrm>
            <a:off x="8128000" y="6858000"/>
            <a:ext cx="3352800" cy="1447800"/>
          </a:xfrm>
          <a:prstGeom prst="roundRect">
            <a:avLst>
              <a:gd name="adj" fmla="val 16667"/>
            </a:avLst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8128000" y="838200"/>
            <a:ext cx="3505200" cy="5791200"/>
          </a:xfrm>
          <a:prstGeom prst="roundRect">
            <a:avLst>
              <a:gd name="adj" fmla="val 9451"/>
            </a:avLst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27" name="Google Shape;227;p7"/>
          <p:cNvSpPr/>
          <p:nvPr/>
        </p:nvSpPr>
        <p:spPr>
          <a:xfrm>
            <a:off x="11785600" y="2706198"/>
            <a:ext cx="3429000" cy="5645047"/>
          </a:xfrm>
          <a:prstGeom prst="roundRect">
            <a:avLst>
              <a:gd name="adj" fmla="val 8896"/>
            </a:avLst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228" name="Google Shape;22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982" y="-159026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61200" y="7607301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06583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l="16661" r="16660"/>
          <a:stretch/>
        </p:blipFill>
        <p:spPr>
          <a:xfrm>
            <a:off x="787398" y="1011900"/>
            <a:ext cx="7170621" cy="7170621"/>
          </a:xfrm>
          <a:prstGeom prst="roundRect">
            <a:avLst>
              <a:gd name="adj" fmla="val 8256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234" name="Google Shape;234;p7"/>
          <p:cNvPicPr preferRelativeResize="0">
            <a:picLocks noGrp="1"/>
          </p:cNvPicPr>
          <p:nvPr>
            <p:ph type="pic" idx="4"/>
          </p:nvPr>
        </p:nvPicPr>
        <p:blipFill rotWithShape="1">
          <a:blip r:embed="rId8">
            <a:alphaModFix/>
          </a:blip>
          <a:srcRect t="17111" b="17111"/>
          <a:stretch/>
        </p:blipFill>
        <p:spPr>
          <a:xfrm>
            <a:off x="11770468" y="838200"/>
            <a:ext cx="3444132" cy="1700310"/>
          </a:xfrm>
          <a:prstGeom prst="roundRect">
            <a:avLst>
              <a:gd name="adj" fmla="val 1007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235" name="Google Shape;235;p7"/>
          <p:cNvSpPr txBox="1"/>
          <p:nvPr/>
        </p:nvSpPr>
        <p:spPr>
          <a:xfrm>
            <a:off x="11861800" y="3336717"/>
            <a:ext cx="3276600" cy="484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gestores de recursos hídricos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estadual e municipais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Setores que necessitam da água para abastecimento público, geração de energia, agricultura etc.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Mais de 177 mil pessoas nas áreas abrangidas pelo projeto</a:t>
            </a:r>
            <a:endParaRPr/>
          </a:p>
        </p:txBody>
      </p:sp>
      <p:sp>
        <p:nvSpPr>
          <p:cNvPr id="236" name="Google Shape;236;p7"/>
          <p:cNvSpPr txBox="1"/>
          <p:nvPr/>
        </p:nvSpPr>
        <p:spPr>
          <a:xfrm>
            <a:off x="8128000" y="1219200"/>
            <a:ext cx="3886200" cy="477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/>
          </a:p>
        </p:txBody>
      </p:sp>
      <p:sp>
        <p:nvSpPr>
          <p:cNvPr id="237" name="Google Shape;237;p7"/>
          <p:cNvSpPr txBox="1"/>
          <p:nvPr/>
        </p:nvSpPr>
        <p:spPr>
          <a:xfrm>
            <a:off x="11861800" y="2879517"/>
            <a:ext cx="3650673" cy="41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38" name="Google Shape;238;p7"/>
          <p:cNvGrpSpPr/>
          <p:nvPr/>
        </p:nvGrpSpPr>
        <p:grpSpPr>
          <a:xfrm>
            <a:off x="8551673" y="7239000"/>
            <a:ext cx="2548127" cy="740663"/>
            <a:chOff x="5695188" y="7506716"/>
            <a:chExt cx="2548127" cy="740663"/>
          </a:xfrm>
        </p:grpSpPr>
        <p:pic>
          <p:nvPicPr>
            <p:cNvPr id="239" name="Google Shape;239;p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0" name="Google Shape;240;p7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41" name="Google Shape;241;p7"/>
          <p:cNvSpPr txBox="1"/>
          <p:nvPr/>
        </p:nvSpPr>
        <p:spPr>
          <a:xfrm>
            <a:off x="8204200" y="1905000"/>
            <a:ext cx="3352800" cy="418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fundamental para conhecimento sobre e geração de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série histórica 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quantidade e qualidade da água subterrânea disponível. 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RIMAS é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uma ferramenta de gestão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indispensável nos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estudos hidrogeológicos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na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administração dos recursos hídricos 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subterrâneos por órgãos gestores estaduais. 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informações geradas auxiliam na criação de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políticas públicas, planejamento e gestão das águas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Desse modo, contribuem para a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qualidade de vida 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 população, promoção do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bem-estar social 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potencialização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</a:t>
            </a:r>
            <a:r>
              <a:rPr lang="pt-BR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atividades econômicas</a:t>
            </a:r>
            <a:r>
              <a:rPr lang="pt-B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no estado.</a:t>
            </a:r>
            <a:endParaRPr/>
          </a:p>
        </p:txBody>
      </p:sp>
      <p:sp>
        <p:nvSpPr>
          <p:cNvPr id="242" name="Google Shape;242;p7"/>
          <p:cNvSpPr txBox="1"/>
          <p:nvPr/>
        </p:nvSpPr>
        <p:spPr>
          <a:xfrm>
            <a:off x="1117600" y="8492386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9000" y="64008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8"/>
          <p:cNvSpPr txBox="1"/>
          <p:nvPr/>
        </p:nvSpPr>
        <p:spPr>
          <a:xfrm>
            <a:off x="736601" y="4072322"/>
            <a:ext cx="7543800" cy="3128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uma </a:t>
            </a: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base nacional 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</a:t>
            </a: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dados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poços, permanentemente atualizada, com módulos capazes de realizar consultas, pesquisas e extração e geração de relatórios. 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partir da consulta dos dados é possível obter informações sobre localização dos poços, vazão, aquíferos captados, entre outros.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plataforma é mantida pelo SGB a partir do mapeamento e pesquisa hidrogeológica em todo o país.</a:t>
            </a:r>
            <a:endParaRPr/>
          </a:p>
        </p:txBody>
      </p:sp>
      <p:sp>
        <p:nvSpPr>
          <p:cNvPr id="252" name="Google Shape;252;p8"/>
          <p:cNvSpPr/>
          <p:nvPr/>
        </p:nvSpPr>
        <p:spPr>
          <a:xfrm>
            <a:off x="812800" y="3767522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53" name="Google Shape;253;p8"/>
          <p:cNvSpPr txBox="1"/>
          <p:nvPr/>
        </p:nvSpPr>
        <p:spPr>
          <a:xfrm>
            <a:off x="736600" y="2548322"/>
            <a:ext cx="65532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 de Informações de Águas Subterrâneas (SIAGAS)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4" name="Google Shape;254;p8"/>
          <p:cNvPicPr preferRelativeResize="0"/>
          <p:nvPr/>
        </p:nvPicPr>
        <p:blipFill rotWithShape="1">
          <a:blip r:embed="rId7">
            <a:alphaModFix/>
          </a:blip>
          <a:srcRect l="21954" r="21954"/>
          <a:stretch/>
        </p:blipFill>
        <p:spPr>
          <a:xfrm>
            <a:off x="8585200" y="0"/>
            <a:ext cx="7670800" cy="9144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55" name="Google Shape;255;p8"/>
          <p:cNvSpPr txBox="1"/>
          <p:nvPr/>
        </p:nvSpPr>
        <p:spPr>
          <a:xfrm>
            <a:off x="6985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/>
          </a:p>
        </p:txBody>
      </p:sp>
      <p:pic>
        <p:nvPicPr>
          <p:cNvPr id="256" name="Google Shape;256;p8" descr="Logotipo&#10;&#10;Descrição gerada automaticament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2801" y="198790"/>
            <a:ext cx="3200399" cy="1720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0194156">
            <a:off x="6638700" y="-2908564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9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 t="28895" b="28894"/>
          <a:stretch/>
        </p:blipFill>
        <p:spPr>
          <a:xfrm>
            <a:off x="1" y="4572000"/>
            <a:ext cx="16256000" cy="4572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264" name="Google Shape;264;p9"/>
          <p:cNvSpPr/>
          <p:nvPr/>
        </p:nvSpPr>
        <p:spPr>
          <a:xfrm>
            <a:off x="5629084" y="2286000"/>
            <a:ext cx="4114800" cy="2133600"/>
          </a:xfrm>
          <a:prstGeom prst="roundRect">
            <a:avLst>
              <a:gd name="adj" fmla="val 1018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65" name="Google Shape;265;p9"/>
          <p:cNvSpPr/>
          <p:nvPr/>
        </p:nvSpPr>
        <p:spPr>
          <a:xfrm>
            <a:off x="9880600" y="2286000"/>
            <a:ext cx="5324414" cy="2133600"/>
          </a:xfrm>
          <a:prstGeom prst="roundRect">
            <a:avLst>
              <a:gd name="adj" fmla="val 895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66" name="Google Shape;266;p9"/>
          <p:cNvSpPr txBox="1"/>
          <p:nvPr/>
        </p:nvSpPr>
        <p:spPr>
          <a:xfrm>
            <a:off x="9956800" y="2362200"/>
            <a:ext cx="5070415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gestores de recursos hídricos</a:t>
            </a:r>
            <a:endParaRPr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estaduais e municipais </a:t>
            </a:r>
            <a:endParaRPr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Setores que necessitam da água para abastecimento público, geração de energia, agricultura, etc.</a:t>
            </a:r>
            <a:endParaRPr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 </a:t>
            </a:r>
            <a:endParaRPr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 estado</a:t>
            </a:r>
            <a:endParaRPr/>
          </a:p>
        </p:txBody>
      </p:sp>
      <p:grpSp>
        <p:nvGrpSpPr>
          <p:cNvPr id="267" name="Google Shape;267;p9"/>
          <p:cNvGrpSpPr/>
          <p:nvPr/>
        </p:nvGrpSpPr>
        <p:grpSpPr>
          <a:xfrm>
            <a:off x="1199374" y="2813632"/>
            <a:ext cx="2548127" cy="740663"/>
            <a:chOff x="5695188" y="7506716"/>
            <a:chExt cx="2548127" cy="740663"/>
          </a:xfrm>
        </p:grpSpPr>
        <p:pic>
          <p:nvPicPr>
            <p:cNvPr id="268" name="Google Shape;268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9" name="Google Shape;269;p9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7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70" name="Google Shape;270;p9"/>
          <p:cNvSpPr txBox="1"/>
          <p:nvPr/>
        </p:nvSpPr>
        <p:spPr>
          <a:xfrm>
            <a:off x="5724000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1" name="Google Shape;271;p9"/>
          <p:cNvSpPr txBox="1"/>
          <p:nvPr/>
        </p:nvSpPr>
        <p:spPr>
          <a:xfrm>
            <a:off x="9956800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2" name="Google Shape;272;p9"/>
          <p:cNvSpPr txBox="1"/>
          <p:nvPr/>
        </p:nvSpPr>
        <p:spPr>
          <a:xfrm>
            <a:off x="5705284" y="2368323"/>
            <a:ext cx="3979257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SIAGAS permite 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adequada da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informação hidrogeológica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a integração com outros sistemas. Desse modo, contribui para a melhoria da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integrada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recursos hídricos nacionais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3" name="Google Shape;273;p9"/>
          <p:cNvSpPr txBox="1"/>
          <p:nvPr/>
        </p:nvSpPr>
        <p:spPr>
          <a:xfrm>
            <a:off x="199500" y="4081927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/>
          </a:p>
        </p:txBody>
      </p:sp>
      <p:pic>
        <p:nvPicPr>
          <p:cNvPr id="274" name="Google Shape;274;p9" descr="Logotipo&#10;&#10;Descrição gerada automaticament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3437" y="271254"/>
            <a:ext cx="3200399" cy="1720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3295</Words>
  <Application>Microsoft Office PowerPoint</Application>
  <PresentationFormat>Personalizar</PresentationFormat>
  <Paragraphs>367</Paragraphs>
  <Slides>39</Slides>
  <Notes>39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6" baseType="lpstr">
      <vt:lpstr>Arial</vt:lpstr>
      <vt:lpstr>Gill Sans</vt:lpstr>
      <vt:lpstr>Century Gothic</vt:lpstr>
      <vt:lpstr>Noto Sans Symbols</vt:lpstr>
      <vt:lpstr>Montserrat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Roberta Stuckert de Camargo</dc:creator>
  <cp:lastModifiedBy>Stella Maris da Costa</cp:lastModifiedBy>
  <cp:revision>3</cp:revision>
  <dcterms:created xsi:type="dcterms:W3CDTF">2023-05-16T12:22:51Z</dcterms:created>
  <dcterms:modified xsi:type="dcterms:W3CDTF">2023-09-29T18:45:21Z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2023-05-16T00:00:00Z</vt:filetime>
  </property>
  <property fmtid="{D5CDD505-2E9C-101B-9397-08002B2CF9AE}" pid="3" name="Creator">
    <vt:lpwstr>Adobe Illustrator 27.4 (Macintosh)</vt:lpwstr>
  </property>
  <property fmtid="{D5CDD505-2E9C-101B-9397-08002B2CF9AE}" pid="4" name="CreatorVersion">
    <vt:lpwstr>21.0.0</vt:lpwstr>
  </property>
  <property fmtid="{D5CDD505-2E9C-101B-9397-08002B2CF9AE}" pid="5" name="LastSaved">
    <vt:filetime>2023-05-16T00:00:00Z</vt:filetime>
  </property>
  <property fmtid="{D5CDD505-2E9C-101B-9397-08002B2CF9AE}" pid="6" name="Producer">
    <vt:lpwstr>Adobe PDF library 17.00</vt:lpwstr>
  </property>
</Properties>
</file>