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9144000" cx="16256000"/>
  <p:notesSz cx="16256000" cy="9144000"/>
  <p:embeddedFontLst>
    <p:embeddedFont>
      <p:font typeface="Montserrat"/>
      <p:regular r:id="rId34"/>
      <p:bold r:id="rId35"/>
      <p:italic r:id="rId36"/>
      <p:boldItalic r:id="rId37"/>
    </p:embeddedFont>
    <p:embeddedFont>
      <p:font typeface="Century Gothic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gPpZFEfZMNRpB3G5OiCm4itbut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68" orient="horz"/>
        <p:guide pos="9584"/>
        <p:guide pos="5408"/>
        <p:guide pos="512"/>
        <p:guide pos="528" orient="horz"/>
        <p:guide pos="5232" orient="horz"/>
        <p:guide pos="4032" orient="horz"/>
        <p:guide pos="76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CenturyGothic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bold.fntdata"/><Relationship Id="rId12" Type="http://schemas.openxmlformats.org/officeDocument/2006/relationships/slide" Target="slides/slide7.xml"/><Relationship Id="rId34" Type="http://schemas.openxmlformats.org/officeDocument/2006/relationships/font" Target="fonts/Montserrat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-bold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italic.fntdata"/><Relationship Id="rId17" Type="http://schemas.openxmlformats.org/officeDocument/2006/relationships/slide" Target="slides/slide12.xml"/><Relationship Id="rId39" Type="http://schemas.openxmlformats.org/officeDocument/2006/relationships/font" Target="fonts/CenturyGothic-bold.fntdata"/><Relationship Id="rId16" Type="http://schemas.openxmlformats.org/officeDocument/2006/relationships/slide" Target="slides/slide11.xml"/><Relationship Id="rId38" Type="http://schemas.openxmlformats.org/officeDocument/2006/relationships/font" Target="fonts/CenturyGothic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‹#›</a:t>
            </a:fld>
            <a:endParaRPr sz="12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9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9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0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2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13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3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14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14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5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15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5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6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6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7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7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9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19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0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20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21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2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22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3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23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4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24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4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5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5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6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26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7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p27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Observação</a:t>
            </a:r>
            <a:endParaRPr/>
          </a:p>
        </p:txBody>
      </p:sp>
      <p:sp>
        <p:nvSpPr>
          <p:cNvPr id="681" name="Google Shape;681;p27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5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6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7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/>
          <p:nvPr>
            <p:ph idx="2" type="sldImg"/>
          </p:nvPr>
        </p:nvSpPr>
        <p:spPr>
          <a:xfrm>
            <a:off x="5384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 txBox="1"/>
          <p:nvPr>
            <p:ph idx="12" type="sldNum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/>
          <p:nvPr>
            <p:ph idx="2" type="pic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39"/>
          <p:cNvSpPr/>
          <p:nvPr>
            <p:ph idx="3" type="pic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39"/>
          <p:cNvSpPr/>
          <p:nvPr>
            <p:ph idx="4" type="pic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7" name="Google Shape;57;p39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9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/>
            </a:lvl1pPr>
            <a:lvl2pPr indent="0" lvl="1" algn="r">
              <a:spcBef>
                <a:spcPts val="0"/>
              </a:spcBef>
              <a:buNone/>
              <a:defRPr/>
            </a:lvl2pPr>
            <a:lvl3pPr indent="0" lvl="2" algn="r">
              <a:spcBef>
                <a:spcPts val="0"/>
              </a:spcBef>
              <a:buNone/>
              <a:defRPr/>
            </a:lvl3pPr>
            <a:lvl4pPr indent="0" lvl="3" algn="r">
              <a:spcBef>
                <a:spcPts val="0"/>
              </a:spcBef>
              <a:buNone/>
              <a:defRPr/>
            </a:lvl4pPr>
            <a:lvl5pPr indent="0" lvl="4" algn="r">
              <a:spcBef>
                <a:spcPts val="0"/>
              </a:spcBef>
              <a:buNone/>
              <a:defRPr/>
            </a:lvl5pPr>
            <a:lvl6pPr indent="0" lvl="5" algn="r">
              <a:spcBef>
                <a:spcPts val="0"/>
              </a:spcBef>
              <a:buNone/>
              <a:defRPr/>
            </a:lvl6pPr>
            <a:lvl7pPr indent="0" lvl="6" algn="r">
              <a:spcBef>
                <a:spcPts val="0"/>
              </a:spcBef>
              <a:buNone/>
              <a:defRPr/>
            </a:lvl7pPr>
            <a:lvl8pPr indent="0" lvl="7" algn="r">
              <a:spcBef>
                <a:spcPts val="0"/>
              </a:spcBef>
              <a:buNone/>
              <a:defRPr/>
            </a:lvl8pPr>
            <a:lvl9pPr indent="0" lvl="8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5_Custom Layout">
  <p:cSld name="95_Custom Layou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/>
          <p:nvPr>
            <p:ph idx="2" type="pic"/>
          </p:nvPr>
        </p:nvSpPr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" name="Google Shape;62;p40"/>
          <p:cNvSpPr/>
          <p:nvPr>
            <p:ph idx="3" type="pic"/>
          </p:nvPr>
        </p:nvSpPr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40"/>
          <p:cNvSpPr/>
          <p:nvPr>
            <p:ph idx="4" type="pic"/>
          </p:nvPr>
        </p:nvSpPr>
        <p:spPr>
          <a:xfrm>
            <a:off x="8368090" y="995213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40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0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0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/>
            </a:lvl1pPr>
            <a:lvl2pPr indent="0" lvl="1" algn="r">
              <a:spcBef>
                <a:spcPts val="0"/>
              </a:spcBef>
              <a:buNone/>
              <a:defRPr/>
            </a:lvl2pPr>
            <a:lvl3pPr indent="0" lvl="2" algn="r">
              <a:spcBef>
                <a:spcPts val="0"/>
              </a:spcBef>
              <a:buNone/>
              <a:defRPr/>
            </a:lvl3pPr>
            <a:lvl4pPr indent="0" lvl="3" algn="r">
              <a:spcBef>
                <a:spcPts val="0"/>
              </a:spcBef>
              <a:buNone/>
              <a:defRPr/>
            </a:lvl4pPr>
            <a:lvl5pPr indent="0" lvl="4" algn="r">
              <a:spcBef>
                <a:spcPts val="0"/>
              </a:spcBef>
              <a:buNone/>
              <a:defRPr/>
            </a:lvl5pPr>
            <a:lvl6pPr indent="0" lvl="5" algn="r">
              <a:spcBef>
                <a:spcPts val="0"/>
              </a:spcBef>
              <a:buNone/>
              <a:defRPr/>
            </a:lvl6pPr>
            <a:lvl7pPr indent="0" lvl="6" algn="r">
              <a:spcBef>
                <a:spcPts val="0"/>
              </a:spcBef>
              <a:buNone/>
              <a:defRPr/>
            </a:lvl7pPr>
            <a:lvl8pPr indent="0" lvl="7" algn="r">
              <a:spcBef>
                <a:spcPts val="0"/>
              </a:spcBef>
              <a:buNone/>
              <a:defRPr/>
            </a:lvl8pPr>
            <a:lvl9pPr indent="0" lvl="8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1"/>
          <p:cNvSpPr/>
          <p:nvPr>
            <p:ph idx="2" type="pic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9" name="Google Shape;69;p41"/>
          <p:cNvSpPr/>
          <p:nvPr>
            <p:ph idx="3" type="pic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Blank">
  <p:cSld name="10_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2"/>
          <p:cNvSpPr/>
          <p:nvPr>
            <p:ph idx="2" type="pic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" name="Google Shape;72;p42"/>
          <p:cNvSpPr/>
          <p:nvPr>
            <p:ph idx="3" type="pic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" name="Google Shape;73;p42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/>
            </a:lvl1pPr>
            <a:lvl2pPr indent="0" lvl="1" algn="r">
              <a:spcBef>
                <a:spcPts val="0"/>
              </a:spcBef>
              <a:buNone/>
              <a:defRPr/>
            </a:lvl2pPr>
            <a:lvl3pPr indent="0" lvl="2" algn="r">
              <a:spcBef>
                <a:spcPts val="0"/>
              </a:spcBef>
              <a:buNone/>
              <a:defRPr/>
            </a:lvl3pPr>
            <a:lvl4pPr indent="0" lvl="3" algn="r">
              <a:spcBef>
                <a:spcPts val="0"/>
              </a:spcBef>
              <a:buNone/>
              <a:defRPr/>
            </a:lvl4pPr>
            <a:lvl5pPr indent="0" lvl="4" algn="r">
              <a:spcBef>
                <a:spcPts val="0"/>
              </a:spcBef>
              <a:buNone/>
              <a:defRPr/>
            </a:lvl5pPr>
            <a:lvl6pPr indent="0" lvl="5" algn="r">
              <a:spcBef>
                <a:spcPts val="0"/>
              </a:spcBef>
              <a:buNone/>
              <a:defRPr/>
            </a:lvl6pPr>
            <a:lvl7pPr indent="0" lvl="6" algn="r">
              <a:spcBef>
                <a:spcPts val="0"/>
              </a:spcBef>
              <a:buNone/>
              <a:defRPr/>
            </a:lvl7pPr>
            <a:lvl8pPr indent="0" lvl="7" algn="r">
              <a:spcBef>
                <a:spcPts val="0"/>
              </a:spcBef>
              <a:buNone/>
              <a:defRPr/>
            </a:lvl8pPr>
            <a:lvl9pPr indent="0" lvl="8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/>
          <p:nvPr>
            <p:ph idx="2" type="pic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subTitle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5"/>
          <p:cNvSpPr txBox="1"/>
          <p:nvPr>
            <p:ph idx="1" type="body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5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5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6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" type="body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6"/>
          <p:cNvSpPr txBox="1"/>
          <p:nvPr>
            <p:ph idx="2" type="body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6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/>
          <p:nvPr>
            <p:ph idx="2" type="pic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31"/>
          <p:cNvSpPr/>
          <p:nvPr>
            <p:ph idx="3" type="pic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/>
          <p:nvPr>
            <p:ph idx="2" type="pic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" name="Google Shape;29;p33"/>
          <p:cNvSpPr/>
          <p:nvPr>
            <p:ph idx="3" type="pic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1_Custom Layout">
  <p:cSld name="151_Custom Layou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/>
          <p:nvPr>
            <p:ph idx="2" type="pic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34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4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4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/>
            </a:lvl1pPr>
            <a:lvl2pPr indent="0" lvl="1" algn="r">
              <a:spcBef>
                <a:spcPts val="0"/>
              </a:spcBef>
              <a:buNone/>
              <a:defRPr/>
            </a:lvl2pPr>
            <a:lvl3pPr indent="0" lvl="2" algn="r">
              <a:spcBef>
                <a:spcPts val="0"/>
              </a:spcBef>
              <a:buNone/>
              <a:defRPr/>
            </a:lvl3pPr>
            <a:lvl4pPr indent="0" lvl="3" algn="r">
              <a:spcBef>
                <a:spcPts val="0"/>
              </a:spcBef>
              <a:buNone/>
              <a:defRPr/>
            </a:lvl4pPr>
            <a:lvl5pPr indent="0" lvl="4" algn="r">
              <a:spcBef>
                <a:spcPts val="0"/>
              </a:spcBef>
              <a:buNone/>
              <a:defRPr/>
            </a:lvl5pPr>
            <a:lvl6pPr indent="0" lvl="5" algn="r">
              <a:spcBef>
                <a:spcPts val="0"/>
              </a:spcBef>
              <a:buNone/>
              <a:defRPr/>
            </a:lvl6pPr>
            <a:lvl7pPr indent="0" lvl="6" algn="r">
              <a:spcBef>
                <a:spcPts val="0"/>
              </a:spcBef>
              <a:buNone/>
              <a:defRPr/>
            </a:lvl7pPr>
            <a:lvl8pPr indent="0" lvl="7" algn="r">
              <a:spcBef>
                <a:spcPts val="0"/>
              </a:spcBef>
              <a:buNone/>
              <a:defRPr/>
            </a:lvl8pPr>
            <a:lvl9pPr indent="0" lvl="8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Custom Layout">
  <p:cSld name="90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/>
          <p:nvPr>
            <p:ph idx="2" type="pic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35"/>
          <p:cNvSpPr/>
          <p:nvPr>
            <p:ph idx="3" type="pic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35"/>
          <p:cNvSpPr/>
          <p:nvPr>
            <p:ph idx="4" type="pic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35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5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5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/>
            </a:lvl1pPr>
            <a:lvl2pPr indent="0" lvl="1" algn="r">
              <a:spcBef>
                <a:spcPts val="0"/>
              </a:spcBef>
              <a:buNone/>
              <a:defRPr/>
            </a:lvl2pPr>
            <a:lvl3pPr indent="0" lvl="2" algn="r">
              <a:spcBef>
                <a:spcPts val="0"/>
              </a:spcBef>
              <a:buNone/>
              <a:defRPr/>
            </a:lvl3pPr>
            <a:lvl4pPr indent="0" lvl="3" algn="r">
              <a:spcBef>
                <a:spcPts val="0"/>
              </a:spcBef>
              <a:buNone/>
              <a:defRPr/>
            </a:lvl4pPr>
            <a:lvl5pPr indent="0" lvl="4" algn="r">
              <a:spcBef>
                <a:spcPts val="0"/>
              </a:spcBef>
              <a:buNone/>
              <a:defRPr/>
            </a:lvl5pPr>
            <a:lvl6pPr indent="0" lvl="5" algn="r">
              <a:spcBef>
                <a:spcPts val="0"/>
              </a:spcBef>
              <a:buNone/>
              <a:defRPr/>
            </a:lvl6pPr>
            <a:lvl7pPr indent="0" lvl="6" algn="r">
              <a:spcBef>
                <a:spcPts val="0"/>
              </a:spcBef>
              <a:buNone/>
              <a:defRPr/>
            </a:lvl7pPr>
            <a:lvl8pPr indent="0" lvl="7" algn="r">
              <a:spcBef>
                <a:spcPts val="0"/>
              </a:spcBef>
              <a:buNone/>
              <a:defRPr/>
            </a:lvl8pPr>
            <a:lvl9pPr indent="0" lvl="8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6"/>
          <p:cNvSpPr/>
          <p:nvPr>
            <p:ph idx="2" type="pic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" name="Google Shape;44;p36"/>
          <p:cNvSpPr/>
          <p:nvPr>
            <p:ph idx="3" type="pic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/>
          <p:nvPr>
            <p:ph idx="2" type="pic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0_Custom Layout">
  <p:cSld name="130_Custom Layou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/>
          <p:nvPr>
            <p:ph idx="2" type="pic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38"/>
          <p:cNvSpPr/>
          <p:nvPr>
            <p:ph idx="3" type="pic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" name="Google Shape;50;p38"/>
          <p:cNvSpPr txBox="1"/>
          <p:nvPr>
            <p:ph idx="10" type="dt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1" type="ftr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/>
            </a:lvl1pPr>
            <a:lvl2pPr indent="0" lvl="1" algn="r">
              <a:spcBef>
                <a:spcPts val="0"/>
              </a:spcBef>
              <a:buNone/>
              <a:defRPr/>
            </a:lvl2pPr>
            <a:lvl3pPr indent="0" lvl="2" algn="r">
              <a:spcBef>
                <a:spcPts val="0"/>
              </a:spcBef>
              <a:buNone/>
              <a:defRPr/>
            </a:lvl3pPr>
            <a:lvl4pPr indent="0" lvl="3" algn="r">
              <a:spcBef>
                <a:spcPts val="0"/>
              </a:spcBef>
              <a:buNone/>
              <a:defRPr/>
            </a:lvl4pPr>
            <a:lvl5pPr indent="0" lvl="4" algn="r">
              <a:spcBef>
                <a:spcPts val="0"/>
              </a:spcBef>
              <a:buNone/>
              <a:defRPr/>
            </a:lvl5pPr>
            <a:lvl6pPr indent="0" lvl="5" algn="r">
              <a:spcBef>
                <a:spcPts val="0"/>
              </a:spcBef>
              <a:buNone/>
              <a:defRPr/>
            </a:lvl6pPr>
            <a:lvl7pPr indent="0" lvl="6" algn="r">
              <a:spcBef>
                <a:spcPts val="0"/>
              </a:spcBef>
              <a:buNone/>
              <a:defRPr/>
            </a:lvl7pPr>
            <a:lvl8pPr indent="0" lvl="7" algn="r">
              <a:spcBef>
                <a:spcPts val="0"/>
              </a:spcBef>
              <a:buNone/>
              <a:defRPr/>
            </a:lvl8pPr>
            <a:lvl9pPr indent="0" lvl="8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 u="none" cap="none" strike="noStrik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9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hyperlink" Target="http://www.cprm.gov.br/sace/index_bacias_monitoradas.php?getbacia=bmuriae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hyperlink" Target="http://www.cprm.gov.br/sace/index_bacias_monitoradas.php?getbacia=bpomba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26.jpg"/><Relationship Id="rId7" Type="http://schemas.openxmlformats.org/officeDocument/2006/relationships/image" Target="../media/image28.pn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35.jpg"/><Relationship Id="rId7" Type="http://schemas.openxmlformats.org/officeDocument/2006/relationships/image" Target="../media/image8.png"/><Relationship Id="rId8" Type="http://schemas.openxmlformats.org/officeDocument/2006/relationships/hyperlink" Target="http://rigeo.cprm.gov.br/jspui/handle/doc/20479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51.jpg"/><Relationship Id="rId5" Type="http://schemas.openxmlformats.org/officeDocument/2006/relationships/image" Target="../media/image48.jp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hyperlink" Target="http://www.cprm.gov.br/publique/Hidrologia/Pesquisa-e-Inovacao/Publicacoes---Estudos-de-Caracterizacao-Hidrologica-dos-Solos-7567.html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68.jpg"/><Relationship Id="rId7" Type="http://schemas.openxmlformats.org/officeDocument/2006/relationships/image" Target="../media/image28.png"/><Relationship Id="rId8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37.jpg"/><Relationship Id="rId12" Type="http://schemas.openxmlformats.org/officeDocument/2006/relationships/hyperlink" Target="https://rigeo.cprm.gov.br/handle/doc/22605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1.jp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46.jpg"/><Relationship Id="rId7" Type="http://schemas.openxmlformats.org/officeDocument/2006/relationships/image" Target="../media/image42.jpg"/><Relationship Id="rId8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hyperlink" Target="http://www.cprm.gov.br/publique/Hidrologia/Monitoramento-Hidrologico-e-Hidrogeologico/Rede-Hidrometeorologica-Nacional---RHN-6587.html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36.jpg"/><Relationship Id="rId7" Type="http://schemas.openxmlformats.org/officeDocument/2006/relationships/image" Target="../media/image55.jpg"/><Relationship Id="rId8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Relationship Id="rId5" Type="http://schemas.openxmlformats.org/officeDocument/2006/relationships/image" Target="../media/image16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Relationship Id="rId8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hyperlink" Target="http://siagasweb.cprm.gov.br/layout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63.jpg"/><Relationship Id="rId8" Type="http://schemas.openxmlformats.org/officeDocument/2006/relationships/image" Target="../media/image5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3.jp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://www.cprm.gov.br/publique/Gestao-Territorial/Prevencao-de-Desastres/Setorizacao-de-Riscos-Geologicos---Rio-de-Janeiro-4886.html" TargetMode="Externa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65.jp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57.png"/><Relationship Id="rId5" Type="http://schemas.openxmlformats.org/officeDocument/2006/relationships/image" Target="../media/image43.jpg"/><Relationship Id="rId6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hyperlink" Target="http://www.cprm.gov.br/publique/Gestao-Territorial/Prevencao-de-Desastres/Cartas-de-Suscetibilidade-a-Movimentos-Gravitacionais-de-Massa-e-Inundacoes---Rio-de-Janeiro-5082.html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54.jpg"/><Relationship Id="rId7" Type="http://schemas.openxmlformats.org/officeDocument/2006/relationships/image" Target="../media/image69.jpg"/><Relationship Id="rId8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hyperlink" Target="http://www.cprm.gov.br/publique/Gestao-Territorial/Prevencao-de-Desastres/Avaliacao-Tecnica-Pos-Desastre-7141.html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47.jp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66.jpg"/><Relationship Id="rId7" Type="http://schemas.openxmlformats.org/officeDocument/2006/relationships/image" Target="../media/image61.jpg"/><Relationship Id="rId8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hyperlink" Target="http://www.cprm.gov.br/publique/Gestao-Territorial/Prevencao-de-Desastres/Produtos-por-Estado---Cartas-Geotecnicas-de-Aptidao-a-Urbanizacao-5370.html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62.jpg"/><Relationship Id="rId7" Type="http://schemas.openxmlformats.org/officeDocument/2006/relationships/image" Target="../media/image64.jpg"/><Relationship Id="rId8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jpg"/><Relationship Id="rId4" Type="http://schemas.openxmlformats.org/officeDocument/2006/relationships/image" Target="../media/image56.png"/><Relationship Id="rId9" Type="http://schemas.openxmlformats.org/officeDocument/2006/relationships/hyperlink" Target="mailto:emailparacontato@sgb.com.br" TargetMode="External"/><Relationship Id="rId5" Type="http://schemas.openxmlformats.org/officeDocument/2006/relationships/image" Target="../media/image59.png"/><Relationship Id="rId6" Type="http://schemas.openxmlformats.org/officeDocument/2006/relationships/image" Target="../media/image58.png"/><Relationship Id="rId7" Type="http://schemas.openxmlformats.org/officeDocument/2006/relationships/image" Target="../media/image60.png"/><Relationship Id="rId8" Type="http://schemas.openxmlformats.org/officeDocument/2006/relationships/hyperlink" Target="https://goo.gl/maps/ALuMs2bzGnH1qzjR6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hyperlink" Target="https://rigeo.cprm.gov.br/handle/doc/18458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9.jpg"/><Relationship Id="rId8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71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rigeo.cprm.gov.br/jspui/handle/doc/21822" TargetMode="Externa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5.jp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Relationship Id="rId8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/>
          <p:nvPr/>
        </p:nvSpPr>
        <p:spPr>
          <a:xfrm>
            <a:off x="812800" y="5105400"/>
            <a:ext cx="6019800" cy="2971800"/>
          </a:xfrm>
          <a:prstGeom prst="roundRect">
            <a:avLst>
              <a:gd fmla="val 8633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812800" y="1371600"/>
            <a:ext cx="5105400" cy="3379304"/>
          </a:xfrm>
          <a:prstGeom prst="roundRect">
            <a:avLst>
              <a:gd fmla="val 1321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82" name="Google Shape;28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33884" y="-381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9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5013" r="5013" t="0"/>
          <a:stretch/>
        </p:blipFill>
        <p:spPr>
          <a:xfrm>
            <a:off x="4965287" y="812191"/>
            <a:ext cx="10249313" cy="75908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285" name="Google Shape;285;p9"/>
          <p:cNvSpPr txBox="1"/>
          <p:nvPr/>
        </p:nvSpPr>
        <p:spPr>
          <a:xfrm>
            <a:off x="889000" y="5715000"/>
            <a:ext cx="3962400" cy="1656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previsões para os municípios de Aperibé e Santo Antônio de Pádua </a:t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aproximada: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16,7 mil habitantes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9"/>
          <p:cNvSpPr txBox="1"/>
          <p:nvPr/>
        </p:nvSpPr>
        <p:spPr>
          <a:xfrm>
            <a:off x="1041400" y="1447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Muriaé 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9"/>
          <p:cNvSpPr txBox="1"/>
          <p:nvPr/>
        </p:nvSpPr>
        <p:spPr>
          <a:xfrm>
            <a:off x="965200" y="1905000"/>
            <a:ext cx="3810000" cy="179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Beneficia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municípios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Itaperuna, Cardoso Moreira e Campo dos Goytacazes 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aproximada: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569 mil habitantes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9"/>
          <p:cNvSpPr txBox="1"/>
          <p:nvPr/>
        </p:nvSpPr>
        <p:spPr>
          <a:xfrm>
            <a:off x="889000" y="5181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Pomba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0" name="Google Shape;290;p9"/>
          <p:cNvGrpSpPr/>
          <p:nvPr/>
        </p:nvGrpSpPr>
        <p:grpSpPr>
          <a:xfrm>
            <a:off x="2260600" y="7315200"/>
            <a:ext cx="2548127" cy="740663"/>
            <a:chOff x="5695188" y="7506716"/>
            <a:chExt cx="2548127" cy="740663"/>
          </a:xfrm>
        </p:grpSpPr>
        <p:pic>
          <p:nvPicPr>
            <p:cNvPr id="291" name="Google Shape;291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93" name="Google Shape;293;p9"/>
          <p:cNvGrpSpPr/>
          <p:nvPr/>
        </p:nvGrpSpPr>
        <p:grpSpPr>
          <a:xfrm>
            <a:off x="1727200" y="3886200"/>
            <a:ext cx="2495550" cy="725380"/>
            <a:chOff x="5695188" y="7506716"/>
            <a:chExt cx="2548127" cy="740663"/>
          </a:xfrm>
        </p:grpSpPr>
        <p:pic>
          <p:nvPicPr>
            <p:cNvPr id="294" name="Google Shape;294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96" name="Google Shape;296;p9"/>
          <p:cNvSpPr txBox="1"/>
          <p:nvPr/>
        </p:nvSpPr>
        <p:spPr>
          <a:xfrm>
            <a:off x="736600" y="8447041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342183">
            <a:off x="5949153" y="-150294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106906" y="18288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0"/>
          <p:cNvSpPr txBox="1"/>
          <p:nvPr/>
        </p:nvSpPr>
        <p:spPr>
          <a:xfrm>
            <a:off x="8509000" y="685800"/>
            <a:ext cx="6629400" cy="217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de Levantamento da Geodiversidade </a:t>
            </a:r>
            <a:b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28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Estado do Rio de Janeiro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8509000" y="3352800"/>
            <a:ext cx="6705600" cy="3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informações sobre os grandes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dão origem às paisagens, rochas, minerais, águas, fósseis e outros depósitos superficiais que propiciam o desenvolvimento da vida na terra. 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mapa, o SGB traduz o conhecimento geológico-científico para aplicação no uso adequado do território, notadamente nas áreas: construção civil, agricultura, gestão dos recursos minerais e geoturismo.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>
            <a:off x="8509000" y="85994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10"/>
          <p:cNvSpPr/>
          <p:nvPr/>
        </p:nvSpPr>
        <p:spPr>
          <a:xfrm flipH="1" rot="10800000">
            <a:off x="8585200" y="2895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grpSp>
        <p:nvGrpSpPr>
          <p:cNvPr id="309" name="Google Shape;309;p10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310" name="Google Shape;310;p10"/>
            <p:cNvSpPr/>
            <p:nvPr/>
          </p:nvSpPr>
          <p:spPr>
            <a:xfrm>
              <a:off x="3314" y="337"/>
              <a:ext cx="39" cy="44"/>
            </a:xfrm>
            <a:custGeom>
              <a:rect b="b" l="l" r="r" t="t"/>
              <a:pathLst>
                <a:path extrusionOk="0" h="18" w="16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3788" y="3239"/>
              <a:ext cx="32" cy="29"/>
            </a:xfrm>
            <a:custGeom>
              <a:rect b="b" l="l" r="r" t="t"/>
              <a:pathLst>
                <a:path extrusionOk="0" h="12" w="13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3903" y="3171"/>
              <a:ext cx="36" cy="19"/>
            </a:xfrm>
            <a:custGeom>
              <a:rect b="b" l="l" r="r" t="t"/>
              <a:pathLst>
                <a:path extrusionOk="0" h="8" w="15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3944" y="3158"/>
              <a:ext cx="54" cy="22"/>
            </a:xfrm>
            <a:custGeom>
              <a:rect b="b" l="l" r="r" t="t"/>
              <a:pathLst>
                <a:path extrusionOk="0" h="9" w="22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3541" y="2306"/>
              <a:ext cx="100" cy="66"/>
            </a:xfrm>
            <a:custGeom>
              <a:rect b="b" l="l" r="r" t="t"/>
              <a:pathLst>
                <a:path extrusionOk="0" h="27" w="41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3539" y="722"/>
              <a:ext cx="759" cy="1013"/>
            </a:xfrm>
            <a:custGeom>
              <a:rect b="b" l="l" r="r" t="t"/>
              <a:pathLst>
                <a:path extrusionOk="0" h="415" w="311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1716" y="0"/>
              <a:ext cx="666" cy="740"/>
            </a:xfrm>
            <a:custGeom>
              <a:rect b="b" l="l" r="r" t="t"/>
              <a:pathLst>
                <a:path extrusionOk="0" h="303" w="27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2841" y="98"/>
              <a:ext cx="561" cy="612"/>
            </a:xfrm>
            <a:custGeom>
              <a:rect b="b" l="l" r="r" t="t"/>
              <a:pathLst>
                <a:path extrusionOk="0" h="251" w="23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2367" y="286"/>
              <a:ext cx="1448" cy="1386"/>
            </a:xfrm>
            <a:custGeom>
              <a:rect b="b" l="l" r="r" t="t"/>
              <a:pathLst>
                <a:path extrusionOk="0" h="568" w="593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4610" y="1308"/>
              <a:ext cx="432" cy="254"/>
            </a:xfrm>
            <a:custGeom>
              <a:rect b="b" l="l" r="r" t="t"/>
              <a:pathLst>
                <a:path extrusionOk="0" h="104" w="177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4632" y="1172"/>
              <a:ext cx="396" cy="236"/>
            </a:xfrm>
            <a:custGeom>
              <a:rect b="b" l="l" r="r" t="t"/>
              <a:pathLst>
                <a:path extrusionOk="0" h="97" w="162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4327" y="930"/>
              <a:ext cx="462" cy="564"/>
            </a:xfrm>
            <a:custGeom>
              <a:rect b="b" l="l" r="r" t="t"/>
              <a:pathLst>
                <a:path extrusionOk="0" h="231" w="189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742" y="344"/>
              <a:ext cx="1923" cy="1357"/>
            </a:xfrm>
            <a:custGeom>
              <a:rect b="b" l="l" r="r" t="t"/>
              <a:pathLst>
                <a:path extrusionOk="0" h="556" w="788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3004" y="1955"/>
              <a:ext cx="791" cy="791"/>
            </a:xfrm>
            <a:custGeom>
              <a:rect b="b" l="l" r="r" t="t"/>
              <a:pathLst>
                <a:path extrusionOk="0" h="324" w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3239" y="2182"/>
              <a:ext cx="1196" cy="952"/>
            </a:xfrm>
            <a:custGeom>
              <a:rect b="b" l="l" r="r" t="t"/>
              <a:pathLst>
                <a:path extrusionOk="0" h="390" w="4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3805" y="918"/>
              <a:ext cx="625" cy="888"/>
            </a:xfrm>
            <a:custGeom>
              <a:rect b="b" l="l" r="r" t="t"/>
              <a:pathLst>
                <a:path extrusionOk="0" h="364" w="256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3280" y="1157"/>
              <a:ext cx="544" cy="913"/>
            </a:xfrm>
            <a:custGeom>
              <a:rect b="b" l="l" r="r" t="t"/>
              <a:pathLst>
                <a:path extrusionOk="0" h="374" w="223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2563" y="3583"/>
              <a:ext cx="786" cy="737"/>
            </a:xfrm>
            <a:custGeom>
              <a:rect b="b" l="l" r="r" t="t"/>
              <a:pathLst>
                <a:path extrusionOk="0" h="302" w="32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3859" y="2926"/>
              <a:ext cx="422" cy="279"/>
            </a:xfrm>
            <a:custGeom>
              <a:rect b="b" l="l" r="r" t="t"/>
              <a:pathLst>
                <a:path extrusionOk="0" h="114" w="173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2DC7F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4188" y="2609"/>
              <a:ext cx="252" cy="378"/>
            </a:xfrm>
            <a:custGeom>
              <a:rect b="b" l="l" r="r" t="t"/>
              <a:pathLst>
                <a:path extrusionOk="0" h="155" w="103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4642" y="1694"/>
              <a:ext cx="205" cy="229"/>
            </a:xfrm>
            <a:custGeom>
              <a:rect b="b" l="l" r="r" t="t"/>
              <a:pathLst>
                <a:path extrusionOk="0" h="94" w="8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3734" y="1572"/>
              <a:ext cx="996" cy="1091"/>
            </a:xfrm>
            <a:custGeom>
              <a:rect b="b" l="l" r="r" t="t"/>
              <a:pathLst>
                <a:path extrusionOk="0" h="447" w="408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4649" y="1623"/>
              <a:ext cx="342" cy="190"/>
            </a:xfrm>
            <a:custGeom>
              <a:rect b="b" l="l" r="r" t="t"/>
              <a:pathLst>
                <a:path extrusionOk="0" h="78" w="14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4335" y="1435"/>
              <a:ext cx="705" cy="242"/>
            </a:xfrm>
            <a:custGeom>
              <a:rect b="b" l="l" r="r" t="t"/>
              <a:pathLst>
                <a:path extrusionOk="0" h="99" w="28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3029" y="2782"/>
              <a:ext cx="905" cy="616"/>
            </a:xfrm>
            <a:custGeom>
              <a:rect b="b" l="l" r="r" t="t"/>
              <a:pathLst>
                <a:path extrusionOk="0" h="252" w="371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722" y="1433"/>
              <a:ext cx="823" cy="432"/>
            </a:xfrm>
            <a:custGeom>
              <a:rect b="b" l="l" r="r" t="t"/>
              <a:pathLst>
                <a:path extrusionOk="0" h="177" w="33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2092" y="1389"/>
              <a:ext cx="1247" cy="1188"/>
            </a:xfrm>
            <a:custGeom>
              <a:rect b="b" l="l" r="r" t="t"/>
              <a:pathLst>
                <a:path extrusionOk="0" h="487" w="511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1528" y="1474"/>
              <a:ext cx="764" cy="635"/>
            </a:xfrm>
            <a:custGeom>
              <a:rect b="b" l="l" r="r" t="t"/>
              <a:pathLst>
                <a:path extrusionOk="0" h="260" w="313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2480" y="2482"/>
              <a:ext cx="766" cy="767"/>
            </a:xfrm>
            <a:custGeom>
              <a:rect b="b" l="l" r="r" t="t"/>
              <a:pathLst>
                <a:path extrusionOk="0" h="314" w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2934" y="3466"/>
              <a:ext cx="556" cy="368"/>
            </a:xfrm>
            <a:custGeom>
              <a:rect b="b" l="l" r="r" t="t"/>
              <a:pathLst>
                <a:path extrusionOk="0" h="151" w="228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2865" y="3080"/>
              <a:ext cx="664" cy="457"/>
            </a:xfrm>
            <a:custGeom>
              <a:rect b="b" l="l" r="r" t="t"/>
              <a:pathLst>
                <a:path extrusionOk="0" h="187" w="272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341" name="Google Shape;341;p10"/>
          <p:cNvGrpSpPr/>
          <p:nvPr/>
        </p:nvGrpSpPr>
        <p:grpSpPr>
          <a:xfrm rot="-2307050">
            <a:off x="2139937" y="2455145"/>
            <a:ext cx="3417110" cy="4724828"/>
            <a:chOff x="5373688" y="2928938"/>
            <a:chExt cx="1082675" cy="1497012"/>
          </a:xfrm>
        </p:grpSpPr>
        <p:sp>
          <p:nvSpPr>
            <p:cNvPr id="342" name="Google Shape;342;p10"/>
            <p:cNvSpPr/>
            <p:nvPr/>
          </p:nvSpPr>
          <p:spPr>
            <a:xfrm>
              <a:off x="5373688" y="2928938"/>
              <a:ext cx="1082675" cy="1497012"/>
            </a:xfrm>
            <a:custGeom>
              <a:rect b="b" l="l" r="r" t="t"/>
              <a:pathLst>
                <a:path extrusionOk="0" h="526" w="38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344" name="Google Shape;344;p10"/>
          <p:cNvPicPr preferRelativeResize="0"/>
          <p:nvPr/>
        </p:nvPicPr>
        <p:blipFill rotWithShape="1">
          <a:blip r:embed="rId8">
            <a:alphaModFix/>
          </a:blip>
          <a:srcRect b="0" l="16089" r="16088" t="0"/>
          <a:stretch/>
        </p:blipFill>
        <p:spPr>
          <a:xfrm>
            <a:off x="1955800" y="2819400"/>
            <a:ext cx="3022852" cy="2971800"/>
          </a:xfrm>
          <a:custGeom>
            <a:rect b="b" l="l" r="r" t="t"/>
            <a:pathLst>
              <a:path extrusionOk="0" h="3530524" w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5" name="Google Shape;34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194156">
            <a:off x="3590700" y="-3289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1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-506" l="1227" r="153" t="507"/>
          <a:stretch/>
        </p:blipFill>
        <p:spPr>
          <a:xfrm>
            <a:off x="263387" y="3993085"/>
            <a:ext cx="15729226" cy="4572000"/>
          </a:xfrm>
          <a:prstGeom prst="roundRect">
            <a:avLst>
              <a:gd fmla="val 11785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53" name="Google Shape;353;p11"/>
          <p:cNvSpPr/>
          <p:nvPr/>
        </p:nvSpPr>
        <p:spPr>
          <a:xfrm>
            <a:off x="11046181" y="1983719"/>
            <a:ext cx="4114800" cy="2030506"/>
          </a:xfrm>
          <a:prstGeom prst="roundRect">
            <a:avLst>
              <a:gd fmla="val 10182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54" name="Google Shape;354;p11"/>
          <p:cNvSpPr txBox="1"/>
          <p:nvPr/>
        </p:nvSpPr>
        <p:spPr>
          <a:xfrm>
            <a:off x="11197096" y="2143035"/>
            <a:ext cx="4038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Planos e políticas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federais embasadas em geociências impactam diretamente a população.</a:t>
            </a:r>
            <a:endParaRPr/>
          </a:p>
        </p:txBody>
      </p:sp>
      <p:grpSp>
        <p:nvGrpSpPr>
          <p:cNvPr id="355" name="Google Shape;355;p11"/>
          <p:cNvGrpSpPr/>
          <p:nvPr/>
        </p:nvGrpSpPr>
        <p:grpSpPr>
          <a:xfrm>
            <a:off x="972023" y="2357690"/>
            <a:ext cx="2548127" cy="740663"/>
            <a:chOff x="5695188" y="7506716"/>
            <a:chExt cx="2548127" cy="740663"/>
          </a:xfrm>
        </p:grpSpPr>
        <p:pic>
          <p:nvPicPr>
            <p:cNvPr id="356" name="Google Shape;356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8" name="Google Shape;358;p11"/>
          <p:cNvSpPr/>
          <p:nvPr/>
        </p:nvSpPr>
        <p:spPr>
          <a:xfrm>
            <a:off x="4178736" y="1983719"/>
            <a:ext cx="2057400" cy="2030506"/>
          </a:xfrm>
          <a:prstGeom prst="roundRect">
            <a:avLst>
              <a:gd fmla="val 10182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27CC8"/>
              </a:solidFill>
            </a:endParaRPr>
          </a:p>
        </p:txBody>
      </p:sp>
      <p:sp>
        <p:nvSpPr>
          <p:cNvPr id="359" name="Google Shape;359;p11"/>
          <p:cNvSpPr txBox="1"/>
          <p:nvPr/>
        </p:nvSpPr>
        <p:spPr>
          <a:xfrm>
            <a:off x="4318000" y="1479203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6312336" y="1983719"/>
            <a:ext cx="4648200" cy="2030506"/>
          </a:xfrm>
          <a:prstGeom prst="roundRect">
            <a:avLst>
              <a:gd fmla="val 10182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27CC8"/>
              </a:solidFill>
            </a:endParaRPr>
          </a:p>
        </p:txBody>
      </p:sp>
      <p:sp>
        <p:nvSpPr>
          <p:cNvPr id="361" name="Google Shape;361;p11"/>
          <p:cNvSpPr txBox="1"/>
          <p:nvPr/>
        </p:nvSpPr>
        <p:spPr>
          <a:xfrm>
            <a:off x="6368143" y="2121809"/>
            <a:ext cx="48006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desenvolvimento sustentável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produtivas,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proteção 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sustentável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solo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dos recursos hídricos.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11"/>
          <p:cNvSpPr txBox="1"/>
          <p:nvPr/>
        </p:nvSpPr>
        <p:spPr>
          <a:xfrm>
            <a:off x="4201317" y="2130388"/>
            <a:ext cx="20574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território.</a:t>
            </a:r>
            <a:endParaRPr/>
          </a:p>
        </p:txBody>
      </p:sp>
      <p:pic>
        <p:nvPicPr>
          <p:cNvPr id="363" name="Google Shape;363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1"/>
          <p:cNvSpPr txBox="1"/>
          <p:nvPr/>
        </p:nvSpPr>
        <p:spPr>
          <a:xfrm>
            <a:off x="10956907" y="8565085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525" r="8525" t="0"/>
          <a:stretch/>
        </p:blipFill>
        <p:spPr>
          <a:xfrm>
            <a:off x="5502626" y="-1"/>
            <a:ext cx="5250753" cy="4222093"/>
          </a:xfrm>
          <a:prstGeom prst="roundRect">
            <a:avLst>
              <a:gd fmla="val 5838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70" name="Google Shape;370;p1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263" r="262" t="0"/>
          <a:stretch/>
        </p:blipFill>
        <p:spPr>
          <a:xfrm>
            <a:off x="11012326" y="-12896"/>
            <a:ext cx="5250753" cy="4222093"/>
          </a:xfrm>
          <a:prstGeom prst="roundRect">
            <a:avLst>
              <a:gd fmla="val 7041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71" name="Google Shape;37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2"/>
          <p:cNvSpPr/>
          <p:nvPr/>
        </p:nvSpPr>
        <p:spPr>
          <a:xfrm flipH="1" rot="10800000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74" name="Google Shape;374;p12"/>
          <p:cNvSpPr txBox="1"/>
          <p:nvPr/>
        </p:nvSpPr>
        <p:spPr>
          <a:xfrm>
            <a:off x="812800" y="4572000"/>
            <a:ext cx="13868400" cy="607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de Caracterização Hidrológica de Solos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5" name="Google Shape;375;p12"/>
          <p:cNvSpPr/>
          <p:nvPr/>
        </p:nvSpPr>
        <p:spPr>
          <a:xfrm>
            <a:off x="812800" y="5791200"/>
            <a:ext cx="6096000" cy="3048000"/>
          </a:xfrm>
          <a:prstGeom prst="roundRect">
            <a:avLst>
              <a:gd fmla="val 11408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76" name="Google Shape;376;p12"/>
          <p:cNvSpPr txBox="1"/>
          <p:nvPr/>
        </p:nvSpPr>
        <p:spPr>
          <a:xfrm>
            <a:off x="965200" y="5867400"/>
            <a:ext cx="5715000" cy="2868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tem como objetivo geral a ampliação do entendimento dos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caminhos das águas no solo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sua interação com os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fluxos 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superficiais e subterrâneos nas diferentes escalas de espaço-tempo. </a:t>
            </a:r>
            <a:endParaRPr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 realiza estudos na Bacia Experimental do Rio Piabanha, no município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Petrópolis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(RJ).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12"/>
          <p:cNvSpPr txBox="1"/>
          <p:nvPr/>
        </p:nvSpPr>
        <p:spPr>
          <a:xfrm>
            <a:off x="9232900" y="8523241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8" name="Google Shape;378;p12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4608" l="6671" r="5465" t="3348"/>
          <a:stretch/>
        </p:blipFill>
        <p:spPr>
          <a:xfrm>
            <a:off x="1021764" y="1066800"/>
            <a:ext cx="3467273" cy="243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3"/>
          <p:cNvSpPr/>
          <p:nvPr/>
        </p:nvSpPr>
        <p:spPr>
          <a:xfrm>
            <a:off x="812800" y="1371600"/>
            <a:ext cx="4267200" cy="4191000"/>
          </a:xfrm>
          <a:prstGeom prst="roundRect">
            <a:avLst>
              <a:gd fmla="val 5906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85" name="Google Shape;3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33884" y="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3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14362" r="14362" t="0"/>
          <a:stretch/>
        </p:blipFill>
        <p:spPr>
          <a:xfrm>
            <a:off x="4546600" y="1097279"/>
            <a:ext cx="7429913" cy="6949441"/>
          </a:xfrm>
          <a:prstGeom prst="roundRect">
            <a:avLst>
              <a:gd fmla="val 5458" name="adj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88" name="Google Shape;38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3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850153" y="2209800"/>
            <a:ext cx="3581400" cy="1829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profissionais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a melhor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13"/>
          <p:cNvSpPr/>
          <p:nvPr/>
        </p:nvSpPr>
        <p:spPr>
          <a:xfrm>
            <a:off x="11480801" y="1402488"/>
            <a:ext cx="3733800" cy="5455512"/>
          </a:xfrm>
          <a:prstGeom prst="roundRect">
            <a:avLst>
              <a:gd fmla="val 6856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92" name="Google Shape;392;p13"/>
          <p:cNvSpPr txBox="1"/>
          <p:nvPr/>
        </p:nvSpPr>
        <p:spPr>
          <a:xfrm>
            <a:off x="11480800" y="2072844"/>
            <a:ext cx="3962400" cy="4610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geral: aproximadamente 307.144 habitantes</a:t>
            </a:r>
            <a:endParaRPr/>
          </a:p>
        </p:txBody>
      </p:sp>
      <p:sp>
        <p:nvSpPr>
          <p:cNvPr id="393" name="Google Shape;393;p13"/>
          <p:cNvSpPr txBox="1"/>
          <p:nvPr/>
        </p:nvSpPr>
        <p:spPr>
          <a:xfrm>
            <a:off x="11557000" y="1447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2395200" y="7556172"/>
            <a:ext cx="2548127" cy="740663"/>
            <a:chOff x="5695188" y="7506716"/>
            <a:chExt cx="2548127" cy="740663"/>
          </a:xfrm>
        </p:grpSpPr>
        <p:pic>
          <p:nvPicPr>
            <p:cNvPr id="395" name="Google Shape;395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97" name="Google Shape;397;p13"/>
          <p:cNvSpPr txBox="1"/>
          <p:nvPr/>
        </p:nvSpPr>
        <p:spPr>
          <a:xfrm>
            <a:off x="1117600" y="8643050"/>
            <a:ext cx="5524500" cy="257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4"/>
          <p:cNvSpPr txBox="1"/>
          <p:nvPr/>
        </p:nvSpPr>
        <p:spPr>
          <a:xfrm>
            <a:off x="787400" y="3868184"/>
            <a:ext cx="7315200" cy="2532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 ou produtividade dos aquíferos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importância relativa local e as suas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físicas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Fornece também informações sobre as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litológicas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sobre 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química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águas subterrâneas.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14"/>
          <p:cNvSpPr/>
          <p:nvPr/>
        </p:nvSpPr>
        <p:spPr>
          <a:xfrm>
            <a:off x="812800" y="2971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09" name="Google Shape;409;p14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14"/>
          <p:cNvSpPr txBox="1"/>
          <p:nvPr/>
        </p:nvSpPr>
        <p:spPr>
          <a:xfrm>
            <a:off x="794327" y="2209800"/>
            <a:ext cx="1333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Hidrogeológico do Estado do Rio de Janeiro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14"/>
          <p:cNvSpPr txBox="1"/>
          <p:nvPr/>
        </p:nvSpPr>
        <p:spPr>
          <a:xfrm>
            <a:off x="800847" y="844704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2" name="Google Shape;412;p14"/>
          <p:cNvPicPr preferRelativeResize="0"/>
          <p:nvPr/>
        </p:nvPicPr>
        <p:blipFill rotWithShape="1">
          <a:blip r:embed="rId8">
            <a:alphaModFix/>
          </a:blip>
          <a:srcRect b="0" l="7988" r="7989" t="0"/>
          <a:stretch/>
        </p:blipFill>
        <p:spPr>
          <a:xfrm>
            <a:off x="8585201" y="3707949"/>
            <a:ext cx="7681882" cy="480117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13" name="Google Shape;41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2600" y="8305800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5"/>
          <p:cNvSpPr/>
          <p:nvPr/>
        </p:nvSpPr>
        <p:spPr>
          <a:xfrm>
            <a:off x="11785599" y="4724400"/>
            <a:ext cx="3614928" cy="3581400"/>
          </a:xfrm>
          <a:prstGeom prst="roundRect">
            <a:avLst>
              <a:gd fmla="val 7975" name="adj"/>
            </a:avLst>
          </a:pr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21" name="Google Shape;421;p15"/>
          <p:cNvSpPr/>
          <p:nvPr/>
        </p:nvSpPr>
        <p:spPr>
          <a:xfrm>
            <a:off x="4546600" y="838200"/>
            <a:ext cx="4724400" cy="3581400"/>
          </a:xfrm>
          <a:prstGeom prst="roundRect">
            <a:avLst>
              <a:gd fmla="val 7975" name="adj"/>
            </a:avLst>
          </a:prstGeom>
          <a:solidFill>
            <a:srgbClr val="D1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22" name="Google Shape;42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5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0" l="12546" r="12546" t="0"/>
          <a:stretch/>
        </p:blipFill>
        <p:spPr>
          <a:xfrm>
            <a:off x="736271" y="838201"/>
            <a:ext cx="3664887" cy="7519038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26" name="Google Shape;426;p15"/>
          <p:cNvPicPr preferRelativeResize="0"/>
          <p:nvPr>
            <p:ph idx="3" type="pic"/>
          </p:nvPr>
        </p:nvPicPr>
        <p:blipFill rotWithShape="1">
          <a:blip r:embed="rId9">
            <a:alphaModFix/>
          </a:blip>
          <a:srcRect b="37278" l="0" r="0" t="37278"/>
          <a:stretch/>
        </p:blipFill>
        <p:spPr>
          <a:xfrm>
            <a:off x="4546600" y="4694772"/>
            <a:ext cx="7090014" cy="2405275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27" name="Google Shape;427;p15"/>
          <p:cNvPicPr preferRelativeResize="0"/>
          <p:nvPr>
            <p:ph idx="4" type="pic"/>
          </p:nvPr>
        </p:nvPicPr>
        <p:blipFill rotWithShape="1">
          <a:blip r:embed="rId10">
            <a:alphaModFix/>
          </a:blip>
          <a:srcRect b="27560" l="0" r="0" t="27561"/>
          <a:stretch/>
        </p:blipFill>
        <p:spPr>
          <a:xfrm>
            <a:off x="9569302" y="995213"/>
            <a:ext cx="5772299" cy="3454016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28" name="Google Shape;428;p15"/>
          <p:cNvSpPr txBox="1"/>
          <p:nvPr/>
        </p:nvSpPr>
        <p:spPr>
          <a:xfrm>
            <a:off x="4699000" y="1295400"/>
            <a:ext cx="45720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ferramenta para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sendo extremamente importante 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estabelecer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integradas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superficiais e subterrâneas.</a:t>
            </a:r>
            <a:endParaRPr sz="1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Diante da crescente necessidade de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de água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os mais diferentes fins, os recursos hídricos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</a:t>
            </a: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são importante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alternativa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suprir as</a:t>
            </a:r>
            <a:r>
              <a:rPr b="1"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carências hídricas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várias regiões.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15"/>
          <p:cNvSpPr txBox="1"/>
          <p:nvPr/>
        </p:nvSpPr>
        <p:spPr>
          <a:xfrm>
            <a:off x="4318000" y="838200"/>
            <a:ext cx="2743200" cy="463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423544" rtl="0" algn="ctr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</a:endParaRPr>
          </a:p>
        </p:txBody>
      </p:sp>
      <p:sp>
        <p:nvSpPr>
          <p:cNvPr id="430" name="Google Shape;430;p15"/>
          <p:cNvSpPr txBox="1"/>
          <p:nvPr/>
        </p:nvSpPr>
        <p:spPr>
          <a:xfrm>
            <a:off x="11785600" y="5562600"/>
            <a:ext cx="35814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431" name="Google Shape;431;p15"/>
          <p:cNvSpPr txBox="1"/>
          <p:nvPr/>
        </p:nvSpPr>
        <p:spPr>
          <a:xfrm>
            <a:off x="11861800" y="4800600"/>
            <a:ext cx="3962400" cy="4637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423544" rtl="0" algn="l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32" name="Google Shape;432;p15"/>
          <p:cNvSpPr/>
          <p:nvPr/>
        </p:nvSpPr>
        <p:spPr>
          <a:xfrm>
            <a:off x="4546600" y="7239000"/>
            <a:ext cx="7010400" cy="1066800"/>
          </a:xfrm>
          <a:prstGeom prst="roundRect">
            <a:avLst>
              <a:gd fmla="val 16667" name="adj"/>
            </a:avLst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grpSp>
        <p:nvGrpSpPr>
          <p:cNvPr id="433" name="Google Shape;433;p15"/>
          <p:cNvGrpSpPr/>
          <p:nvPr/>
        </p:nvGrpSpPr>
        <p:grpSpPr>
          <a:xfrm>
            <a:off x="6756400" y="7391400"/>
            <a:ext cx="2548127" cy="740663"/>
            <a:chOff x="5695188" y="7506716"/>
            <a:chExt cx="2548127" cy="740663"/>
          </a:xfrm>
        </p:grpSpPr>
        <p:pic>
          <p:nvPicPr>
            <p:cNvPr id="434" name="Google Shape;434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6" name="Google Shape;436;p15"/>
          <p:cNvSpPr txBox="1"/>
          <p:nvPr/>
        </p:nvSpPr>
        <p:spPr>
          <a:xfrm>
            <a:off x="5461000" y="852777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6"/>
          <p:cNvSpPr/>
          <p:nvPr/>
        </p:nvSpPr>
        <p:spPr>
          <a:xfrm>
            <a:off x="9254565" y="6019800"/>
            <a:ext cx="5943600" cy="1295400"/>
          </a:xfrm>
          <a:prstGeom prst="roundRect">
            <a:avLst>
              <a:gd fmla="val 16667" name="adj"/>
            </a:avLst>
          </a:prstGeom>
          <a:solidFill>
            <a:srgbClr val="1F9EDD"/>
          </a:solidFill>
          <a:ln>
            <a:noFill/>
          </a:ln>
          <a:effectLst>
            <a:outerShdw blurRad="76200" sx="98000" rotWithShape="0" algn="ctr" dir="14400000" dist="152400" sy="98000">
              <a:srgbClr val="3F3F3F">
                <a:alpha val="1568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6582979" y="4515906"/>
            <a:ext cx="2002221" cy="4245473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565400" y="2405062"/>
            <a:ext cx="2002221" cy="4245473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46" name="Google Shape;446;p16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12011" l="0" r="0" t="12012"/>
          <a:stretch/>
        </p:blipFill>
        <p:spPr>
          <a:xfrm>
            <a:off x="812800" y="2895600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47" name="Google Shape;447;p16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2500" r="12500" t="0"/>
          <a:stretch/>
        </p:blipFill>
        <p:spPr>
          <a:xfrm>
            <a:off x="4842185" y="5006444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8" name="Google Shape;448;p16"/>
          <p:cNvSpPr txBox="1"/>
          <p:nvPr/>
        </p:nvSpPr>
        <p:spPr>
          <a:xfrm>
            <a:off x="9499600" y="6096000"/>
            <a:ext cx="5448300" cy="990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33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é coordenada pela Agência Nacional de Águas e Saneamento Básico (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operada, em grande parte, pelo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449" name="Google Shape;44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6"/>
          <p:cNvSpPr/>
          <p:nvPr/>
        </p:nvSpPr>
        <p:spPr>
          <a:xfrm>
            <a:off x="9271000" y="2362200"/>
            <a:ext cx="5943600" cy="1447800"/>
          </a:xfrm>
          <a:prstGeom prst="roundRect">
            <a:avLst>
              <a:gd fmla="val 16667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 e manutenção da RHN com o objetivo de gerar dados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precipitação, níveis e vazões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rios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evaporação, sedimentometria e qualidade 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9271000" y="3962400"/>
            <a:ext cx="5943600" cy="1828800"/>
          </a:xfrm>
          <a:prstGeom prst="roundRect">
            <a:avLst>
              <a:gd fmla="val 16667" name="adj"/>
            </a:avLst>
          </a:prstGeom>
          <a:solidFill>
            <a:srgbClr val="1F9EDD"/>
          </a:solidFill>
          <a:ln>
            <a:noFill/>
          </a:ln>
          <a:effectLst>
            <a:outerShdw blurRad="76200" sx="98000" rotWithShape="0" algn="ctr" dir="14400000" dist="152400" sy="98000">
              <a:srgbClr val="3F3F3F">
                <a:alpha val="1568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53" name="Google Shape;453;p16"/>
          <p:cNvSpPr txBox="1"/>
          <p:nvPr/>
        </p:nvSpPr>
        <p:spPr>
          <a:xfrm>
            <a:off x="9385300" y="4038600"/>
            <a:ext cx="5562600" cy="2103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em banco de dados disponível por meio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(SNIRH).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16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16"/>
          <p:cNvSpPr txBox="1"/>
          <p:nvPr/>
        </p:nvSpPr>
        <p:spPr>
          <a:xfrm>
            <a:off x="9203662" y="771024"/>
            <a:ext cx="6468138" cy="905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/>
          </a:p>
          <a:p>
            <a:pPr indent="0" lvl="0" marL="127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b="1" lang="pt-BR" sz="2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b="1" sz="2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9271000" y="1766596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457" name="Google Shape;457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7"/>
          <p:cNvSpPr/>
          <p:nvPr/>
        </p:nvSpPr>
        <p:spPr>
          <a:xfrm>
            <a:off x="4470400" y="2286000"/>
            <a:ext cx="5486400" cy="2133600"/>
          </a:xfrm>
          <a:prstGeom prst="roundRect">
            <a:avLst>
              <a:gd fmla="val 10182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3" name="Google Shape;46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7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6768" l="0" r="0" t="6767"/>
          <a:stretch/>
        </p:blipFill>
        <p:spPr>
          <a:xfrm>
            <a:off x="0" y="4572000"/>
            <a:ext cx="7840133" cy="387235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66" name="Google Shape;466;p17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6914" l="0" r="0" t="6915"/>
          <a:stretch/>
        </p:blipFill>
        <p:spPr>
          <a:xfrm>
            <a:off x="8297332" y="4572000"/>
            <a:ext cx="7958667" cy="387235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7" name="Google Shape;467;p17"/>
          <p:cNvSpPr/>
          <p:nvPr/>
        </p:nvSpPr>
        <p:spPr>
          <a:xfrm>
            <a:off x="812800" y="2286000"/>
            <a:ext cx="3581400" cy="2133600"/>
          </a:xfrm>
          <a:prstGeom prst="roundRect">
            <a:avLst>
              <a:gd fmla="val 10182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17"/>
          <p:cNvSpPr txBox="1"/>
          <p:nvPr/>
        </p:nvSpPr>
        <p:spPr>
          <a:xfrm>
            <a:off x="812800" y="2362200"/>
            <a:ext cx="3505200" cy="1975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da RHN,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geração e disponibilização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contribuem para a melhor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recursos hídricos. </a:t>
            </a:r>
            <a:endParaRPr/>
          </a:p>
        </p:txBody>
      </p:sp>
      <p:sp>
        <p:nvSpPr>
          <p:cNvPr id="469" name="Google Shape;469;p17"/>
          <p:cNvSpPr/>
          <p:nvPr/>
        </p:nvSpPr>
        <p:spPr>
          <a:xfrm>
            <a:off x="10033000" y="2286000"/>
            <a:ext cx="5172014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17"/>
          <p:cNvSpPr txBox="1"/>
          <p:nvPr/>
        </p:nvSpPr>
        <p:spPr>
          <a:xfrm>
            <a:off x="10109200" y="2362200"/>
            <a:ext cx="5105400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em âmbito federal, estadual e municipal;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</a:t>
            </a: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água para abastecimento público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geração de energia, agricultura, etc.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</a:t>
            </a: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científica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(universidades, escolas, institutos) 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471" name="Google Shape;471;p17"/>
          <p:cNvSpPr txBox="1"/>
          <p:nvPr/>
        </p:nvSpPr>
        <p:spPr>
          <a:xfrm>
            <a:off x="736600" y="17308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472" name="Google Shape;472;p17"/>
          <p:cNvSpPr txBox="1"/>
          <p:nvPr/>
        </p:nvSpPr>
        <p:spPr>
          <a:xfrm>
            <a:off x="10033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/>
          </a:p>
        </p:txBody>
      </p:sp>
      <p:grpSp>
        <p:nvGrpSpPr>
          <p:cNvPr id="473" name="Google Shape;473;p17"/>
          <p:cNvGrpSpPr/>
          <p:nvPr/>
        </p:nvGrpSpPr>
        <p:grpSpPr>
          <a:xfrm>
            <a:off x="11252200" y="859537"/>
            <a:ext cx="2548127" cy="740663"/>
            <a:chOff x="5695188" y="7506716"/>
            <a:chExt cx="2548127" cy="740663"/>
          </a:xfrm>
        </p:grpSpPr>
        <p:pic>
          <p:nvPicPr>
            <p:cNvPr id="474" name="Google Shape;474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76" name="Google Shape;476;p17"/>
          <p:cNvSpPr txBox="1"/>
          <p:nvPr/>
        </p:nvSpPr>
        <p:spPr>
          <a:xfrm>
            <a:off x="4470400" y="2362200"/>
            <a:ext cx="54102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Podem ser utilizados pelo setor público e privado para as mais diversas aplicações em recursos hídricos, tais como: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estruturas hidráulicas,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 de infraestrutura hídrica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estudos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acadêmicos e científicos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conhecimento hidrológico, implantação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hidrológicos, dentre outros.</a:t>
            </a:r>
            <a:endParaRPr/>
          </a:p>
        </p:txBody>
      </p:sp>
      <p:pic>
        <p:nvPicPr>
          <p:cNvPr id="477" name="Google Shape;477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5" name="Google Shape;48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8"/>
          <p:cNvSpPr/>
          <p:nvPr/>
        </p:nvSpPr>
        <p:spPr>
          <a:xfrm rot="2568048">
            <a:off x="3011137" y="1153079"/>
            <a:ext cx="3360547" cy="6876256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88" name="Google Shape;488;p18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89" name="Google Shape;489;p18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-358" l="11640" r="2360" t="359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90" name="Google Shape;490;p18"/>
          <p:cNvPicPr preferRelativeResize="0"/>
          <p:nvPr>
            <p:ph idx="3" type="pic"/>
          </p:nvPr>
        </p:nvPicPr>
        <p:blipFill rotWithShape="1">
          <a:blip r:embed="rId9">
            <a:alphaModFix/>
          </a:blip>
          <a:srcRect b="0" l="44283" r="3217" t="0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91" name="Google Shape;491;p18"/>
          <p:cNvSpPr txBox="1"/>
          <p:nvPr/>
        </p:nvSpPr>
        <p:spPr>
          <a:xfrm>
            <a:off x="8509000" y="762000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18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fmla="val 18255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93" name="Google Shape;493;p18"/>
          <p:cNvSpPr txBox="1"/>
          <p:nvPr/>
        </p:nvSpPr>
        <p:spPr>
          <a:xfrm>
            <a:off x="8585200" y="2971800"/>
            <a:ext cx="6477000" cy="1338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18"/>
          <p:cNvSpPr/>
          <p:nvPr/>
        </p:nvSpPr>
        <p:spPr>
          <a:xfrm>
            <a:off x="8585201" y="4572000"/>
            <a:ext cx="6629400" cy="1371600"/>
          </a:xfrm>
          <a:prstGeom prst="roundRect">
            <a:avLst>
              <a:gd fmla="val 14680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95" name="Google Shape;495;p18"/>
          <p:cNvSpPr txBox="1"/>
          <p:nvPr/>
        </p:nvSpPr>
        <p:spPr>
          <a:xfrm>
            <a:off x="8661400" y="4648200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18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A RJ" id="107" name="Google Shape;10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8" y="7938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9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2517" r="12516" t="0"/>
          <a:stretch/>
        </p:blipFill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05" name="Google Shape;505;p19"/>
          <p:cNvPicPr preferRelativeResize="0"/>
          <p:nvPr>
            <p:ph idx="3" type="pic"/>
          </p:nvPr>
        </p:nvPicPr>
        <p:blipFill rotWithShape="1">
          <a:blip r:embed="rId8">
            <a:alphaModFix/>
          </a:blip>
          <a:srcRect b="0" l="14769" r="14769" t="0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06" name="Google Shape;506;p19"/>
          <p:cNvSpPr/>
          <p:nvPr/>
        </p:nvSpPr>
        <p:spPr>
          <a:xfrm rot="-6995037">
            <a:off x="8869702" y="232779"/>
            <a:ext cx="1998551" cy="4089380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07" name="Google Shape;507;p19"/>
          <p:cNvSpPr/>
          <p:nvPr/>
        </p:nvSpPr>
        <p:spPr>
          <a:xfrm>
            <a:off x="812800" y="2895600"/>
            <a:ext cx="5715000" cy="2133600"/>
          </a:xfrm>
          <a:prstGeom prst="roundRect">
            <a:avLst>
              <a:gd fmla="val 951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08" name="Google Shape;508;p19"/>
          <p:cNvSpPr txBox="1"/>
          <p:nvPr/>
        </p:nvSpPr>
        <p:spPr>
          <a:xfrm>
            <a:off x="840116" y="2895600"/>
            <a:ext cx="5535284" cy="2116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adequada da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sua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outros sistemas. Desse modo, contribui para a melhoria da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gestão integrada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509" name="Google Shape;509;p19"/>
          <p:cNvSpPr/>
          <p:nvPr/>
        </p:nvSpPr>
        <p:spPr>
          <a:xfrm>
            <a:off x="808966" y="6400800"/>
            <a:ext cx="7776234" cy="1905000"/>
          </a:xfrm>
          <a:prstGeom prst="roundRect">
            <a:avLst>
              <a:gd fmla="val 7316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10" name="Google Shape;510;p19"/>
          <p:cNvSpPr txBox="1"/>
          <p:nvPr/>
        </p:nvSpPr>
        <p:spPr>
          <a:xfrm>
            <a:off x="832224" y="6418729"/>
            <a:ext cx="7543800" cy="1701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federal, estadual e municipal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Perfuradores de poços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 que lidam com recursos hídricos e meio ambiente</a:t>
            </a:r>
            <a:endParaRPr/>
          </a:p>
        </p:txBody>
      </p:sp>
      <p:grpSp>
        <p:nvGrpSpPr>
          <p:cNvPr id="511" name="Google Shape;511;p19"/>
          <p:cNvGrpSpPr/>
          <p:nvPr/>
        </p:nvGrpSpPr>
        <p:grpSpPr>
          <a:xfrm>
            <a:off x="8777588" y="7599327"/>
            <a:ext cx="2548127" cy="740663"/>
            <a:chOff x="5695188" y="7506716"/>
            <a:chExt cx="2548127" cy="740663"/>
          </a:xfrm>
        </p:grpSpPr>
        <p:pic>
          <p:nvPicPr>
            <p:cNvPr id="512" name="Google Shape;512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14" name="Google Shape;514;p19"/>
          <p:cNvSpPr txBox="1"/>
          <p:nvPr/>
        </p:nvSpPr>
        <p:spPr>
          <a:xfrm>
            <a:off x="736600" y="2264286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19"/>
          <p:cNvSpPr txBox="1"/>
          <p:nvPr/>
        </p:nvSpPr>
        <p:spPr>
          <a:xfrm>
            <a:off x="818776" y="5886027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6" name="Google Shape;516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9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0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523" name="Google Shape;523;p20"/>
            <p:cNvSpPr/>
            <p:nvPr/>
          </p:nvSpPr>
          <p:spPr>
            <a:xfrm>
              <a:off x="3314" y="337"/>
              <a:ext cx="39" cy="44"/>
            </a:xfrm>
            <a:custGeom>
              <a:rect b="b" l="l" r="r" t="t"/>
              <a:pathLst>
                <a:path extrusionOk="0" h="18" w="16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3788" y="3239"/>
              <a:ext cx="32" cy="29"/>
            </a:xfrm>
            <a:custGeom>
              <a:rect b="b" l="l" r="r" t="t"/>
              <a:pathLst>
                <a:path extrusionOk="0" h="12" w="13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3903" y="3171"/>
              <a:ext cx="36" cy="19"/>
            </a:xfrm>
            <a:custGeom>
              <a:rect b="b" l="l" r="r" t="t"/>
              <a:pathLst>
                <a:path extrusionOk="0" h="8" w="15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3944" y="3158"/>
              <a:ext cx="54" cy="22"/>
            </a:xfrm>
            <a:custGeom>
              <a:rect b="b" l="l" r="r" t="t"/>
              <a:pathLst>
                <a:path extrusionOk="0" h="9" w="22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541" y="2306"/>
              <a:ext cx="100" cy="66"/>
            </a:xfrm>
            <a:custGeom>
              <a:rect b="b" l="l" r="r" t="t"/>
              <a:pathLst>
                <a:path extrusionOk="0" h="27" w="41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3539" y="722"/>
              <a:ext cx="759" cy="1013"/>
            </a:xfrm>
            <a:custGeom>
              <a:rect b="b" l="l" r="r" t="t"/>
              <a:pathLst>
                <a:path extrusionOk="0" h="415" w="311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1716" y="0"/>
              <a:ext cx="666" cy="740"/>
            </a:xfrm>
            <a:custGeom>
              <a:rect b="b" l="l" r="r" t="t"/>
              <a:pathLst>
                <a:path extrusionOk="0" h="303" w="27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2841" y="98"/>
              <a:ext cx="561" cy="612"/>
            </a:xfrm>
            <a:custGeom>
              <a:rect b="b" l="l" r="r" t="t"/>
              <a:pathLst>
                <a:path extrusionOk="0" h="251" w="23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2367" y="286"/>
              <a:ext cx="1448" cy="1386"/>
            </a:xfrm>
            <a:custGeom>
              <a:rect b="b" l="l" r="r" t="t"/>
              <a:pathLst>
                <a:path extrusionOk="0" h="568" w="593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4610" y="1308"/>
              <a:ext cx="432" cy="254"/>
            </a:xfrm>
            <a:custGeom>
              <a:rect b="b" l="l" r="r" t="t"/>
              <a:pathLst>
                <a:path extrusionOk="0" h="104" w="177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4632" y="1172"/>
              <a:ext cx="396" cy="236"/>
            </a:xfrm>
            <a:custGeom>
              <a:rect b="b" l="l" r="r" t="t"/>
              <a:pathLst>
                <a:path extrusionOk="0" h="97" w="162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4327" y="930"/>
              <a:ext cx="462" cy="564"/>
            </a:xfrm>
            <a:custGeom>
              <a:rect b="b" l="l" r="r" t="t"/>
              <a:pathLst>
                <a:path extrusionOk="0" h="231" w="189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742" y="344"/>
              <a:ext cx="1923" cy="1357"/>
            </a:xfrm>
            <a:custGeom>
              <a:rect b="b" l="l" r="r" t="t"/>
              <a:pathLst>
                <a:path extrusionOk="0" h="556" w="788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3004" y="1955"/>
              <a:ext cx="791" cy="791"/>
            </a:xfrm>
            <a:custGeom>
              <a:rect b="b" l="l" r="r" t="t"/>
              <a:pathLst>
                <a:path extrusionOk="0" h="324" w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3239" y="2182"/>
              <a:ext cx="1196" cy="952"/>
            </a:xfrm>
            <a:custGeom>
              <a:rect b="b" l="l" r="r" t="t"/>
              <a:pathLst>
                <a:path extrusionOk="0" h="390" w="4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805" y="918"/>
              <a:ext cx="625" cy="888"/>
            </a:xfrm>
            <a:custGeom>
              <a:rect b="b" l="l" r="r" t="t"/>
              <a:pathLst>
                <a:path extrusionOk="0" h="364" w="256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3280" y="1157"/>
              <a:ext cx="544" cy="913"/>
            </a:xfrm>
            <a:custGeom>
              <a:rect b="b" l="l" r="r" t="t"/>
              <a:pathLst>
                <a:path extrusionOk="0" h="374" w="223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2563" y="3583"/>
              <a:ext cx="786" cy="737"/>
            </a:xfrm>
            <a:custGeom>
              <a:rect b="b" l="l" r="r" t="t"/>
              <a:pathLst>
                <a:path extrusionOk="0" h="302" w="32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3859" y="2926"/>
              <a:ext cx="422" cy="279"/>
            </a:xfrm>
            <a:custGeom>
              <a:rect b="b" l="l" r="r" t="t"/>
              <a:pathLst>
                <a:path extrusionOk="0" h="114" w="173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2DC7F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4188" y="2609"/>
              <a:ext cx="252" cy="378"/>
            </a:xfrm>
            <a:custGeom>
              <a:rect b="b" l="l" r="r" t="t"/>
              <a:pathLst>
                <a:path extrusionOk="0" h="155" w="103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4642" y="1694"/>
              <a:ext cx="205" cy="229"/>
            </a:xfrm>
            <a:custGeom>
              <a:rect b="b" l="l" r="r" t="t"/>
              <a:pathLst>
                <a:path extrusionOk="0" h="94" w="8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3734" y="1572"/>
              <a:ext cx="996" cy="1091"/>
            </a:xfrm>
            <a:custGeom>
              <a:rect b="b" l="l" r="r" t="t"/>
              <a:pathLst>
                <a:path extrusionOk="0" h="447" w="408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649" y="1623"/>
              <a:ext cx="342" cy="190"/>
            </a:xfrm>
            <a:custGeom>
              <a:rect b="b" l="l" r="r" t="t"/>
              <a:pathLst>
                <a:path extrusionOk="0" h="78" w="14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335" y="1435"/>
              <a:ext cx="705" cy="242"/>
            </a:xfrm>
            <a:custGeom>
              <a:rect b="b" l="l" r="r" t="t"/>
              <a:pathLst>
                <a:path extrusionOk="0" h="99" w="28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3029" y="2782"/>
              <a:ext cx="905" cy="616"/>
            </a:xfrm>
            <a:custGeom>
              <a:rect b="b" l="l" r="r" t="t"/>
              <a:pathLst>
                <a:path extrusionOk="0" h="252" w="371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722" y="1433"/>
              <a:ext cx="823" cy="432"/>
            </a:xfrm>
            <a:custGeom>
              <a:rect b="b" l="l" r="r" t="t"/>
              <a:pathLst>
                <a:path extrusionOk="0" h="177" w="33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2092" y="1389"/>
              <a:ext cx="1247" cy="1188"/>
            </a:xfrm>
            <a:custGeom>
              <a:rect b="b" l="l" r="r" t="t"/>
              <a:pathLst>
                <a:path extrusionOk="0" h="487" w="511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1528" y="1474"/>
              <a:ext cx="764" cy="635"/>
            </a:xfrm>
            <a:custGeom>
              <a:rect b="b" l="l" r="r" t="t"/>
              <a:pathLst>
                <a:path extrusionOk="0" h="260" w="313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2480" y="2482"/>
              <a:ext cx="766" cy="767"/>
            </a:xfrm>
            <a:custGeom>
              <a:rect b="b" l="l" r="r" t="t"/>
              <a:pathLst>
                <a:path extrusionOk="0" h="314" w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2934" y="3466"/>
              <a:ext cx="556" cy="368"/>
            </a:xfrm>
            <a:custGeom>
              <a:rect b="b" l="l" r="r" t="t"/>
              <a:pathLst>
                <a:path extrusionOk="0" h="151" w="228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2865" y="3080"/>
              <a:ext cx="664" cy="457"/>
            </a:xfrm>
            <a:custGeom>
              <a:rect b="b" l="l" r="r" t="t"/>
              <a:pathLst>
                <a:path extrusionOk="0" h="187" w="272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554" name="Google Shape;55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528800" y="2895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0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9" name="Google Shape;559;p20"/>
          <p:cNvSpPr txBox="1"/>
          <p:nvPr/>
        </p:nvSpPr>
        <p:spPr>
          <a:xfrm>
            <a:off x="8483600" y="2073882"/>
            <a:ext cx="6705600" cy="595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setorizações de áreas de risco geológico são desenvolvidas em parceria com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exclusivamente em regiões onde há edificações com permanência humana e cartografam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</a:t>
            </a:r>
            <a:r>
              <a:rPr b="1" lang="pt-BR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(Lei nº 12.608/2012).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0" name="Google Shape;560;p20"/>
          <p:cNvSpPr txBox="1"/>
          <p:nvPr/>
        </p:nvSpPr>
        <p:spPr>
          <a:xfrm>
            <a:off x="85090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20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62" name="Google Shape;562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3" name="Google Shape;563;p20"/>
          <p:cNvGrpSpPr/>
          <p:nvPr/>
        </p:nvGrpSpPr>
        <p:grpSpPr>
          <a:xfrm rot="-1382278">
            <a:off x="2517914" y="2181370"/>
            <a:ext cx="3417110" cy="4724828"/>
            <a:chOff x="5373688" y="2928938"/>
            <a:chExt cx="1082675" cy="1497012"/>
          </a:xfrm>
        </p:grpSpPr>
        <p:sp>
          <p:nvSpPr>
            <p:cNvPr id="564" name="Google Shape;564;p20"/>
            <p:cNvSpPr/>
            <p:nvPr/>
          </p:nvSpPr>
          <p:spPr>
            <a:xfrm>
              <a:off x="5373688" y="2928938"/>
              <a:ext cx="1082675" cy="1497012"/>
            </a:xfrm>
            <a:custGeom>
              <a:rect b="b" l="l" r="r" t="t"/>
              <a:pathLst>
                <a:path extrusionOk="0" h="526" w="38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566" name="Google Shape;566;p20"/>
          <p:cNvPicPr preferRelativeResize="0"/>
          <p:nvPr/>
        </p:nvPicPr>
        <p:blipFill rotWithShape="1">
          <a:blip r:embed="rId9">
            <a:alphaModFix/>
          </a:blip>
          <a:srcRect b="0" l="19506" r="19507" t="0"/>
          <a:stretch/>
        </p:blipFill>
        <p:spPr>
          <a:xfrm>
            <a:off x="2621898" y="2590800"/>
            <a:ext cx="2762902" cy="2716240"/>
          </a:xfrm>
          <a:custGeom>
            <a:rect b="b" l="l" r="r" t="t"/>
            <a:pathLst>
              <a:path extrusionOk="0" h="3530524" w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1"/>
          <p:cNvSpPr/>
          <p:nvPr/>
        </p:nvSpPr>
        <p:spPr>
          <a:xfrm>
            <a:off x="8128000" y="6781800"/>
            <a:ext cx="3505200" cy="1524000"/>
          </a:xfrm>
          <a:prstGeom prst="roundRect">
            <a:avLst>
              <a:gd fmla="val 16667" name="adj"/>
            </a:avLst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72" name="Google Shape;572;p21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fmla="val 9451" name="adj"/>
            </a:avLst>
          </a:pr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11709400" y="4474882"/>
            <a:ext cx="3886200" cy="3886200"/>
          </a:xfrm>
          <a:prstGeom prst="roundRect">
            <a:avLst>
              <a:gd fmla="val 8896" name="adj"/>
            </a:avLst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74" name="Google Shape;5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1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12500" l="0" r="0" t="12500"/>
          <a:stretch/>
        </p:blipFill>
        <p:spPr>
          <a:xfrm>
            <a:off x="508000" y="830094"/>
            <a:ext cx="7446300" cy="7446300"/>
          </a:xfrm>
          <a:prstGeom prst="roundRect">
            <a:avLst>
              <a:gd fmla="val 5955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80" name="Google Shape;580;p21"/>
          <p:cNvPicPr preferRelativeResize="0"/>
          <p:nvPr>
            <p:ph idx="4" type="pic"/>
          </p:nvPr>
        </p:nvPicPr>
        <p:blipFill rotWithShape="1">
          <a:blip r:embed="rId9">
            <a:alphaModFix/>
          </a:blip>
          <a:srcRect b="0" l="16625" r="16625" t="0"/>
          <a:stretch/>
        </p:blipFill>
        <p:spPr>
          <a:xfrm>
            <a:off x="11748084" y="838200"/>
            <a:ext cx="3466516" cy="3466516"/>
          </a:xfrm>
          <a:prstGeom prst="roundRect">
            <a:avLst>
              <a:gd fmla="val 10493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81" name="Google Shape;581;p21"/>
          <p:cNvSpPr txBox="1"/>
          <p:nvPr/>
        </p:nvSpPr>
        <p:spPr>
          <a:xfrm>
            <a:off x="8204200" y="1600200"/>
            <a:ext cx="33528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mapeados no Rio de Janeiro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21"/>
          <p:cNvSpPr txBox="1"/>
          <p:nvPr/>
        </p:nvSpPr>
        <p:spPr>
          <a:xfrm>
            <a:off x="11785600" y="5334000"/>
            <a:ext cx="342900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3" name="Google Shape;583;p21"/>
          <p:cNvGrpSpPr/>
          <p:nvPr/>
        </p:nvGrpSpPr>
        <p:grpSpPr>
          <a:xfrm>
            <a:off x="8609106" y="7162800"/>
            <a:ext cx="2548127" cy="740663"/>
            <a:chOff x="5695188" y="7506716"/>
            <a:chExt cx="2548127" cy="740663"/>
          </a:xfrm>
        </p:grpSpPr>
        <p:pic>
          <p:nvPicPr>
            <p:cNvPr id="584" name="Google Shape;584;p2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5" name="Google Shape;585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86" name="Google Shape;586;p21"/>
          <p:cNvSpPr txBox="1"/>
          <p:nvPr/>
        </p:nvSpPr>
        <p:spPr>
          <a:xfrm>
            <a:off x="11785600" y="480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21"/>
          <p:cNvSpPr txBox="1"/>
          <p:nvPr/>
        </p:nvSpPr>
        <p:spPr>
          <a:xfrm>
            <a:off x="8204200" y="2590800"/>
            <a:ext cx="3352800" cy="3363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21"/>
          <p:cNvSpPr txBox="1"/>
          <p:nvPr/>
        </p:nvSpPr>
        <p:spPr>
          <a:xfrm>
            <a:off x="8204200" y="99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21"/>
          <p:cNvSpPr txBox="1"/>
          <p:nvPr/>
        </p:nvSpPr>
        <p:spPr>
          <a:xfrm>
            <a:off x="85090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2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6514" l="0" r="0" t="6513"/>
          <a:stretch/>
        </p:blipFill>
        <p:spPr>
          <a:xfrm>
            <a:off x="812800" y="914400"/>
            <a:ext cx="7078663" cy="3708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95" name="Google Shape;595;p2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10709" l="0" r="0" t="10708"/>
          <a:stretch/>
        </p:blipFill>
        <p:spPr>
          <a:xfrm>
            <a:off x="8161338" y="914400"/>
            <a:ext cx="7078662" cy="37084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96" name="Google Shape;596;p22"/>
          <p:cNvSpPr/>
          <p:nvPr/>
        </p:nvSpPr>
        <p:spPr>
          <a:xfrm>
            <a:off x="806450" y="6248400"/>
            <a:ext cx="7626350" cy="1609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a extensão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22"/>
          <p:cNvSpPr/>
          <p:nvPr/>
        </p:nvSpPr>
        <p:spPr>
          <a:xfrm>
            <a:off x="812800" y="8032164"/>
            <a:ext cx="7772400" cy="778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Plano Nacional de Gestão de Riscos e Resposta a Desastres Naturais.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p22"/>
          <p:cNvSpPr/>
          <p:nvPr/>
        </p:nvSpPr>
        <p:spPr>
          <a:xfrm flipH="1" rot="10800000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99" name="Google Shape;599;p22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p22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1" name="Google Shape;60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394942" y="4480292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194156">
            <a:off x="6638701" y="-2908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4138" r="22695" t="0"/>
          <a:stretch/>
        </p:blipFill>
        <p:spPr>
          <a:xfrm>
            <a:off x="19424" y="4572000"/>
            <a:ext cx="5215964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09" name="Google Shape;609;p23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1" l="536" r="-536" t="37157"/>
          <a:stretch/>
        </p:blipFill>
        <p:spPr>
          <a:xfrm>
            <a:off x="5342965" y="4572000"/>
            <a:ext cx="10913035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10" name="Google Shape;610;p23"/>
          <p:cNvSpPr/>
          <p:nvPr/>
        </p:nvSpPr>
        <p:spPr>
          <a:xfrm>
            <a:off x="3479800" y="2286000"/>
            <a:ext cx="6781800" cy="2133600"/>
          </a:xfrm>
          <a:prstGeom prst="roundRect">
            <a:avLst>
              <a:gd fmla="val 10182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11" name="Google Shape;611;p23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12" name="Google Shape;612;p23"/>
          <p:cNvSpPr txBox="1"/>
          <p:nvPr/>
        </p:nvSpPr>
        <p:spPr>
          <a:xfrm>
            <a:off x="10566400" y="2362200"/>
            <a:ext cx="43434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grpSp>
        <p:nvGrpSpPr>
          <p:cNvPr id="613" name="Google Shape;613;p23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614" name="Google Shape;614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16" name="Google Shape;616;p23"/>
          <p:cNvSpPr txBox="1"/>
          <p:nvPr/>
        </p:nvSpPr>
        <p:spPr>
          <a:xfrm>
            <a:off x="3556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p23"/>
          <p:cNvSpPr txBox="1"/>
          <p:nvPr/>
        </p:nvSpPr>
        <p:spPr>
          <a:xfrm>
            <a:off x="104902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23"/>
          <p:cNvSpPr txBox="1"/>
          <p:nvPr/>
        </p:nvSpPr>
        <p:spPr>
          <a:xfrm>
            <a:off x="3556000" y="2438400"/>
            <a:ext cx="6629400" cy="275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92 municípios</a:t>
            </a:r>
            <a:r>
              <a:rPr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mapeados no RJ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p23"/>
          <p:cNvSpPr txBox="1"/>
          <p:nvPr/>
        </p:nvSpPr>
        <p:spPr>
          <a:xfrm>
            <a:off x="3585028" y="2902857"/>
            <a:ext cx="6629400" cy="164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geram conhecimento importante para 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auxiliam na elaboração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0" name="Google Shape;620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3"/>
          <p:cNvSpPr txBox="1"/>
          <p:nvPr/>
        </p:nvSpPr>
        <p:spPr>
          <a:xfrm>
            <a:off x="9648868" y="85382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24"/>
          <p:cNvSpPr txBox="1"/>
          <p:nvPr/>
        </p:nvSpPr>
        <p:spPr>
          <a:xfrm>
            <a:off x="736600" y="3200400"/>
            <a:ext cx="7848600" cy="4789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habitadas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sofreram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 ou danos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decorrentes das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 intensas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atingem anualmente os municípios brasileiros.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24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09</a:t>
            </a:r>
            <a:r>
              <a:rPr b="1" lang="pt-BR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24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atendimentos</a:t>
            </a:r>
            <a:r>
              <a:rPr lang="pt-BR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RJ.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2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 uma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resposta rápida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aos administradores e órgãos públicos na tomada de decisões voltadas à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b="1"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e resposta a desastres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diretamente atingido pelos eventos que causaram danos.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p24"/>
          <p:cNvSpPr/>
          <p:nvPr/>
        </p:nvSpPr>
        <p:spPr>
          <a:xfrm>
            <a:off x="812800" y="2590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33" name="Google Shape;633;p24"/>
          <p:cNvSpPr txBox="1"/>
          <p:nvPr/>
        </p:nvSpPr>
        <p:spPr>
          <a:xfrm>
            <a:off x="795506" y="1905000"/>
            <a:ext cx="13335000" cy="607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4" name="Google Shape;634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50691" y="2628263"/>
            <a:ext cx="7289800" cy="5467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635" name="Google Shape;635;p24"/>
          <p:cNvGrpSpPr/>
          <p:nvPr/>
        </p:nvGrpSpPr>
        <p:grpSpPr>
          <a:xfrm>
            <a:off x="10949938" y="1887600"/>
            <a:ext cx="2548127" cy="740663"/>
            <a:chOff x="5695188" y="7506716"/>
            <a:chExt cx="2548127" cy="740663"/>
          </a:xfrm>
        </p:grpSpPr>
        <p:pic>
          <p:nvPicPr>
            <p:cNvPr id="636" name="Google Shape;636;p2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" name="Google Shape;637;p2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38" name="Google Shape;638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24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25"/>
          <p:cNvSpPr/>
          <p:nvPr/>
        </p:nvSpPr>
        <p:spPr>
          <a:xfrm>
            <a:off x="2565400" y="1752600"/>
            <a:ext cx="2819400" cy="5978204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47" name="Google Shape;647;p25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16625" r="16625" t="0"/>
          <a:stretch/>
        </p:blipFill>
        <p:spPr>
          <a:xfrm>
            <a:off x="203200" y="2471738"/>
            <a:ext cx="4553544" cy="45535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48" name="Google Shape;648;p2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6625" r="16625" t="0"/>
          <a:stretch/>
        </p:blipFill>
        <p:spPr>
          <a:xfrm>
            <a:off x="5308600" y="5735104"/>
            <a:ext cx="2570696" cy="25706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49" name="Google Shape;649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5"/>
          <p:cNvSpPr txBox="1"/>
          <p:nvPr/>
        </p:nvSpPr>
        <p:spPr>
          <a:xfrm>
            <a:off x="7061200" y="2362200"/>
            <a:ext cx="8153400" cy="3563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documentos apresentam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para suportar os diferentes usos e práticas da engenharia e do urbanismo, com o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mínimo de impacto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possível e com maior nível de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população.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estão previstas no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elaboradas pelo SGB desde 2017.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2" name="Google Shape;652;p25"/>
          <p:cNvSpPr txBox="1"/>
          <p:nvPr/>
        </p:nvSpPr>
        <p:spPr>
          <a:xfrm>
            <a:off x="92329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3" name="Google Shape;653;p25"/>
          <p:cNvSpPr txBox="1"/>
          <p:nvPr/>
        </p:nvSpPr>
        <p:spPr>
          <a:xfrm>
            <a:off x="7061200" y="755073"/>
            <a:ext cx="9190182" cy="1174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Geotécnica de Aptidão à Urbanização Frente à Desastres Naturais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4" name="Google Shape;654;p25"/>
          <p:cNvSpPr/>
          <p:nvPr/>
        </p:nvSpPr>
        <p:spPr>
          <a:xfrm>
            <a:off x="7137400" y="2133600"/>
            <a:ext cx="4724400" cy="62204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655" name="Google Shape;655;p25"/>
          <p:cNvSpPr/>
          <p:nvPr/>
        </p:nvSpPr>
        <p:spPr>
          <a:xfrm rot="1886469">
            <a:off x="6611126" y="5806167"/>
            <a:ext cx="1591688" cy="3374987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56" name="Google Shape;656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194156">
            <a:off x="7173157" y="-28323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6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11123" l="0" r="0" t="11123"/>
          <a:stretch/>
        </p:blipFill>
        <p:spPr>
          <a:xfrm>
            <a:off x="0" y="4572000"/>
            <a:ext cx="7840133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64" name="Google Shape;664;p26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6613" l="0" r="0" t="6613"/>
          <a:stretch/>
        </p:blipFill>
        <p:spPr>
          <a:xfrm>
            <a:off x="8297332" y="4572000"/>
            <a:ext cx="7958667" cy="457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65" name="Google Shape;665;p26"/>
          <p:cNvSpPr/>
          <p:nvPr/>
        </p:nvSpPr>
        <p:spPr>
          <a:xfrm>
            <a:off x="3556000" y="2286000"/>
            <a:ext cx="3581400" cy="914400"/>
          </a:xfrm>
          <a:prstGeom prst="roundRect">
            <a:avLst>
              <a:gd fmla="val 10182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66" name="Google Shape;666;p26"/>
          <p:cNvSpPr/>
          <p:nvPr/>
        </p:nvSpPr>
        <p:spPr>
          <a:xfrm>
            <a:off x="11337986" y="2286000"/>
            <a:ext cx="3876614" cy="2133600"/>
          </a:xfrm>
          <a:prstGeom prst="roundRect">
            <a:avLst>
              <a:gd fmla="val 8953" name="adj"/>
            </a:avLst>
          </a:prstGeom>
          <a:solidFill>
            <a:srgbClr val="1F9EDD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67" name="Google Shape;667;p26"/>
          <p:cNvSpPr txBox="1"/>
          <p:nvPr/>
        </p:nvSpPr>
        <p:spPr>
          <a:xfrm>
            <a:off x="11328400" y="2362200"/>
            <a:ext cx="3886200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p26"/>
          <p:cNvSpPr txBox="1"/>
          <p:nvPr/>
        </p:nvSpPr>
        <p:spPr>
          <a:xfrm>
            <a:off x="71374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p26"/>
          <p:cNvSpPr txBox="1"/>
          <p:nvPr/>
        </p:nvSpPr>
        <p:spPr>
          <a:xfrm>
            <a:off x="113284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70" name="Google Shape;670;p26"/>
          <p:cNvGrpSpPr/>
          <p:nvPr/>
        </p:nvGrpSpPr>
        <p:grpSpPr>
          <a:xfrm>
            <a:off x="4013200" y="3581400"/>
            <a:ext cx="2548127" cy="740663"/>
            <a:chOff x="5695188" y="7506716"/>
            <a:chExt cx="2548127" cy="740663"/>
          </a:xfrm>
        </p:grpSpPr>
        <p:pic>
          <p:nvPicPr>
            <p:cNvPr id="671" name="Google Shape;671;p2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2" name="Google Shape;672;p2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73" name="Google Shape;673;p26"/>
          <p:cNvSpPr/>
          <p:nvPr/>
        </p:nvSpPr>
        <p:spPr>
          <a:xfrm>
            <a:off x="7289800" y="2286000"/>
            <a:ext cx="3876614" cy="2133600"/>
          </a:xfrm>
          <a:prstGeom prst="roundRect">
            <a:avLst>
              <a:gd fmla="val 10182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74" name="Google Shape;674;p26"/>
          <p:cNvSpPr txBox="1"/>
          <p:nvPr/>
        </p:nvSpPr>
        <p:spPr>
          <a:xfrm>
            <a:off x="7391051" y="2459182"/>
            <a:ext cx="4318349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85725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 instrumento para orientar 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urbano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assim como subsidiar ações para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26"/>
          <p:cNvSpPr txBox="1"/>
          <p:nvPr/>
        </p:nvSpPr>
        <p:spPr>
          <a:xfrm>
            <a:off x="3632200" y="2317056"/>
            <a:ext cx="4191000" cy="835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municípios</a:t>
            </a:r>
            <a:r>
              <a:rPr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atendidos no RJ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6" name="Google Shape;676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26"/>
          <p:cNvSpPr txBox="1"/>
          <p:nvPr/>
        </p:nvSpPr>
        <p:spPr>
          <a:xfrm>
            <a:off x="10509250" y="6746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27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88" name="Google Shape;688;p27"/>
          <p:cNvSpPr txBox="1"/>
          <p:nvPr/>
        </p:nvSpPr>
        <p:spPr>
          <a:xfrm>
            <a:off x="5080000" y="2209800"/>
            <a:ext cx="5562599" cy="902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750">
            <a:spAutoFit/>
          </a:bodyPr>
          <a:lstStyle/>
          <a:p>
            <a:pPr indent="-17463" lvl="0" marL="17463" marR="3266" rtl="0" algn="ctr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DE BELO HORIZONTE </a:t>
            </a:r>
            <a:endParaRPr/>
          </a:p>
          <a:p>
            <a:pPr indent="-17463" lvl="0" marL="17463" rtl="0" algn="ctr">
              <a:spcBef>
                <a:spcPts val="447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SUREG/BH</a:t>
            </a:r>
            <a:endParaRPr/>
          </a:p>
          <a:p>
            <a:pPr indent="-17463" lvl="0" marL="17463" marR="3266" rtl="0" algn="ctr">
              <a:lnSpc>
                <a:spcPct val="100299"/>
              </a:lnSpc>
              <a:spcBef>
                <a:spcPts val="61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ESCRITÓRIO DO RIO DE JANEIRO -  ERJ</a:t>
            </a:r>
            <a:endParaRPr/>
          </a:p>
        </p:txBody>
      </p:sp>
      <p:sp>
        <p:nvSpPr>
          <p:cNvPr id="689" name="Google Shape;689;p27"/>
          <p:cNvSpPr/>
          <p:nvPr/>
        </p:nvSpPr>
        <p:spPr>
          <a:xfrm>
            <a:off x="4775200" y="3352800"/>
            <a:ext cx="457362" cy="457200"/>
          </a:xfrm>
          <a:custGeom>
            <a:rect b="b" l="l" r="r" t="t"/>
            <a:pathLst>
              <a:path extrusionOk="0" h="21600" w="2160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anchorCtr="0" anchor="ctr" bIns="19025" lIns="19025" spcFirstLastPara="1" rIns="19025" wrap="square" tIns="19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r>
              <a:t/>
            </a:r>
            <a:endParaRPr b="0" i="0" sz="1562" u="none" cap="none" strike="noStrik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0" name="Google Shape;690;p27"/>
          <p:cNvGrpSpPr/>
          <p:nvPr/>
        </p:nvGrpSpPr>
        <p:grpSpPr>
          <a:xfrm>
            <a:off x="4699000" y="4114800"/>
            <a:ext cx="6400800" cy="1371600"/>
            <a:chOff x="4699000" y="4114800"/>
            <a:chExt cx="6400800" cy="1371600"/>
          </a:xfrm>
        </p:grpSpPr>
        <p:sp>
          <p:nvSpPr>
            <p:cNvPr id="691" name="Google Shape;691;p27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fmla="val 16667" name="adj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rotWithShape="0" algn="ctr" dir="14400000" dist="38100">
                <a:srgbClr val="3F3F3F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92" name="Google Shape;692;p27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rect b="b" l="l" r="r" t="t"/>
              <a:pathLst>
                <a:path extrusionOk="0" h="21600" w="2160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25" lIns="19025" spcFirstLastPara="1" rIns="19025" wrap="square" tIns="19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r>
                <a:t/>
              </a:r>
              <a:endParaRPr b="0" i="0" sz="156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 txBox="1"/>
            <p:nvPr/>
          </p:nvSpPr>
          <p:spPr>
            <a:xfrm>
              <a:off x="5918200" y="4286071"/>
              <a:ext cx="5181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20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Av. Pasteur, 404 - Urca,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1" i="0" lang="pt-BR" sz="120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b="1" i="0" lang="pt-BR" sz="120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RIO DE JANEIRO - RJ – BRASIL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20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20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,22290-240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94" name="Google Shape;694;p27"/>
          <p:cNvSpPr/>
          <p:nvPr/>
        </p:nvSpPr>
        <p:spPr>
          <a:xfrm>
            <a:off x="7442200" y="3429000"/>
            <a:ext cx="523914" cy="381000"/>
          </a:xfrm>
          <a:custGeom>
            <a:rect b="b" l="l" r="r" t="t"/>
            <a:pathLst>
              <a:path extrusionOk="0" h="21600" w="2160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anchorCtr="0" anchor="ctr" bIns="19025" lIns="19025" spcFirstLastPara="1" rIns="19025" wrap="square" tIns="19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r>
              <a:t/>
            </a:r>
            <a:endParaRPr b="0" i="0" sz="1562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 txBox="1"/>
          <p:nvPr/>
        </p:nvSpPr>
        <p:spPr>
          <a:xfrm>
            <a:off x="5232400" y="3429000"/>
            <a:ext cx="1905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b="1"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</a:t>
            </a:r>
            <a:r>
              <a:rPr b="1" i="0" lang="pt-BR" sz="160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38780332</a:t>
            </a:r>
            <a:endParaRPr b="1" i="0" sz="1600" u="none" strike="noStrik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6" name="Google Shape;696;p27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167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 u="sng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suregbh@sgb.gov.brr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7" name="Google Shape;697;p27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167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698" name="Google Shape;698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08600" y="6172200"/>
            <a:ext cx="561340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52430" y="7431645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16" name="Google Shape;116;p2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b="1" sz="2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069269" y="2609313"/>
            <a:ext cx="6680000" cy="8104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67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r>
              <a:rPr b="1" lang="pt-BR" sz="24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e de Recursos Minerais do Estado do Rio de Janeiro</a:t>
            </a:r>
            <a:endParaRPr b="1" sz="180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1170867" y="3525267"/>
            <a:ext cx="5913600" cy="4360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0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</a:t>
            </a: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Atlas Aerogeofísico do Estado do Rio de Janeiro</a:t>
            </a:r>
            <a:endParaRPr b="1"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1071265" y="4722192"/>
            <a:ext cx="6325600" cy="11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Sistema de Alerta Hidrológico </a:t>
            </a:r>
            <a:b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Muriaé - SAH Muriaé </a:t>
            </a:r>
            <a:b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Pomba - SAH Pomba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014335" y="6030701"/>
            <a:ext cx="6375200" cy="7693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</a:t>
            </a: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Programa de Levantamento da Geodiversidade </a:t>
            </a:r>
            <a:b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Estado do Rio de Janeiro</a:t>
            </a:r>
            <a:endParaRPr b="1"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1014336" y="7431626"/>
            <a:ext cx="6253600" cy="4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</a:t>
            </a:r>
            <a:r>
              <a:rPr b="1" lang="pt-BR" sz="18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Estudos de Caracterização Hidrológica de Solos </a:t>
            </a:r>
            <a:endParaRPr b="1" sz="18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8639367" y="2609301"/>
            <a:ext cx="6939600" cy="4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Mapa Hidrogeológico do Estado do Rio de Janeiro</a:t>
            </a:r>
            <a:endParaRPr b="1"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8587167" y="3433085"/>
            <a:ext cx="7044000" cy="7693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693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33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24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</a:t>
            </a: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b="1" lang="pt-BR" sz="1733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 b="1" sz="180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693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(Rhn) </a:t>
            </a:r>
            <a:endParaRPr b="1" sz="180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8662560" y="4646073"/>
            <a:ext cx="6070400" cy="7693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Sistema de Informações de Águas Subterrâneas (SIAGAS)</a:t>
            </a:r>
            <a:endParaRPr b="1"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8740955" y="6011247"/>
            <a:ext cx="6325600" cy="4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693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r>
              <a:rPr b="1" lang="pt-BR" sz="1733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Cartografia de Risco Geológico  </a:t>
            </a:r>
            <a:endParaRPr b="1" sz="180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8740975" y="7394016"/>
            <a:ext cx="5913600" cy="7693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</a:t>
            </a: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Cartas de Suscetibilidade a Movimentos Gravitacionais de Massa e Inundação  </a:t>
            </a:r>
            <a:endParaRPr b="1"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52430" y="7431645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47601" y="8368031"/>
            <a:ext cx="4443984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35" name="Google Shape;135;p3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b="1" sz="2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1039267" y="2609267"/>
            <a:ext cx="6680000" cy="4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</a:t>
            </a:r>
            <a:r>
              <a:rPr b="1" lang="pt-BR" sz="180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Avaliação Técnica Pós-Desastre</a:t>
            </a:r>
            <a:endParaRPr b="1" sz="180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1112907" y="3706179"/>
            <a:ext cx="6329600" cy="7130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0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 </a:t>
            </a:r>
            <a:r>
              <a:rPr b="1" lang="pt-BR" sz="18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Carta Geotécnica de Aptidão à Urbanização Frente à Desastres Naturais</a:t>
            </a:r>
            <a:endParaRPr b="1"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38083" y="-1066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14600" y="314368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4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47" name="Google Shape;147;p4"/>
            <p:cNvSpPr/>
            <p:nvPr/>
          </p:nvSpPr>
          <p:spPr>
            <a:xfrm>
              <a:off x="3314" y="337"/>
              <a:ext cx="39" cy="44"/>
            </a:xfrm>
            <a:custGeom>
              <a:rect b="b" l="l" r="r" t="t"/>
              <a:pathLst>
                <a:path extrusionOk="0" h="18" w="16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788" y="3239"/>
              <a:ext cx="32" cy="29"/>
            </a:xfrm>
            <a:custGeom>
              <a:rect b="b" l="l" r="r" t="t"/>
              <a:pathLst>
                <a:path extrusionOk="0" h="12" w="13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3903" y="3171"/>
              <a:ext cx="36" cy="19"/>
            </a:xfrm>
            <a:custGeom>
              <a:rect b="b" l="l" r="r" t="t"/>
              <a:pathLst>
                <a:path extrusionOk="0" h="8" w="15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944" y="3158"/>
              <a:ext cx="54" cy="22"/>
            </a:xfrm>
            <a:custGeom>
              <a:rect b="b" l="l" r="r" t="t"/>
              <a:pathLst>
                <a:path extrusionOk="0" h="9" w="22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3541" y="2306"/>
              <a:ext cx="100" cy="66"/>
            </a:xfrm>
            <a:custGeom>
              <a:rect b="b" l="l" r="r" t="t"/>
              <a:pathLst>
                <a:path extrusionOk="0" h="27" w="41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539" y="722"/>
              <a:ext cx="759" cy="1013"/>
            </a:xfrm>
            <a:custGeom>
              <a:rect b="b" l="l" r="r" t="t"/>
              <a:pathLst>
                <a:path extrusionOk="0" h="415" w="311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716" y="0"/>
              <a:ext cx="666" cy="740"/>
            </a:xfrm>
            <a:custGeom>
              <a:rect b="b" l="l" r="r" t="t"/>
              <a:pathLst>
                <a:path extrusionOk="0" h="303" w="27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841" y="98"/>
              <a:ext cx="561" cy="612"/>
            </a:xfrm>
            <a:custGeom>
              <a:rect b="b" l="l" r="r" t="t"/>
              <a:pathLst>
                <a:path extrusionOk="0" h="251" w="23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367" y="286"/>
              <a:ext cx="1448" cy="1386"/>
            </a:xfrm>
            <a:custGeom>
              <a:rect b="b" l="l" r="r" t="t"/>
              <a:pathLst>
                <a:path extrusionOk="0" h="568" w="593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610" y="1308"/>
              <a:ext cx="432" cy="254"/>
            </a:xfrm>
            <a:custGeom>
              <a:rect b="b" l="l" r="r" t="t"/>
              <a:pathLst>
                <a:path extrusionOk="0" h="104" w="177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4632" y="1172"/>
              <a:ext cx="396" cy="236"/>
            </a:xfrm>
            <a:custGeom>
              <a:rect b="b" l="l" r="r" t="t"/>
              <a:pathLst>
                <a:path extrusionOk="0" h="97" w="162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327" y="930"/>
              <a:ext cx="462" cy="564"/>
            </a:xfrm>
            <a:custGeom>
              <a:rect b="b" l="l" r="r" t="t"/>
              <a:pathLst>
                <a:path extrusionOk="0" h="231" w="189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42" y="344"/>
              <a:ext cx="1923" cy="1357"/>
            </a:xfrm>
            <a:custGeom>
              <a:rect b="b" l="l" r="r" t="t"/>
              <a:pathLst>
                <a:path extrusionOk="0" h="556" w="788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004" y="1955"/>
              <a:ext cx="791" cy="791"/>
            </a:xfrm>
            <a:custGeom>
              <a:rect b="b" l="l" r="r" t="t"/>
              <a:pathLst>
                <a:path extrusionOk="0" h="324" w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239" y="2182"/>
              <a:ext cx="1196" cy="952"/>
            </a:xfrm>
            <a:custGeom>
              <a:rect b="b" l="l" r="r" t="t"/>
              <a:pathLst>
                <a:path extrusionOk="0" h="390" w="4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3805" y="918"/>
              <a:ext cx="625" cy="888"/>
            </a:xfrm>
            <a:custGeom>
              <a:rect b="b" l="l" r="r" t="t"/>
              <a:pathLst>
                <a:path extrusionOk="0" h="364" w="256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3280" y="1157"/>
              <a:ext cx="544" cy="913"/>
            </a:xfrm>
            <a:custGeom>
              <a:rect b="b" l="l" r="r" t="t"/>
              <a:pathLst>
                <a:path extrusionOk="0" h="374" w="223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2563" y="3583"/>
              <a:ext cx="786" cy="737"/>
            </a:xfrm>
            <a:custGeom>
              <a:rect b="b" l="l" r="r" t="t"/>
              <a:pathLst>
                <a:path extrusionOk="0" h="302" w="32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859" y="2926"/>
              <a:ext cx="422" cy="279"/>
            </a:xfrm>
            <a:custGeom>
              <a:rect b="b" l="l" r="r" t="t"/>
              <a:pathLst>
                <a:path extrusionOk="0" h="114" w="173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2DC7F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188" y="2609"/>
              <a:ext cx="252" cy="378"/>
            </a:xfrm>
            <a:custGeom>
              <a:rect b="b" l="l" r="r" t="t"/>
              <a:pathLst>
                <a:path extrusionOk="0" h="155" w="103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642" y="1694"/>
              <a:ext cx="205" cy="229"/>
            </a:xfrm>
            <a:custGeom>
              <a:rect b="b" l="l" r="r" t="t"/>
              <a:pathLst>
                <a:path extrusionOk="0" h="94" w="8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734" y="1572"/>
              <a:ext cx="996" cy="1091"/>
            </a:xfrm>
            <a:custGeom>
              <a:rect b="b" l="l" r="r" t="t"/>
              <a:pathLst>
                <a:path extrusionOk="0" h="447" w="408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4649" y="1623"/>
              <a:ext cx="342" cy="190"/>
            </a:xfrm>
            <a:custGeom>
              <a:rect b="b" l="l" r="r" t="t"/>
              <a:pathLst>
                <a:path extrusionOk="0" h="78" w="14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335" y="1435"/>
              <a:ext cx="705" cy="242"/>
            </a:xfrm>
            <a:custGeom>
              <a:rect b="b" l="l" r="r" t="t"/>
              <a:pathLst>
                <a:path extrusionOk="0" h="99" w="28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029" y="2782"/>
              <a:ext cx="905" cy="616"/>
            </a:xfrm>
            <a:custGeom>
              <a:rect b="b" l="l" r="r" t="t"/>
              <a:pathLst>
                <a:path extrusionOk="0" h="252" w="371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22" y="1433"/>
              <a:ext cx="823" cy="432"/>
            </a:xfrm>
            <a:custGeom>
              <a:rect b="b" l="l" r="r" t="t"/>
              <a:pathLst>
                <a:path extrusionOk="0" h="177" w="33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092" y="1389"/>
              <a:ext cx="1247" cy="1188"/>
            </a:xfrm>
            <a:custGeom>
              <a:rect b="b" l="l" r="r" t="t"/>
              <a:pathLst>
                <a:path extrusionOk="0" h="487" w="511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528" y="1474"/>
              <a:ext cx="764" cy="635"/>
            </a:xfrm>
            <a:custGeom>
              <a:rect b="b" l="l" r="r" t="t"/>
              <a:pathLst>
                <a:path extrusionOk="0" h="260" w="313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480" y="2482"/>
              <a:ext cx="766" cy="767"/>
            </a:xfrm>
            <a:custGeom>
              <a:rect b="b" l="l" r="r" t="t"/>
              <a:pathLst>
                <a:path extrusionOk="0" h="314" w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934" y="3466"/>
              <a:ext cx="556" cy="368"/>
            </a:xfrm>
            <a:custGeom>
              <a:rect b="b" l="l" r="r" t="t"/>
              <a:pathLst>
                <a:path extrusionOk="0" h="151" w="228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865" y="3080"/>
              <a:ext cx="664" cy="457"/>
            </a:xfrm>
            <a:custGeom>
              <a:rect b="b" l="l" r="r" t="t"/>
              <a:pathLst>
                <a:path extrusionOk="0" h="187" w="272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cap="rnd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178" name="Google Shape;178;p4"/>
          <p:cNvGrpSpPr/>
          <p:nvPr/>
        </p:nvGrpSpPr>
        <p:grpSpPr>
          <a:xfrm rot="-2296732">
            <a:off x="2061360" y="2455525"/>
            <a:ext cx="3417110" cy="4724828"/>
            <a:chOff x="5373688" y="2928938"/>
            <a:chExt cx="1082675" cy="1497012"/>
          </a:xfrm>
        </p:grpSpPr>
        <p:sp>
          <p:nvSpPr>
            <p:cNvPr id="179" name="Google Shape;179;p4"/>
            <p:cNvSpPr/>
            <p:nvPr/>
          </p:nvSpPr>
          <p:spPr>
            <a:xfrm>
              <a:off x="5373688" y="2928938"/>
              <a:ext cx="1082675" cy="1497012"/>
            </a:xfrm>
            <a:custGeom>
              <a:rect b="b" l="l" r="r" t="t"/>
              <a:pathLst>
                <a:path extrusionOk="0" h="526" w="38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0950" lIns="121900" spcFirstLastPara="1" rIns="12190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81" name="Google Shape;181;p4"/>
          <p:cNvSpPr txBox="1"/>
          <p:nvPr/>
        </p:nvSpPr>
        <p:spPr>
          <a:xfrm>
            <a:off x="8509000" y="815196"/>
            <a:ext cx="67056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e de Recursos Minerais do Estado do Rio de Janeiro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4"/>
          <p:cNvSpPr txBox="1"/>
          <p:nvPr/>
        </p:nvSpPr>
        <p:spPr>
          <a:xfrm>
            <a:off x="8585200" y="3124200"/>
            <a:ext cx="6324600" cy="2116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produto apresenta 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atualização cartográfica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do estado do Rio de Janeiro, com repositório sintético de informações sobre 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deste importante estado, inserido na porção meridional da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Mantiqueira.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4"/>
          <p:cNvPicPr preferRelativeResize="0"/>
          <p:nvPr/>
        </p:nvPicPr>
        <p:blipFill rotWithShape="1">
          <a:blip r:embed="rId8">
            <a:alphaModFix/>
          </a:blip>
          <a:srcRect b="0" l="16180" r="16180" t="0"/>
          <a:stretch/>
        </p:blipFill>
        <p:spPr>
          <a:xfrm>
            <a:off x="2017074" y="2914869"/>
            <a:ext cx="2762902" cy="2716240"/>
          </a:xfrm>
          <a:custGeom>
            <a:rect b="b" l="l" r="r" t="t"/>
            <a:pathLst>
              <a:path extrusionOk="0" h="3530524" w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4" name="Google Shape;184;p4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12204148" y="6781800"/>
            <a:ext cx="2187388" cy="533400"/>
          </a:xfrm>
          <a:prstGeom prst="roundRect">
            <a:avLst>
              <a:gd fmla="val 16667" name="adj"/>
            </a:avLst>
          </a:prstGeom>
          <a:solidFill>
            <a:srgbClr val="31BC5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1:400.00</a:t>
            </a:r>
            <a:endParaRPr/>
          </a:p>
        </p:txBody>
      </p:sp>
      <p:sp>
        <p:nvSpPr>
          <p:cNvPr id="186" name="Google Shape;186;p4"/>
          <p:cNvSpPr txBox="1"/>
          <p:nvPr/>
        </p:nvSpPr>
        <p:spPr>
          <a:xfrm>
            <a:off x="8585200" y="5939135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Produto:</a:t>
            </a:r>
            <a:endParaRPr/>
          </a:p>
        </p:txBody>
      </p:sp>
      <p:sp>
        <p:nvSpPr>
          <p:cNvPr id="187" name="Google Shape;187;p4"/>
          <p:cNvSpPr/>
          <p:nvPr/>
        </p:nvSpPr>
        <p:spPr>
          <a:xfrm flipH="1" rot="10800000">
            <a:off x="8578850" y="243840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8" name="Google Shape;188;p4"/>
          <p:cNvSpPr txBox="1"/>
          <p:nvPr/>
        </p:nvSpPr>
        <p:spPr>
          <a:xfrm>
            <a:off x="8585200" y="6400800"/>
            <a:ext cx="3733800" cy="1701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Mapa Geológico 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Nota explicativa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Banco de dados geológicos e de recursos minerais (SIG)</a:t>
            </a:r>
            <a:endParaRPr/>
          </a:p>
        </p:txBody>
      </p:sp>
      <p:sp>
        <p:nvSpPr>
          <p:cNvPr id="189" name="Google Shape;189;p4"/>
          <p:cNvSpPr txBox="1"/>
          <p:nvPr/>
        </p:nvSpPr>
        <p:spPr>
          <a:xfrm>
            <a:off x="12090400" y="6324600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</a:t>
            </a:r>
            <a:endParaRPr/>
          </a:p>
        </p:txBody>
      </p:sp>
      <p:pic>
        <p:nvPicPr>
          <p:cNvPr id="190" name="Google Shape;190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750429">
            <a:off x="-4798245" y="25569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6625" r="16625" t="0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99" name="Google Shape;199;p5"/>
          <p:cNvPicPr preferRelativeResize="0"/>
          <p:nvPr>
            <p:ph idx="3" type="pic"/>
          </p:nvPr>
        </p:nvPicPr>
        <p:blipFill rotWithShape="1">
          <a:blip r:embed="rId8">
            <a:alphaModFix/>
          </a:blip>
          <a:srcRect b="0" l="16690" r="16690" t="0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0" name="Google Shape;200;p5"/>
          <p:cNvSpPr/>
          <p:nvPr/>
        </p:nvSpPr>
        <p:spPr>
          <a:xfrm rot="-6995037">
            <a:off x="8869702" y="232779"/>
            <a:ext cx="1998551" cy="4089380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grpSp>
        <p:nvGrpSpPr>
          <p:cNvPr id="201" name="Google Shape;201;p5"/>
          <p:cNvGrpSpPr/>
          <p:nvPr/>
        </p:nvGrpSpPr>
        <p:grpSpPr>
          <a:xfrm>
            <a:off x="6756400" y="7565137"/>
            <a:ext cx="2548127" cy="740663"/>
            <a:chOff x="5695188" y="7506716"/>
            <a:chExt cx="2548127" cy="740663"/>
          </a:xfrm>
        </p:grpSpPr>
        <p:pic>
          <p:nvPicPr>
            <p:cNvPr id="202" name="Google Shape;202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4" name="Google Shape;204;p5"/>
          <p:cNvSpPr txBox="1"/>
          <p:nvPr/>
        </p:nvSpPr>
        <p:spPr>
          <a:xfrm>
            <a:off x="782918" y="5903957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812800" y="6472518"/>
            <a:ext cx="5283200" cy="1833282"/>
          </a:xfrm>
          <a:prstGeom prst="roundRect">
            <a:avLst>
              <a:gd fmla="val 15167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6" name="Google Shape;206;p5"/>
          <p:cNvSpPr txBox="1"/>
          <p:nvPr/>
        </p:nvSpPr>
        <p:spPr>
          <a:xfrm>
            <a:off x="965200" y="6629400"/>
            <a:ext cx="51308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207" name="Google Shape;207;p5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812800" y="2362200"/>
            <a:ext cx="7239000" cy="1066800"/>
          </a:xfrm>
          <a:prstGeom prst="roundRect">
            <a:avLst>
              <a:gd fmla="val 10182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27CC8"/>
              </a:solidFill>
            </a:endParaRPr>
          </a:p>
        </p:txBody>
      </p:sp>
      <p:sp>
        <p:nvSpPr>
          <p:cNvPr id="209" name="Google Shape;209;p5"/>
          <p:cNvSpPr txBox="1"/>
          <p:nvPr/>
        </p:nvSpPr>
        <p:spPr>
          <a:xfrm>
            <a:off x="796026" y="2362200"/>
            <a:ext cx="6950973" cy="1019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Proporciona o incremento do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dos levantamentos geológicos, hidrogeológicos e geofísicos básicos.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5"/>
          <p:cNvSpPr txBox="1"/>
          <p:nvPr/>
        </p:nvSpPr>
        <p:spPr>
          <a:xfrm>
            <a:off x="836706" y="18288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848658" y="3581400"/>
            <a:ext cx="7203141" cy="1066800"/>
          </a:xfrm>
          <a:prstGeom prst="roundRect">
            <a:avLst>
              <a:gd fmla="val 10182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27CC8"/>
              </a:solidFill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831885" y="3581400"/>
            <a:ext cx="6950973" cy="1019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regional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subsidia a formulação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as tomadas de decisão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848658" y="4782671"/>
            <a:ext cx="7203141" cy="1066800"/>
          </a:xfrm>
          <a:prstGeom prst="roundRect">
            <a:avLst>
              <a:gd fmla="val 10182" name="adj"/>
            </a:avLst>
          </a:prstGeom>
          <a:solidFill>
            <a:srgbClr val="127CC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27CC8"/>
              </a:solidFill>
            </a:endParaRPr>
          </a:p>
        </p:txBody>
      </p:sp>
      <p:sp>
        <p:nvSpPr>
          <p:cNvPr id="214" name="Google Shape;214;p5"/>
          <p:cNvSpPr txBox="1"/>
          <p:nvPr/>
        </p:nvSpPr>
        <p:spPr>
          <a:xfrm>
            <a:off x="831885" y="4782671"/>
            <a:ext cx="8134315" cy="1019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essencial para o desenvolvimento de projetos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mineração/ pesquisa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hidrogeologia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acadêmicas,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infraestrutura,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geotecnia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solos.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0" y="-667871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8">
            <a:alphaModFix/>
          </a:blip>
          <a:srcRect b="35062" l="33838" r="20109" t="19494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>
            <p:ph idx="2" type="pic"/>
          </p:nvPr>
        </p:nvPicPr>
        <p:blipFill rotWithShape="1">
          <a:blip r:embed="rId9">
            <a:alphaModFix/>
          </a:blip>
          <a:srcRect b="1810" l="0" r="0" t="1811"/>
          <a:stretch/>
        </p:blipFill>
        <p:spPr>
          <a:xfrm>
            <a:off x="9804400" y="1847850"/>
            <a:ext cx="4743686" cy="6351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26" name="Google Shape;226;p6"/>
          <p:cNvSpPr txBox="1"/>
          <p:nvPr/>
        </p:nvSpPr>
        <p:spPr>
          <a:xfrm>
            <a:off x="816464" y="2286000"/>
            <a:ext cx="7738854" cy="1051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0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Estado do Rio de Janeiro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6"/>
          <p:cNvSpPr txBox="1"/>
          <p:nvPr/>
        </p:nvSpPr>
        <p:spPr>
          <a:xfrm>
            <a:off x="801776" y="3810000"/>
            <a:ext cx="7783424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publicação reúne dados de projetos aerogeofísicos realizados no estado com técnicas de </a:t>
            </a:r>
            <a:r>
              <a:rPr b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magnetometria, gamaespectrometria e gravimetria.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0" lvl="0" marL="0" rtl="0" algn="just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base nos levantamentos, é possível desvendar a terceira dimensão dos dados geológicos, ou seja, ter informações em profundidade sobre corpos, estruturas e depósitos minerais.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29" name="Google Shape;229;p6"/>
          <p:cNvSpPr txBox="1"/>
          <p:nvPr/>
        </p:nvSpPr>
        <p:spPr>
          <a:xfrm>
            <a:off x="736600" y="844704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" name="Google Shape;23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04334" y="-609600"/>
            <a:ext cx="5960534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>
            <a:off x="6527800" y="838200"/>
            <a:ext cx="5105400" cy="6248400"/>
          </a:xfrm>
          <a:prstGeom prst="roundRect">
            <a:avLst>
              <a:gd fmla="val 9451" name="adj"/>
            </a:avLst>
          </a:pr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11709400" y="4474882"/>
            <a:ext cx="3733800" cy="3830918"/>
          </a:xfrm>
          <a:prstGeom prst="roundRect">
            <a:avLst>
              <a:gd fmla="val 8896" name="adj"/>
            </a:avLst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37" name="Google Shape;2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0" l="10431" r="10430" t="0"/>
          <a:stretch/>
        </p:blipFill>
        <p:spPr>
          <a:xfrm>
            <a:off x="508000" y="830094"/>
            <a:ext cx="5892800" cy="7446300"/>
          </a:xfrm>
          <a:prstGeom prst="roundRect">
            <a:avLst>
              <a:gd fmla="val 5955" name="adj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43" name="Google Shape;243;p7"/>
          <p:cNvPicPr preferRelativeResize="0"/>
          <p:nvPr>
            <p:ph idx="4" type="pic"/>
          </p:nvPr>
        </p:nvPicPr>
        <p:blipFill rotWithShape="1">
          <a:blip r:embed="rId9">
            <a:alphaModFix/>
          </a:blip>
          <a:srcRect b="0" l="34394" r="34394" t="0"/>
          <a:stretch/>
        </p:blipFill>
        <p:spPr>
          <a:xfrm>
            <a:off x="11748084" y="838200"/>
            <a:ext cx="3466516" cy="3466516"/>
          </a:xfrm>
          <a:prstGeom prst="roundRect">
            <a:avLst>
              <a:gd fmla="val 10493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44" name="Google Shape;244;p7"/>
          <p:cNvSpPr txBox="1"/>
          <p:nvPr/>
        </p:nvSpPr>
        <p:spPr>
          <a:xfrm>
            <a:off x="66421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7"/>
          <p:cNvSpPr txBox="1"/>
          <p:nvPr/>
        </p:nvSpPr>
        <p:spPr>
          <a:xfrm>
            <a:off x="6604000" y="1524000"/>
            <a:ext cx="4953000" cy="5025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estado.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ocorrência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metalogenéticos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atuais. 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futuros projetos de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básico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feições estruturais geológicas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investigações multidisciplinares.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7"/>
          <p:cNvSpPr txBox="1"/>
          <p:nvPr/>
        </p:nvSpPr>
        <p:spPr>
          <a:xfrm>
            <a:off x="11785600" y="4943020"/>
            <a:ext cx="3276600" cy="3362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 </a:t>
            </a:r>
            <a:endParaRPr/>
          </a:p>
        </p:txBody>
      </p:sp>
      <p:sp>
        <p:nvSpPr>
          <p:cNvPr id="247" name="Google Shape;247;p7"/>
          <p:cNvSpPr txBox="1"/>
          <p:nvPr/>
        </p:nvSpPr>
        <p:spPr>
          <a:xfrm>
            <a:off x="11785600" y="4474882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7"/>
          <p:cNvSpPr/>
          <p:nvPr/>
        </p:nvSpPr>
        <p:spPr>
          <a:xfrm>
            <a:off x="6527800" y="7162800"/>
            <a:ext cx="5105400" cy="1143000"/>
          </a:xfrm>
          <a:prstGeom prst="roundRect">
            <a:avLst>
              <a:gd fmla="val 50000" name="adj"/>
            </a:avLst>
          </a:prstGeom>
          <a:solidFill>
            <a:srgbClr val="31BC5C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grpSp>
        <p:nvGrpSpPr>
          <p:cNvPr id="249" name="Google Shape;249;p7"/>
          <p:cNvGrpSpPr/>
          <p:nvPr/>
        </p:nvGrpSpPr>
        <p:grpSpPr>
          <a:xfrm>
            <a:off x="7899400" y="7391400"/>
            <a:ext cx="2548127" cy="740663"/>
            <a:chOff x="5695188" y="7506716"/>
            <a:chExt cx="2548127" cy="740663"/>
          </a:xfrm>
        </p:grpSpPr>
        <p:pic>
          <p:nvPicPr>
            <p:cNvPr id="250" name="Google Shape;250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7125">
              <a:spAutoFit/>
            </a:bodyPr>
            <a:lstStyle/>
            <a:p>
              <a:pPr indent="0" lvl="0" marL="127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2" name="Google Shape;252;p7"/>
          <p:cNvSpPr txBox="1"/>
          <p:nvPr/>
        </p:nvSpPr>
        <p:spPr>
          <a:xfrm>
            <a:off x="736600" y="844704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8578461" y="3061996"/>
            <a:ext cx="6655816" cy="1447800"/>
          </a:xfrm>
          <a:prstGeom prst="roundRect">
            <a:avLst>
              <a:gd fmla="val 16667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59" name="Google Shape;25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33884" y="2743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8"/>
          <p:cNvSpPr/>
          <p:nvPr/>
        </p:nvSpPr>
        <p:spPr>
          <a:xfrm rot="2568048">
            <a:off x="3011137" y="1153079"/>
            <a:ext cx="3360547" cy="6876256"/>
          </a:xfrm>
          <a:custGeom>
            <a:rect b="b" l="l" r="r" t="t"/>
            <a:pathLst>
              <a:path extrusionOk="0" h="3724508" w="1862254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64" name="Google Shape;264;p8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2785" l="45642" r="3742" t="-2785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65" name="Google Shape;265;p8"/>
          <p:cNvSpPr txBox="1"/>
          <p:nvPr/>
        </p:nvSpPr>
        <p:spPr>
          <a:xfrm>
            <a:off x="8509000" y="685800"/>
            <a:ext cx="7747000" cy="166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</a:t>
            </a:r>
            <a:br>
              <a:rPr b="1" lang="pt-BR" sz="2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Muriaé - </a:t>
            </a:r>
            <a:r>
              <a:rPr b="1" lang="pt-BR" sz="3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Muriaé </a:t>
            </a:r>
            <a:br>
              <a:rPr b="1" lang="pt-BR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Pomba - </a:t>
            </a:r>
            <a:r>
              <a:rPr b="1" lang="pt-BR" sz="3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Pomba</a:t>
            </a:r>
            <a:endParaRPr sz="18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8550469" y="2819400"/>
            <a:ext cx="3886200" cy="62345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67" name="Google Shape;267;p8"/>
          <p:cNvSpPr/>
          <p:nvPr/>
        </p:nvSpPr>
        <p:spPr>
          <a:xfrm>
            <a:off x="8558784" y="4724400"/>
            <a:ext cx="6655816" cy="1447800"/>
          </a:xfrm>
          <a:prstGeom prst="roundRect">
            <a:avLst>
              <a:gd fmla="val 16667" name="adj"/>
            </a:avLst>
          </a:prstGeom>
          <a:solidFill>
            <a:srgbClr val="24AEE7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a operação do SAH (período chuvoso), o SGB transmite um Boletim Técnico com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sobre os níveis dos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estações fluviométricas monitoradas e, em momentos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previsões sobre esses níveis. </a:t>
            </a:r>
            <a:endParaRPr/>
          </a:p>
        </p:txBody>
      </p:sp>
      <p:sp>
        <p:nvSpPr>
          <p:cNvPr id="268" name="Google Shape;268;p8"/>
          <p:cNvSpPr txBox="1"/>
          <p:nvPr/>
        </p:nvSpPr>
        <p:spPr>
          <a:xfrm>
            <a:off x="8585200" y="3048000"/>
            <a:ext cx="66294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previsão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de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gerar e disseminar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subsidiar a tomada de decisões por parte da população e dos órgãos relacionadas à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dos impactos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eventos hidrológicos extremos.</a:t>
            </a:r>
            <a:endParaRPr/>
          </a:p>
        </p:txBody>
      </p:sp>
      <p:sp>
        <p:nvSpPr>
          <p:cNvPr id="269" name="Google Shape;269;p8"/>
          <p:cNvSpPr/>
          <p:nvPr/>
        </p:nvSpPr>
        <p:spPr>
          <a:xfrm>
            <a:off x="5461000" y="6477000"/>
            <a:ext cx="3810000" cy="1676400"/>
          </a:xfrm>
          <a:prstGeom prst="roundRect">
            <a:avLst>
              <a:gd fmla="val 8246" name="adj"/>
            </a:avLst>
          </a:prstGeom>
          <a:solidFill>
            <a:srgbClr val="2DC7F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5461000" y="6498236"/>
            <a:ext cx="38862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Polícia Militar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 de Bombeiros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dos municípios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das bacias hidrográficas  </a:t>
            </a:r>
            <a:endParaRPr/>
          </a:p>
        </p:txBody>
      </p:sp>
      <p:sp>
        <p:nvSpPr>
          <p:cNvPr id="271" name="Google Shape;271;p8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b="1"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8"/>
          <p:cNvSpPr/>
          <p:nvPr/>
        </p:nvSpPr>
        <p:spPr>
          <a:xfrm>
            <a:off x="9423400" y="6501134"/>
            <a:ext cx="5791199" cy="1652266"/>
          </a:xfrm>
          <a:prstGeom prst="roundRect">
            <a:avLst>
              <a:gd fmla="val 8246" name="adj"/>
            </a:avLst>
          </a:prstGeom>
          <a:solidFill>
            <a:srgbClr val="2DC7F8"/>
          </a:solidFill>
          <a:ln>
            <a:noFill/>
          </a:ln>
          <a:effectLst>
            <a:outerShdw blurRad="76200" rotWithShape="0" algn="ctr" dir="14400000" dist="38100">
              <a:srgbClr val="3F3F3F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3" name="Google Shape;273;p8"/>
          <p:cNvSpPr txBox="1"/>
          <p:nvPr/>
        </p:nvSpPr>
        <p:spPr>
          <a:xfrm>
            <a:off x="9423400" y="6568190"/>
            <a:ext cx="57912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Gerenciamento de Riscos e Desastres (Cenad)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Monitoramento e Alertas de Desastres Naturais (Cemaden)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demais órgãos federais, estaduais e municipais com atuação na bacia hidrográfica </a:t>
            </a:r>
            <a:endParaRPr b="1"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8"/>
          <p:cNvSpPr txBox="1"/>
          <p:nvPr/>
        </p:nvSpPr>
        <p:spPr>
          <a:xfrm>
            <a:off x="5422900" y="604126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2023-05-16T12:22:51Z</dcterms:created>
  <dc:creator>Michele Silva Santana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