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6256000" cy="9144000"/>
  <p:notesSz cx="16256000" cy="9144000"/>
  <p:embeddedFontLst>
    <p:embeddedFont>
      <p:font typeface="Montserrat" panose="020B0604020202020204" charset="0"/>
      <p:regular r:id="rId41"/>
      <p:bold r:id="rId42"/>
      <p:italic r:id="rId43"/>
      <p:boldItalic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68">
          <p15:clr>
            <a:srgbClr val="A4A3A4"/>
          </p15:clr>
        </p15:guide>
        <p15:guide id="2" pos="9584">
          <p15:clr>
            <a:srgbClr val="A4A3A4"/>
          </p15:clr>
        </p15:guide>
        <p15:guide id="3" pos="5408">
          <p15:clr>
            <a:srgbClr val="A4A3A4"/>
          </p15:clr>
        </p15:guide>
        <p15:guide id="4" pos="512">
          <p15:clr>
            <a:srgbClr val="A4A3A4"/>
          </p15:clr>
        </p15:guide>
        <p15:guide id="5" orient="horz" pos="528">
          <p15:clr>
            <a:srgbClr val="A4A3A4"/>
          </p15:clr>
        </p15:guide>
        <p15:guide id="6" orient="horz" pos="5232">
          <p15:clr>
            <a:srgbClr val="A4A3A4"/>
          </p15:clr>
        </p15:guide>
        <p15:guide id="7" orient="horz" pos="4080">
          <p15:clr>
            <a:srgbClr val="A4A3A4"/>
          </p15:clr>
        </p15:guide>
        <p15:guide id="8" pos="7664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io9fsinQQrEn1racdBB6VU4HQ7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36" y="84"/>
      </p:cViewPr>
      <p:guideLst>
        <p:guide orient="horz" pos="5568"/>
        <p:guide pos="9584"/>
        <p:guide pos="5408"/>
        <p:guide pos="512"/>
        <p:guide orient="horz" pos="528"/>
        <p:guide orient="horz" pos="5232"/>
        <p:guide orient="horz" pos="4080"/>
        <p:guide pos="76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customschemas.google.com/relationships/presentationmetadata" Target="meta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043738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9207500" y="0"/>
            <a:ext cx="7045325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7043738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/>
              <a:t>‹nº›</a:t>
            </a:fld>
            <a:endParaRPr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1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3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1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1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1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7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1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p2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0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2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2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2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4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p2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2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7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7" name="Google Shape;607;p2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28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" name="Google Shape;641;p3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30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81" name="Google Shape;68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99" name="Google Shape;69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3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17" name="Google Shape;71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32" name="Google Shape;73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0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0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4_Custom Layou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9"/>
          <p:cNvSpPr>
            <a:spLocks noGrp="1"/>
          </p:cNvSpPr>
          <p:nvPr>
            <p:ph type="pic" idx="2"/>
          </p:nvPr>
        </p:nvSpPr>
        <p:spPr>
          <a:xfrm>
            <a:off x="5062331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8" name="Google Shape;58;p49"/>
          <p:cNvSpPr>
            <a:spLocks noGrp="1"/>
          </p:cNvSpPr>
          <p:nvPr>
            <p:ph type="pic" idx="3"/>
          </p:nvPr>
        </p:nvSpPr>
        <p:spPr>
          <a:xfrm>
            <a:off x="963150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0"/>
          <p:cNvSpPr>
            <a:spLocks noGrp="1"/>
          </p:cNvSpPr>
          <p:nvPr>
            <p:ph type="pic" idx="2"/>
          </p:nvPr>
        </p:nvSpPr>
        <p:spPr>
          <a:xfrm>
            <a:off x="1018639" y="860466"/>
            <a:ext cx="14218723" cy="74230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1"/>
          <p:cNvSpPr txBox="1"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1"/>
          <p:cNvSpPr txBox="1">
            <a:spLocks noGrp="1"/>
          </p:cNvSpPr>
          <p:nvPr>
            <p:ph type="subTitle" idx="1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1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1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1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2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2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2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2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2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3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3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3"/>
          <p:cNvSpPr txBox="1">
            <a:spLocks noGrp="1"/>
          </p:cNvSpPr>
          <p:nvPr>
            <p:ph type="body" idx="2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3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3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3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1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1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1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0_Custom Layout">
  <p:cSld name="130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2"/>
          <p:cNvSpPr>
            <a:spLocks noGrp="1"/>
          </p:cNvSpPr>
          <p:nvPr>
            <p:ph type="pic" idx="2"/>
          </p:nvPr>
        </p:nvSpPr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" name="Google Shape;26;p42"/>
          <p:cNvSpPr>
            <a:spLocks noGrp="1"/>
          </p:cNvSpPr>
          <p:nvPr>
            <p:ph type="pic" idx="3"/>
          </p:nvPr>
        </p:nvSpPr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" name="Google Shape;27;p42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2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1_Custom Layout">
  <p:cSld name="151_Custom Layou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3"/>
          <p:cNvSpPr>
            <a:spLocks noGrp="1"/>
          </p:cNvSpPr>
          <p:nvPr>
            <p:ph type="pic" idx="2"/>
          </p:nvPr>
        </p:nvSpPr>
        <p:spPr>
          <a:xfrm>
            <a:off x="9028434" y="3097673"/>
            <a:ext cx="5250241" cy="39337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" name="Google Shape;32;p43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3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3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4"/>
          <p:cNvSpPr>
            <a:spLocks noGrp="1"/>
          </p:cNvSpPr>
          <p:nvPr>
            <p:ph type="pic" idx="2"/>
          </p:nvPr>
        </p:nvSpPr>
        <p:spPr>
          <a:xfrm>
            <a:off x="4892040" y="1097280"/>
            <a:ext cx="6471920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5"/>
          <p:cNvSpPr>
            <a:spLocks noGrp="1"/>
          </p:cNvSpPr>
          <p:nvPr>
            <p:ph type="pic" idx="2"/>
          </p:nvPr>
        </p:nvSpPr>
        <p:spPr>
          <a:xfrm>
            <a:off x="5062331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9" name="Google Shape;39;p45"/>
          <p:cNvSpPr>
            <a:spLocks noGrp="1"/>
          </p:cNvSpPr>
          <p:nvPr>
            <p:ph type="pic" idx="3"/>
          </p:nvPr>
        </p:nvSpPr>
        <p:spPr>
          <a:xfrm>
            <a:off x="963150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6"/>
          <p:cNvSpPr>
            <a:spLocks noGrp="1"/>
          </p:cNvSpPr>
          <p:nvPr>
            <p:ph type="pic" idx="2"/>
          </p:nvPr>
        </p:nvSpPr>
        <p:spPr>
          <a:xfrm>
            <a:off x="10365249" y="3242076"/>
            <a:ext cx="4379451" cy="43794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2" name="Google Shape;42;p46"/>
          <p:cNvSpPr>
            <a:spLocks noGrp="1"/>
          </p:cNvSpPr>
          <p:nvPr>
            <p:ph type="pic" idx="3"/>
          </p:nvPr>
        </p:nvSpPr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_Custom Layout">
  <p:cSld name="90_Custom Layou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7"/>
          <p:cNvSpPr>
            <a:spLocks noGrp="1"/>
          </p:cNvSpPr>
          <p:nvPr>
            <p:ph type="pic" idx="2"/>
          </p:nvPr>
        </p:nvSpPr>
        <p:spPr>
          <a:xfrm>
            <a:off x="914400" y="1011900"/>
            <a:ext cx="7170621" cy="71706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5" name="Google Shape;45;p47"/>
          <p:cNvSpPr>
            <a:spLocks noGrp="1"/>
          </p:cNvSpPr>
          <p:nvPr>
            <p:ph type="pic" idx="3"/>
          </p:nvPr>
        </p:nvSpPr>
        <p:spPr>
          <a:xfrm>
            <a:off x="8170597" y="4639807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" name="Google Shape;46;p47"/>
          <p:cNvSpPr>
            <a:spLocks noGrp="1"/>
          </p:cNvSpPr>
          <p:nvPr>
            <p:ph type="pic" idx="4"/>
          </p:nvPr>
        </p:nvSpPr>
        <p:spPr>
          <a:xfrm>
            <a:off x="11798886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7" name="Google Shape;47;p47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7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8"/>
          <p:cNvSpPr>
            <a:spLocks noGrp="1"/>
          </p:cNvSpPr>
          <p:nvPr>
            <p:ph type="pic" idx="2"/>
          </p:nvPr>
        </p:nvSpPr>
        <p:spPr>
          <a:xfrm>
            <a:off x="826347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" name="Google Shape;52;p48"/>
          <p:cNvSpPr>
            <a:spLocks noGrp="1"/>
          </p:cNvSpPr>
          <p:nvPr>
            <p:ph type="pic" idx="3"/>
          </p:nvPr>
        </p:nvSpPr>
        <p:spPr>
          <a:xfrm>
            <a:off x="91440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48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8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8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 u="none" strike="noStrike" cap="none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hyperlink" Target="http://www.sgb.gov.br/publique/Gestao-Territorial/Prevencao-de-Desastres/Setorizacao-de-Riscos-Geologicos---Rondonia-4889.html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hyperlink" Target="http://www.cprm.gov.br/publique/media/gestao_territorial/plano_nac_risco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hyperlink" Target="http://www.sgb.gov.br/publique/Gestao-Territorial/Prevencao-de-Desastres/Cartas-de-Suscetibilidade-a-Movimentos-Gravitacionais-de-Massa-e-Inundacoes---Rondonia-5085.html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geoportal.cprm.gov.br/portal/apps/opsdashboard/index.html#/d55b875b15f6489e957fe9dd4ee5ee4b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publique/Gestao-Territorial/Prevencao-de-Desastres/Cartas-Geotecnicas-de-Aptidao-a-Urbanizacao-5368.html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9.jp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hyperlink" Target="http://www.sgb.gov.br/publique/Gestao-Territorial/Prevencao-de-Desastres/Avaliacao-Tecnica-Pos-Desastre-7141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hyperlink" Target="https://rigeo.cprm.gov.br/handle/doc/16731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2.jp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23210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38.jpg"/><Relationship Id="rId4" Type="http://schemas.openxmlformats.org/officeDocument/2006/relationships/image" Target="../media/image16.png"/><Relationship Id="rId9" Type="http://schemas.openxmlformats.org/officeDocument/2006/relationships/hyperlink" Target="https://rigeo.cprm.gov.br/handle/doc/20466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42.jp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nirh.gov.br/hidroweb/apresentacao.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s://rigeo.cprm.gov.br/handle/doc/22354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hyperlink" Target="https://sgbeduca.cprm.gov.br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48.jpg"/><Relationship Id="rId4" Type="http://schemas.openxmlformats.org/officeDocument/2006/relationships/image" Target="../media/image3.png"/><Relationship Id="rId9" Type="http://schemas.openxmlformats.org/officeDocument/2006/relationships/hyperlink" Target="https://sgbeduca.cprm.gov.br/professores_recursos_pedagogicos_mapas.html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50.jpg"/><Relationship Id="rId4" Type="http://schemas.openxmlformats.org/officeDocument/2006/relationships/image" Target="../media/image3.png"/><Relationship Id="rId9" Type="http://schemas.openxmlformats.org/officeDocument/2006/relationships/hyperlink" Target="https://sgb.gov.br/publique/Redes-Institucionais/Rede-de-Litotecas-264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maps/mYbYR7b2S7YU3ndw9" TargetMode="External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hyperlink" Target="mailto:emailparacontato@sgb.com.br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sace/index_bacias_monitoradas.php?getbacia=bmadeira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hyperlink" Target="http://siagasweb.cprm.gov.br/layout/visualizar_mapa.php?action=Estado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5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hyperlink" Target="http://www.cprm.gov.br/publique/Hidrologia/Monitoramento-Hidrologico-e-Hidrogeologico/Rede-Integrada-de-Monitoramento-das-Aguas-Subterraneas---RIMAS-6727.html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6" y="-4917"/>
            <a:ext cx="16251903" cy="9141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0"/>
          <p:cNvSpPr txBox="1"/>
          <p:nvPr/>
        </p:nvSpPr>
        <p:spPr>
          <a:xfrm>
            <a:off x="736600" y="4649764"/>
            <a:ext cx="8077200" cy="318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Consiste na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porções do território municipal sujeitas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ou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eventos adversos de natureza geológica.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mapeamentos são realizados em parceria com 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municipais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exclusivamente em regiões onde há edificações com permanência humana e cartografam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alto e muito alto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estudo é elaborado em consonância com as diretrizes e objetivos estabelecidos pela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Nacional de Proteção e Defesa Civil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(Lei nº 12.608/2012)</a:t>
            </a:r>
            <a:endParaRPr/>
          </a:p>
        </p:txBody>
      </p:sp>
      <p:sp>
        <p:nvSpPr>
          <p:cNvPr id="264" name="Google Shape;264;p10"/>
          <p:cNvSpPr/>
          <p:nvPr/>
        </p:nvSpPr>
        <p:spPr>
          <a:xfrm>
            <a:off x="842144" y="4101123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65" name="Google Shape;265;p10"/>
          <p:cNvSpPr txBox="1"/>
          <p:nvPr/>
        </p:nvSpPr>
        <p:spPr>
          <a:xfrm>
            <a:off x="736600" y="3516348"/>
            <a:ext cx="90678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de Risco Geológico </a:t>
            </a:r>
            <a:endParaRPr/>
          </a:p>
        </p:txBody>
      </p:sp>
      <p:pic>
        <p:nvPicPr>
          <p:cNvPr id="266" name="Google Shape;266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12022" y="3352800"/>
            <a:ext cx="5944870" cy="445865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67" name="Google Shape;267;p10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268" name="Google Shape;268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1"/>
          <p:cNvSpPr txBox="1"/>
          <p:nvPr/>
        </p:nvSpPr>
        <p:spPr>
          <a:xfrm>
            <a:off x="736600" y="2314676"/>
            <a:ext cx="7755126" cy="5471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2800"/>
              <a:buFont typeface="Century Gothic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entury Gothic"/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 o estado mapeado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52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52 mil pessoas </a:t>
            </a:r>
            <a:r>
              <a:rPr lang="pt-BR" sz="18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contempladas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geradas pelo SGB subsidiam a tomada de decisões assertivas relacionadas às políticas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ordenamento territorial e prevenção de desastres</a:t>
            </a:r>
            <a:r>
              <a:rPr lang="pt-BR" sz="18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contribuindo para salvar vidas.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/>
          </a:p>
        </p:txBody>
      </p:sp>
      <p:pic>
        <p:nvPicPr>
          <p:cNvPr id="279" name="Google Shape;279;p11"/>
          <p:cNvPicPr preferRelativeResize="0"/>
          <p:nvPr/>
        </p:nvPicPr>
        <p:blipFill rotWithShape="1">
          <a:blip r:embed="rId7">
            <a:alphaModFix/>
          </a:blip>
          <a:srcRect l="5482" r="5481"/>
          <a:stretch/>
        </p:blipFill>
        <p:spPr>
          <a:xfrm>
            <a:off x="8966200" y="3710625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280" name="Google Shape;280;p11"/>
          <p:cNvGrpSpPr/>
          <p:nvPr/>
        </p:nvGrpSpPr>
        <p:grpSpPr>
          <a:xfrm>
            <a:off x="9499600" y="2771786"/>
            <a:ext cx="2548127" cy="740663"/>
            <a:chOff x="5695188" y="7506716"/>
            <a:chExt cx="2548127" cy="740663"/>
          </a:xfrm>
        </p:grpSpPr>
        <p:pic>
          <p:nvPicPr>
            <p:cNvPr id="281" name="Google Shape;281;p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2" name="Google Shape;282;p1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83" name="Google Shape;283;p11"/>
          <p:cNvSpPr txBox="1"/>
          <p:nvPr/>
        </p:nvSpPr>
        <p:spPr>
          <a:xfrm>
            <a:off x="7366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284" name="Google Shape;284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12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294" name="Google Shape;294;p12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" name="Google Shape;295;p12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" name="Google Shape;296;p12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" name="Google Shape;297;p12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" name="Google Shape;298;p12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99;p12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" name="Google Shape;300;p12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" name="Google Shape;301;p12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" name="Google Shape;302;p12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" name="Google Shape;303;p12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" name="Google Shape;304;p12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" name="Google Shape;305;p12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" name="Google Shape;306;p12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" name="Google Shape;307;p12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2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2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2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2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2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" name="Google Shape;313;p12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" name="Google Shape;314;p12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" name="Google Shape;315;p12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316" name="Google Shape;316;p12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" name="Google Shape;317;p12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" name="Google Shape;319;p12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" name="Google Shape;320;p12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25" name="Google Shape;325;p12"/>
          <p:cNvGrpSpPr/>
          <p:nvPr/>
        </p:nvGrpSpPr>
        <p:grpSpPr>
          <a:xfrm rot="5835294">
            <a:off x="2155250" y="2007233"/>
            <a:ext cx="3417110" cy="4724828"/>
            <a:chOff x="5373688" y="2928938"/>
            <a:chExt cx="1082675" cy="1497012"/>
          </a:xfrm>
        </p:grpSpPr>
        <p:sp>
          <p:nvSpPr>
            <p:cNvPr id="326" name="Google Shape;326;p12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28" name="Google Shape;328;p12"/>
          <p:cNvSpPr txBox="1"/>
          <p:nvPr/>
        </p:nvSpPr>
        <p:spPr>
          <a:xfrm>
            <a:off x="7372098" y="1711738"/>
            <a:ext cx="707957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Inundações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9" name="Google Shape;329;p12"/>
          <p:cNvSpPr txBox="1"/>
          <p:nvPr/>
        </p:nvSpPr>
        <p:spPr>
          <a:xfrm>
            <a:off x="7372098" y="3863430"/>
            <a:ext cx="8223502" cy="294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São documentos cartográficos que representam a possibilidade de ocorrência de movimentos gravitacionais de massa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(deslizamentos e corridas de massa</a:t>
            </a:r>
            <a:r>
              <a:rPr lang="pt-BR" sz="18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processos hidrológicos </a:t>
            </a:r>
            <a:r>
              <a:rPr lang="pt-BR" sz="18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inundações e enxurradas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) em todo o município.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 elaboração das cartas é prevista no </a:t>
            </a:r>
            <a:r>
              <a:rPr lang="pt-BR" sz="1800" b="1" u="sng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Plano Nacional de Gestão de Riscos e Resposta a Desastres Naturais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sp>
        <p:nvSpPr>
          <p:cNvPr id="330" name="Google Shape;330;p12"/>
          <p:cNvSpPr txBox="1"/>
          <p:nvPr/>
        </p:nvSpPr>
        <p:spPr>
          <a:xfrm>
            <a:off x="7372098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1" name="Google Shape;331;p12"/>
          <p:cNvSpPr/>
          <p:nvPr/>
        </p:nvSpPr>
        <p:spPr>
          <a:xfrm rot="10800000" flipH="1">
            <a:off x="7441948" y="3552521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32" name="Google Shape;332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42222" y="3057101"/>
            <a:ext cx="2762902" cy="2735404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88204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3"/>
          <p:cNvSpPr txBox="1"/>
          <p:nvPr/>
        </p:nvSpPr>
        <p:spPr>
          <a:xfrm>
            <a:off x="736600" y="2593285"/>
            <a:ext cx="7755126" cy="530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2800"/>
              <a:buFont typeface="Century Gothic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mapeados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Cerca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857 mil </a:t>
            </a:r>
            <a:r>
              <a:rPr lang="pt-BR" sz="18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pessoas beneficiadas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Contribuem para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do uso e ocupação do solo, controle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urbana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avaliação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cenários potenciais de riscos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e, ainda, no âmbito regional, auxiliam na elaboração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zoneamentos ecológico-econômicos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/>
          </a:p>
        </p:txBody>
      </p:sp>
      <p:pic>
        <p:nvPicPr>
          <p:cNvPr id="344" name="Google Shape;344;p13"/>
          <p:cNvPicPr preferRelativeResize="0"/>
          <p:nvPr/>
        </p:nvPicPr>
        <p:blipFill rotWithShape="1">
          <a:blip r:embed="rId7">
            <a:alphaModFix/>
          </a:blip>
          <a:srcRect l="12540" r="12540"/>
          <a:stretch/>
        </p:blipFill>
        <p:spPr>
          <a:xfrm>
            <a:off x="8966200" y="3710625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345" name="Google Shape;345;p13"/>
          <p:cNvGrpSpPr/>
          <p:nvPr/>
        </p:nvGrpSpPr>
        <p:grpSpPr>
          <a:xfrm>
            <a:off x="9499600" y="2771786"/>
            <a:ext cx="2548127" cy="740663"/>
            <a:chOff x="5695188" y="7506716"/>
            <a:chExt cx="2548127" cy="740663"/>
          </a:xfrm>
        </p:grpSpPr>
        <p:pic>
          <p:nvPicPr>
            <p:cNvPr id="346" name="Google Shape;346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7" name="Google Shape;347;p1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48" name="Google Shape;348;p13"/>
          <p:cNvSpPr txBox="1"/>
          <p:nvPr/>
        </p:nvSpPr>
        <p:spPr>
          <a:xfrm>
            <a:off x="7366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grpSp>
        <p:nvGrpSpPr>
          <p:cNvPr id="349" name="Google Shape;349;p13"/>
          <p:cNvGrpSpPr/>
          <p:nvPr/>
        </p:nvGrpSpPr>
        <p:grpSpPr>
          <a:xfrm>
            <a:off x="9499600" y="1834575"/>
            <a:ext cx="2548127" cy="740663"/>
            <a:chOff x="5695188" y="7506716"/>
            <a:chExt cx="2548127" cy="740663"/>
          </a:xfrm>
        </p:grpSpPr>
        <p:pic>
          <p:nvPicPr>
            <p:cNvPr id="350" name="Google Shape;350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1" name="Google Shape;351;p1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352" name="Google Shape;352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1" name="Google Shape;361;p14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362" name="Google Shape;362;p14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93" name="Google Shape;393;p14"/>
          <p:cNvGrpSpPr/>
          <p:nvPr/>
        </p:nvGrpSpPr>
        <p:grpSpPr>
          <a:xfrm rot="5835294">
            <a:off x="2155250" y="2007233"/>
            <a:ext cx="3417110" cy="4724828"/>
            <a:chOff x="5373688" y="2928938"/>
            <a:chExt cx="1082675" cy="1497012"/>
          </a:xfrm>
        </p:grpSpPr>
        <p:sp>
          <p:nvSpPr>
            <p:cNvPr id="394" name="Google Shape;394;p14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96" name="Google Shape;396;p14"/>
          <p:cNvSpPr txBox="1"/>
          <p:nvPr/>
        </p:nvSpPr>
        <p:spPr>
          <a:xfrm>
            <a:off x="7372098" y="1524171"/>
            <a:ext cx="707957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 Geotécnica de Aptidão à Urbanização Frente à Desastres Naturais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7" name="Google Shape;397;p14"/>
          <p:cNvSpPr txBox="1"/>
          <p:nvPr/>
        </p:nvSpPr>
        <p:spPr>
          <a:xfrm>
            <a:off x="7372098" y="3675863"/>
            <a:ext cx="8223502" cy="419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Os documentos apresentam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sobre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capacidade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dos terrenos para suportar os diferentes usos e práticas da engenharia e do urbanismo, com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mínimo de impacto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possível e com maior nível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segurança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à população.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As cartas estão previstas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Plano Nacional de Gestão de Riscos e Resposta a Desastres Naturais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elaboradas pelo SGB desde 2017.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execução: Carta Geotécnica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Porto Velho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beneficiada: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33 mil habitantes</a:t>
            </a:r>
            <a:endParaRPr/>
          </a:p>
        </p:txBody>
      </p:sp>
      <p:sp>
        <p:nvSpPr>
          <p:cNvPr id="398" name="Google Shape;398;p14"/>
          <p:cNvSpPr txBox="1"/>
          <p:nvPr/>
        </p:nvSpPr>
        <p:spPr>
          <a:xfrm>
            <a:off x="7372098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9" name="Google Shape;399;p14"/>
          <p:cNvSpPr/>
          <p:nvPr/>
        </p:nvSpPr>
        <p:spPr>
          <a:xfrm rot="10800000" flipH="1">
            <a:off x="7441948" y="3364954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400" name="Google Shape;400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68487" y="3059737"/>
            <a:ext cx="3007729" cy="2765657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5"/>
          <p:cNvSpPr/>
          <p:nvPr/>
        </p:nvSpPr>
        <p:spPr>
          <a:xfrm>
            <a:off x="812800" y="1371600"/>
            <a:ext cx="4800600" cy="5943600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408" name="Google Shape;40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22761" r="22762"/>
          <a:stretch/>
        </p:blipFill>
        <p:spPr>
          <a:xfrm>
            <a:off x="5239109" y="1097279"/>
            <a:ext cx="6737404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411" name="Google Shape;41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15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15"/>
          <p:cNvSpPr txBox="1"/>
          <p:nvPr/>
        </p:nvSpPr>
        <p:spPr>
          <a:xfrm>
            <a:off x="888999" y="2057400"/>
            <a:ext cx="4191001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documentos estratégicos para o crescimento planejado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ocupação adequada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meio físico, pois orientam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urbano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de subsidiar ações para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prevenção de desastres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também contribuem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otimizar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uso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públicos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população se beneficia através do conhecimento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melhores áreas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município a serem implantados novos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loteamentos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evitando que novas áreas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risco geológico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venham a surgir.</a:t>
            </a:r>
            <a:endParaRPr/>
          </a:p>
        </p:txBody>
      </p:sp>
      <p:sp>
        <p:nvSpPr>
          <p:cNvPr id="414" name="Google Shape;414;p15"/>
          <p:cNvSpPr/>
          <p:nvPr/>
        </p:nvSpPr>
        <p:spPr>
          <a:xfrm>
            <a:off x="11702691" y="2029418"/>
            <a:ext cx="3511909" cy="4902493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15" name="Google Shape;415;p15"/>
          <p:cNvSpPr txBox="1"/>
          <p:nvPr/>
        </p:nvSpPr>
        <p:spPr>
          <a:xfrm>
            <a:off x="11861800" y="2699773"/>
            <a:ext cx="3200400" cy="410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técnico-científico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/>
          </a:p>
        </p:txBody>
      </p:sp>
      <p:grpSp>
        <p:nvGrpSpPr>
          <p:cNvPr id="416" name="Google Shape;416;p15"/>
          <p:cNvGrpSpPr/>
          <p:nvPr/>
        </p:nvGrpSpPr>
        <p:grpSpPr>
          <a:xfrm>
            <a:off x="12319000" y="8053185"/>
            <a:ext cx="2548127" cy="740663"/>
            <a:chOff x="5695188" y="7506716"/>
            <a:chExt cx="2548127" cy="740663"/>
          </a:xfrm>
        </p:grpSpPr>
        <p:pic>
          <p:nvPicPr>
            <p:cNvPr id="417" name="Google Shape;417;p1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8" name="Google Shape;418;p1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19" name="Google Shape;419;p15"/>
          <p:cNvSpPr txBox="1"/>
          <p:nvPr/>
        </p:nvSpPr>
        <p:spPr>
          <a:xfrm>
            <a:off x="11709400" y="2074729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0" name="Google Shape;420;p15"/>
          <p:cNvSpPr txBox="1"/>
          <p:nvPr/>
        </p:nvSpPr>
        <p:spPr>
          <a:xfrm>
            <a:off x="736600" y="8350193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16"/>
          <p:cNvSpPr txBox="1"/>
          <p:nvPr/>
        </p:nvSpPr>
        <p:spPr>
          <a:xfrm>
            <a:off x="736600" y="3573247"/>
            <a:ext cx="7755126" cy="451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Registro e caracterização das áreas habitadas que sofreram perdas ou danos decorrentes das chuvas intensas que atingem anualmente os municípios brasileiros.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Century Gothic"/>
              <a:buNone/>
            </a:pPr>
            <a:r>
              <a:rPr lang="pt-BR" sz="2800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lang="pt-BR" sz="180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atendimentos</a:t>
            </a:r>
            <a:r>
              <a:rPr lang="pt-BR" sz="180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Porto Velho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27CC8"/>
              </a:buClr>
              <a:buSzPts val="2800"/>
              <a:buFont typeface="Century Gothic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Subsidia uma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resposta rápida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aos administradores e órgãos públicos na tomada de decisões voltadas à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prevenção, mitigação e resposta a desastres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atingida pelos eventos que causaram danos</a:t>
            </a:r>
            <a:endParaRPr/>
          </a:p>
        </p:txBody>
      </p:sp>
      <p:pic>
        <p:nvPicPr>
          <p:cNvPr id="431" name="Google Shape;431;p16"/>
          <p:cNvPicPr preferRelativeResize="0"/>
          <p:nvPr/>
        </p:nvPicPr>
        <p:blipFill rotWithShape="1">
          <a:blip r:embed="rId7">
            <a:alphaModFix/>
          </a:blip>
          <a:srcRect l="5482" r="5481"/>
          <a:stretch/>
        </p:blipFill>
        <p:spPr>
          <a:xfrm>
            <a:off x="8966200" y="3710625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432" name="Google Shape;432;p16"/>
          <p:cNvGrpSpPr/>
          <p:nvPr/>
        </p:nvGrpSpPr>
        <p:grpSpPr>
          <a:xfrm>
            <a:off x="9499600" y="2771786"/>
            <a:ext cx="2548127" cy="740663"/>
            <a:chOff x="5695188" y="7506716"/>
            <a:chExt cx="2548127" cy="740663"/>
          </a:xfrm>
        </p:grpSpPr>
        <p:pic>
          <p:nvPicPr>
            <p:cNvPr id="433" name="Google Shape;433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4" name="Google Shape;434;p16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35" name="Google Shape;435;p16"/>
          <p:cNvSpPr txBox="1"/>
          <p:nvPr/>
        </p:nvSpPr>
        <p:spPr>
          <a:xfrm>
            <a:off x="7366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sp>
        <p:nvSpPr>
          <p:cNvPr id="436" name="Google Shape;436;p16"/>
          <p:cNvSpPr/>
          <p:nvPr/>
        </p:nvSpPr>
        <p:spPr>
          <a:xfrm>
            <a:off x="812800" y="3234351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37" name="Google Shape;437;p16"/>
          <p:cNvSpPr txBox="1"/>
          <p:nvPr/>
        </p:nvSpPr>
        <p:spPr>
          <a:xfrm>
            <a:off x="736600" y="2405735"/>
            <a:ext cx="90678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Técnica Pós-Desastre</a:t>
            </a:r>
            <a:endParaRPr/>
          </a:p>
        </p:txBody>
      </p:sp>
      <p:pic>
        <p:nvPicPr>
          <p:cNvPr id="438" name="Google Shape;438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5200" y="6858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17"/>
          <p:cNvSpPr txBox="1"/>
          <p:nvPr/>
        </p:nvSpPr>
        <p:spPr>
          <a:xfrm>
            <a:off x="736599" y="3200400"/>
            <a:ext cx="8420099" cy="484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programa gera informações sobre os grandes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geossistemas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formadores do território e sobre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processos geológicos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dão origem às paisagens, rochas, minerais, águas, fósseis e outros depósitos superficiais que propiciam o desenvolvimento da vida na terra.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dados são reunidos em mapas que evidenciam as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limitações e potencialidades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território.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 documentos, o SGB traduz o conhecimento geológico-científico para aplicação no uso adequado dos recursos nas áreas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construção civil, agricultura, gestão dos recursos minerais, hídricos e geoturismo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Rondônia foram produzidos: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Geodiversidade do Estado de Rondônia  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Mapas de Geodiversidade dos Municípios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Alto Alegre dos Parecis, Alto Paraíso, Cacoal, Espigão do Oeste e São Francisco do Guaporé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449" name="Google Shape;449;p17"/>
          <p:cNvSpPr/>
          <p:nvPr/>
        </p:nvSpPr>
        <p:spPr>
          <a:xfrm>
            <a:off x="812800" y="29718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50" name="Google Shape;450;p17"/>
          <p:cNvSpPr txBox="1"/>
          <p:nvPr/>
        </p:nvSpPr>
        <p:spPr>
          <a:xfrm>
            <a:off x="736600" y="2303204"/>
            <a:ext cx="13335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 da Geodiversidade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1" name="Google Shape;451;p17"/>
          <p:cNvSpPr txBox="1"/>
          <p:nvPr/>
        </p:nvSpPr>
        <p:spPr>
          <a:xfrm>
            <a:off x="800847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2" name="Google Shape;452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06037" y="3200400"/>
            <a:ext cx="6299127" cy="472434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53" name="Google Shape;453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28941" b="28940"/>
          <a:stretch/>
        </p:blipFill>
        <p:spPr>
          <a:xfrm>
            <a:off x="1" y="4572000"/>
            <a:ext cx="16256000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61" name="Google Shape;461;p18"/>
          <p:cNvSpPr/>
          <p:nvPr/>
        </p:nvSpPr>
        <p:spPr>
          <a:xfrm>
            <a:off x="4699000" y="2286000"/>
            <a:ext cx="6029875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62" name="Google Shape;462;p18"/>
          <p:cNvSpPr txBox="1"/>
          <p:nvPr/>
        </p:nvSpPr>
        <p:spPr>
          <a:xfrm>
            <a:off x="4775200" y="2362200"/>
            <a:ext cx="580127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Importante instrumento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e ordenamento territorial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sustentável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ao gerar informações importantes para planejar e subsidiar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econômicas produtivas, proteção ambiental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sustentável do solo</a:t>
            </a:r>
            <a:endParaRPr/>
          </a:p>
        </p:txBody>
      </p:sp>
      <p:sp>
        <p:nvSpPr>
          <p:cNvPr id="463" name="Google Shape;463;p18"/>
          <p:cNvSpPr/>
          <p:nvPr/>
        </p:nvSpPr>
        <p:spPr>
          <a:xfrm>
            <a:off x="10881274" y="2286000"/>
            <a:ext cx="4257126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64" name="Google Shape;464;p18"/>
          <p:cNvSpPr txBox="1"/>
          <p:nvPr/>
        </p:nvSpPr>
        <p:spPr>
          <a:xfrm>
            <a:off x="10957475" y="2614136"/>
            <a:ext cx="402852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</p:txBody>
      </p:sp>
      <p:grpSp>
        <p:nvGrpSpPr>
          <p:cNvPr id="465" name="Google Shape;465;p18"/>
          <p:cNvGrpSpPr/>
          <p:nvPr/>
        </p:nvGrpSpPr>
        <p:grpSpPr>
          <a:xfrm>
            <a:off x="1803400" y="3652862"/>
            <a:ext cx="2548127" cy="740663"/>
            <a:chOff x="5695188" y="7506716"/>
            <a:chExt cx="2548127" cy="740663"/>
          </a:xfrm>
        </p:grpSpPr>
        <p:pic>
          <p:nvPicPr>
            <p:cNvPr id="466" name="Google Shape;466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7" name="Google Shape;467;p18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</a:t>
              </a:r>
              <a:r>
                <a:rPr lang="pt-BR" sz="1900" u="sng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	</a:t>
              </a: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MAIS </a:t>
              </a:r>
              <a:endParaRPr sz="19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68" name="Google Shape;468;p18"/>
          <p:cNvSpPr txBox="1"/>
          <p:nvPr/>
        </p:nvSpPr>
        <p:spPr>
          <a:xfrm>
            <a:off x="4771923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9" name="Google Shape;469;p18"/>
          <p:cNvSpPr txBox="1"/>
          <p:nvPr/>
        </p:nvSpPr>
        <p:spPr>
          <a:xfrm>
            <a:off x="10949281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0" name="Google Shape;470;p18"/>
          <p:cNvSpPr txBox="1"/>
          <p:nvPr/>
        </p:nvSpPr>
        <p:spPr>
          <a:xfrm>
            <a:off x="10414000" y="695294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1" name="Google Shape;471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5200" y="6858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9"/>
          <p:cNvSpPr txBox="1"/>
          <p:nvPr/>
        </p:nvSpPr>
        <p:spPr>
          <a:xfrm>
            <a:off x="736599" y="3081895"/>
            <a:ext cx="8839201" cy="178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iniciativa busca propor a criação do Geoparque Cânions da Bacia do Alto Colorado, localizado no município de Alto Alegre dos Parecis, na região centro-sul do estado, distante 600 km da capital Porto Velho.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local se destaca pelo potencial natural para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geoturismo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cânions, grutas e cachoeiras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482" name="Google Shape;482;p19"/>
          <p:cNvSpPr/>
          <p:nvPr/>
        </p:nvSpPr>
        <p:spPr>
          <a:xfrm>
            <a:off x="812800" y="2853295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83" name="Google Shape;483;p19"/>
          <p:cNvSpPr txBox="1"/>
          <p:nvPr/>
        </p:nvSpPr>
        <p:spPr>
          <a:xfrm>
            <a:off x="736600" y="2057137"/>
            <a:ext cx="112014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Geoparque Cânions da Bacia do Alto Colorado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4" name="Google Shape;484;p19"/>
          <p:cNvSpPr txBox="1"/>
          <p:nvPr/>
        </p:nvSpPr>
        <p:spPr>
          <a:xfrm>
            <a:off x="800847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5" name="Google Shape;485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38982" y="4803251"/>
            <a:ext cx="5833847" cy="437538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86" name="Google Shape;486;p19"/>
          <p:cNvSpPr/>
          <p:nvPr/>
        </p:nvSpPr>
        <p:spPr>
          <a:xfrm>
            <a:off x="847396" y="5479348"/>
            <a:ext cx="2895600" cy="5334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1.255 km²</a:t>
            </a:r>
            <a:endParaRPr/>
          </a:p>
        </p:txBody>
      </p:sp>
      <p:sp>
        <p:nvSpPr>
          <p:cNvPr id="487" name="Google Shape;487;p19"/>
          <p:cNvSpPr txBox="1"/>
          <p:nvPr/>
        </p:nvSpPr>
        <p:spPr>
          <a:xfrm>
            <a:off x="787737" y="5034255"/>
            <a:ext cx="2743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Área: </a:t>
            </a:r>
            <a:endParaRPr/>
          </a:p>
        </p:txBody>
      </p:sp>
      <p:sp>
        <p:nvSpPr>
          <p:cNvPr id="488" name="Google Shape;488;p19"/>
          <p:cNvSpPr txBox="1"/>
          <p:nvPr/>
        </p:nvSpPr>
        <p:spPr>
          <a:xfrm>
            <a:off x="736599" y="6256625"/>
            <a:ext cx="8839201" cy="1685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Geoparques são áreas geográficas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únicas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abrangem notável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patrimônio geológico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 incomum importância científica, raridade e beleza, revestidos de valores educacionais e/ou econômico. Esses locais têm como missão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proteger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difundir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bens de natureza geológica, geomorfológica, arqueológica, ecológica, histórica e culturais da região.</a:t>
            </a:r>
            <a:endParaRPr/>
          </a:p>
        </p:txBody>
      </p:sp>
      <p:pic>
        <p:nvPicPr>
          <p:cNvPr id="489" name="Google Shape;489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oogle Shape;94;p2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95" name="Google Shape;95;p2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6" name="Google Shape;126;p2"/>
          <p:cNvGrpSpPr/>
          <p:nvPr/>
        </p:nvGrpSpPr>
        <p:grpSpPr>
          <a:xfrm rot="5835294">
            <a:off x="2155250" y="2007233"/>
            <a:ext cx="3417110" cy="4724828"/>
            <a:chOff x="5373688" y="2928938"/>
            <a:chExt cx="1082675" cy="1497012"/>
          </a:xfrm>
        </p:grpSpPr>
        <p:sp>
          <p:nvSpPr>
            <p:cNvPr id="127" name="Google Shape;127;p2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" name="Google Shape;129;p2"/>
          <p:cNvSpPr txBox="1"/>
          <p:nvPr/>
        </p:nvSpPr>
        <p:spPr>
          <a:xfrm>
            <a:off x="7372098" y="559024"/>
            <a:ext cx="5334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Nacional (RHN)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7372098" y="2110283"/>
            <a:ext cx="8223502" cy="5994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Por meio da RHN, o SGB monitora 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principais rios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do país com o objetivo de gerar dados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precipitação, níveis e vazões </a:t>
            </a:r>
            <a:r>
              <a:rPr lang="pt-BR" sz="180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rios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evaporação, sedimentometria e qualidade de água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49 pontos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monitorados em Rondônia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Nas bacias dos rios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Madeira, Mamoré, Guaporé, Machado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seus tributários maiores.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Os dados gerados a partir da operação da RHN são coletados, analisados e armazenados no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Nacional de Informações sobre Recursos Hídricos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(SNIRH).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 RHN é coordenada pela Agência Nacional de Águas e Saneamento Básico (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) e operada, em grande parte, pelo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SGB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pic>
        <p:nvPicPr>
          <p:cNvPr id="131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78694" y="2951773"/>
            <a:ext cx="3024135" cy="2999602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32" name="Google Shape;132;p2"/>
          <p:cNvSpPr txBox="1"/>
          <p:nvPr/>
        </p:nvSpPr>
        <p:spPr>
          <a:xfrm>
            <a:off x="7372098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" name="Google Shape;133;p2"/>
          <p:cNvSpPr/>
          <p:nvPr/>
        </p:nvSpPr>
        <p:spPr>
          <a:xfrm rot="10800000" flipH="1">
            <a:off x="7441948" y="1799374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34" name="Google Shape;134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0"/>
          <p:cNvSpPr txBox="1"/>
          <p:nvPr/>
        </p:nvSpPr>
        <p:spPr>
          <a:xfrm>
            <a:off x="518448" y="2378459"/>
            <a:ext cx="7924800" cy="6202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2800"/>
              <a:buFont typeface="Century Gothic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Produtos: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concluiu as etapas de campo previstas. Está em fase de elaboração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relatório final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do cadastro dos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geossítios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identificados no geoparque a ser proposto, com a entrega em 2023.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prevista também a entrega de um produto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cartográfico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a localização de todos os geossítios de interesse.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2800"/>
              <a:buFont typeface="Century Gothic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criação do geoparque irá beneficiar a região conhecida como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Zona da Mata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abrangendo um expressivo número de municípios, incentivando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turismo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bases sustentáveis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oferecendo ao município-sede uma nova fonte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geração de renda e emprego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locais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local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</p:txBody>
      </p:sp>
      <p:pic>
        <p:nvPicPr>
          <p:cNvPr id="500" name="Google Shape;500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66200" y="3710625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01" name="Google Shape;501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2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02" t="54016" r="-203" b="11627"/>
          <a:stretch/>
        </p:blipFill>
        <p:spPr>
          <a:xfrm>
            <a:off x="812800" y="580645"/>
            <a:ext cx="14401800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507" name="Google Shape;507;p21"/>
          <p:cNvSpPr/>
          <p:nvPr/>
        </p:nvSpPr>
        <p:spPr>
          <a:xfrm>
            <a:off x="879423" y="5858148"/>
            <a:ext cx="1440815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Estudo promove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técnica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do Rio Guaporé a partir de utilizadas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imagens de satélite e dados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de geologia, geomorfologia e hidrogeologia.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objetivo é compreender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evolução temporal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do rio (dinâmica fluvial),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processo erosivo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natureza dos sedimentos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de modo a oferecer subsídios para a construção e a segurança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estruturas portuárias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 área de estudo contemplou os núcleos urbanos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Distrito de Pedras Negras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Vila Surpresa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sendo esta última localizada na confluência dos rios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Mamoré e Guaporé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onde serão implantadas estruturas portuárias.</a:t>
            </a:r>
            <a:endParaRPr/>
          </a:p>
        </p:txBody>
      </p:sp>
      <p:sp>
        <p:nvSpPr>
          <p:cNvPr id="508" name="Google Shape;508;p21"/>
          <p:cNvSpPr/>
          <p:nvPr/>
        </p:nvSpPr>
        <p:spPr>
          <a:xfrm rot="10800000" flipH="1">
            <a:off x="863600" y="5609845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09" name="Google Shape;509;p21"/>
          <p:cNvSpPr txBox="1"/>
          <p:nvPr/>
        </p:nvSpPr>
        <p:spPr>
          <a:xfrm>
            <a:off x="750824" y="4466845"/>
            <a:ext cx="144018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Análise do Condicionamento Geológico em Núcleos Urbanos do Rio Guaporé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0" name="Google Shape;510;p21"/>
          <p:cNvSpPr txBox="1"/>
          <p:nvPr/>
        </p:nvSpPr>
        <p:spPr>
          <a:xfrm>
            <a:off x="750824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511" name="Google Shape;51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22"/>
          <p:cNvSpPr txBox="1"/>
          <p:nvPr/>
        </p:nvSpPr>
        <p:spPr>
          <a:xfrm>
            <a:off x="518448" y="2209800"/>
            <a:ext cx="7924800" cy="6479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2800"/>
              <a:buFont typeface="Century Gothic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estudo técnico, atualmente em execução, irá permitir uma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navegação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melhor qualidade, contribuindo para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atividades econômicas na região.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2800"/>
              <a:buFont typeface="Century Gothic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Melhora da navegabilidade: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Análise solicitada pela Secretaria de Estado de Obras e Serviços Públicos (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SEOSP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). Em parceria com o Departamento Nacional de Infraestrutura de Transportes (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DNIT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), a SEOSP realiza estudos para oferecer melhores condições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navegação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Guaporé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junto à fronteira internacional com a República da Bolívia.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das obras de engenharia, a SEOSP e o DNIT realizam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levantamentos batimétricos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ao longo do canal fluvial.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Companhias de navegação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local</a:t>
            </a:r>
            <a:endParaRPr/>
          </a:p>
        </p:txBody>
      </p:sp>
      <p:pic>
        <p:nvPicPr>
          <p:cNvPr id="522" name="Google Shape;522;p22"/>
          <p:cNvPicPr preferRelativeResize="0"/>
          <p:nvPr/>
        </p:nvPicPr>
        <p:blipFill rotWithShape="1">
          <a:blip r:embed="rId7">
            <a:alphaModFix/>
          </a:blip>
          <a:srcRect l="247" t="46420" r="-247" b="1290"/>
          <a:stretch/>
        </p:blipFill>
        <p:spPr>
          <a:xfrm>
            <a:off x="8966200" y="3710625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23" name="Google Shape;523;p22"/>
          <p:cNvSpPr txBox="1"/>
          <p:nvPr/>
        </p:nvSpPr>
        <p:spPr>
          <a:xfrm>
            <a:off x="10293351" y="3105706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524" name="Google Shape;524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2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30908" b="30908"/>
          <a:stretch/>
        </p:blipFill>
        <p:spPr>
          <a:xfrm>
            <a:off x="812800" y="381000"/>
            <a:ext cx="14554200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530" name="Google Shape;530;p23"/>
          <p:cNvSpPr/>
          <p:nvPr/>
        </p:nvSpPr>
        <p:spPr>
          <a:xfrm rot="10800000" flipH="1">
            <a:off x="863600" y="54102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31" name="Google Shape;531;p23"/>
          <p:cNvSpPr txBox="1"/>
          <p:nvPr/>
        </p:nvSpPr>
        <p:spPr>
          <a:xfrm>
            <a:off x="750824" y="4267200"/>
            <a:ext cx="12711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Geologia do Brasil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Noroeste de Rondônia</a:t>
            </a:r>
            <a:endParaRPr/>
          </a:p>
        </p:txBody>
      </p:sp>
      <p:sp>
        <p:nvSpPr>
          <p:cNvPr id="532" name="Google Shape;532;p23"/>
          <p:cNvSpPr txBox="1"/>
          <p:nvPr/>
        </p:nvSpPr>
        <p:spPr>
          <a:xfrm>
            <a:off x="8509000" y="8347635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/>
          </a:p>
        </p:txBody>
      </p:sp>
      <p:pic>
        <p:nvPicPr>
          <p:cNvPr id="533" name="Google Shape;53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23"/>
          <p:cNvSpPr txBox="1"/>
          <p:nvPr/>
        </p:nvSpPr>
        <p:spPr>
          <a:xfrm>
            <a:off x="780026" y="5618166"/>
            <a:ext cx="7111437" cy="1975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atividades do projeto constaram do 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geológico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cadastramento dos recursos minerais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embasados por análises laboratoriais e por interpretação de mapas aerogeofísicos, magnéticos e gamaespectrométricos (elaborados a partir de dados do levantamento aerogeofísico Rio Madeira-Ituxi, na década de 2010.)</a:t>
            </a:r>
            <a:endParaRPr/>
          </a:p>
        </p:txBody>
      </p:sp>
      <p:sp>
        <p:nvSpPr>
          <p:cNvPr id="535" name="Google Shape;535;p23"/>
          <p:cNvSpPr/>
          <p:nvPr/>
        </p:nvSpPr>
        <p:spPr>
          <a:xfrm>
            <a:off x="890823" y="8206936"/>
            <a:ext cx="2895600" cy="5334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12.000 km² </a:t>
            </a:r>
            <a:endParaRPr/>
          </a:p>
        </p:txBody>
      </p:sp>
      <p:sp>
        <p:nvSpPr>
          <p:cNvPr id="536" name="Google Shape;536;p23"/>
          <p:cNvSpPr txBox="1"/>
          <p:nvPr/>
        </p:nvSpPr>
        <p:spPr>
          <a:xfrm>
            <a:off x="831164" y="7761843"/>
            <a:ext cx="2743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mapeada: </a:t>
            </a:r>
            <a:endParaRPr/>
          </a:p>
        </p:txBody>
      </p:sp>
      <p:sp>
        <p:nvSpPr>
          <p:cNvPr id="537" name="Google Shape;537;p23"/>
          <p:cNvSpPr txBox="1"/>
          <p:nvPr/>
        </p:nvSpPr>
        <p:spPr>
          <a:xfrm>
            <a:off x="3882668" y="8064924"/>
            <a:ext cx="3062718" cy="70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região noroeste do estado de Rondônia</a:t>
            </a:r>
            <a:endParaRPr/>
          </a:p>
        </p:txBody>
      </p:sp>
      <p:sp>
        <p:nvSpPr>
          <p:cNvPr id="538" name="Google Shape;538;p23"/>
          <p:cNvSpPr txBox="1"/>
          <p:nvPr/>
        </p:nvSpPr>
        <p:spPr>
          <a:xfrm>
            <a:off x="8509000" y="5618166"/>
            <a:ext cx="7111437" cy="2422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Produtos: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Nota Explicativa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Mapas Geológicos em escala 1:100.000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Mapa Geológico Integrado na escala 1:250.000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Mapa de Recursos Minerais na escala 1:250.000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Base de Dados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Sistemas de Informações Geográficas (SIGs)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4"/>
          <p:cNvSpPr/>
          <p:nvPr/>
        </p:nvSpPr>
        <p:spPr>
          <a:xfrm>
            <a:off x="355600" y="1371599"/>
            <a:ext cx="5638800" cy="4800601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545" name="Google Shape;54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24555" r="24556"/>
          <a:stretch/>
        </p:blipFill>
        <p:spPr>
          <a:xfrm>
            <a:off x="5689562" y="1097279"/>
            <a:ext cx="6286951" cy="694944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548" name="Google Shape;54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24"/>
          <p:cNvSpPr txBox="1"/>
          <p:nvPr/>
        </p:nvSpPr>
        <p:spPr>
          <a:xfrm>
            <a:off x="521977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0" name="Google Shape;550;p24"/>
          <p:cNvSpPr txBox="1"/>
          <p:nvPr/>
        </p:nvSpPr>
        <p:spPr>
          <a:xfrm>
            <a:off x="525254" y="2160104"/>
            <a:ext cx="4998232" cy="377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produtos gerados podem subsidiar a atividade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empresas privadas a partir dos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bens minerais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identificados pelo projeto, tais como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ouro, manganês, grafite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entre outros.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Desse modo, contribuem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impulsionar investimentos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contribuindo para geração de emprego e renda na região.</a:t>
            </a:r>
            <a:endParaRPr/>
          </a:p>
        </p:txBody>
      </p:sp>
      <p:sp>
        <p:nvSpPr>
          <p:cNvPr id="551" name="Google Shape;551;p24"/>
          <p:cNvSpPr/>
          <p:nvPr/>
        </p:nvSpPr>
        <p:spPr>
          <a:xfrm>
            <a:off x="11765214" y="3810000"/>
            <a:ext cx="3511909" cy="35814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52" name="Google Shape;552;p24"/>
          <p:cNvSpPr txBox="1"/>
          <p:nvPr/>
        </p:nvSpPr>
        <p:spPr>
          <a:xfrm>
            <a:off x="11924323" y="4153445"/>
            <a:ext cx="3061678" cy="3009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 público federal, estadual e municipal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 em geral </a:t>
            </a:r>
            <a:endParaRPr/>
          </a:p>
        </p:txBody>
      </p:sp>
      <p:grpSp>
        <p:nvGrpSpPr>
          <p:cNvPr id="553" name="Google Shape;553;p24"/>
          <p:cNvGrpSpPr/>
          <p:nvPr/>
        </p:nvGrpSpPr>
        <p:grpSpPr>
          <a:xfrm>
            <a:off x="621138" y="6910946"/>
            <a:ext cx="2548127" cy="1787013"/>
            <a:chOff x="5695188" y="7506716"/>
            <a:chExt cx="2548127" cy="1787013"/>
          </a:xfrm>
        </p:grpSpPr>
        <p:pic>
          <p:nvPicPr>
            <p:cNvPr id="554" name="Google Shape;554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5" name="Google Shape;555;p24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56" name="Google Shape;556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855306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7" name="Google Shape;557;p24"/>
            <p:cNvSpPr txBox="1"/>
            <p:nvPr/>
          </p:nvSpPr>
          <p:spPr>
            <a:xfrm>
              <a:off x="5842669" y="875742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58" name="Google Shape;558;p24"/>
          <p:cNvSpPr txBox="1"/>
          <p:nvPr/>
        </p:nvSpPr>
        <p:spPr>
          <a:xfrm>
            <a:off x="6399823" y="83058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5200" y="6858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25"/>
          <p:cNvSpPr txBox="1"/>
          <p:nvPr/>
        </p:nvSpPr>
        <p:spPr>
          <a:xfrm>
            <a:off x="736599" y="3429000"/>
            <a:ext cx="10287001" cy="461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iniciativa se propôs a revisar o Mapa Geológico elaborado no ano de 2007, ao qual foram incorporadas todas 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geológicas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compiladas em projetos desenvolvidos posteriormente, além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de campo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específicas a este projeto.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a revisão foi possível realizar a reinterpretação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contexto geológico regional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agregando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novas unidades litoestratigráficas e ocorrências minerais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Produtos: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Nota Explicativa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Mapa Geológico em escala 1:500.000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Mapa de Recursos Minerais em escala 1:500.000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Sistema de Informações Geográficas (SIG)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produtos estão em fase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revisão final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Previsão de conclusão: 2023 </a:t>
            </a:r>
            <a:endParaRPr/>
          </a:p>
        </p:txBody>
      </p:sp>
      <p:sp>
        <p:nvSpPr>
          <p:cNvPr id="569" name="Google Shape;569;p25"/>
          <p:cNvSpPr/>
          <p:nvPr/>
        </p:nvSpPr>
        <p:spPr>
          <a:xfrm>
            <a:off x="812800" y="31242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70" name="Google Shape;570;p25"/>
          <p:cNvSpPr txBox="1"/>
          <p:nvPr/>
        </p:nvSpPr>
        <p:spPr>
          <a:xfrm>
            <a:off x="736600" y="1981200"/>
            <a:ext cx="127254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Geologia do Brasil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Revisão do Mapa Geológico do Estado de Rondônia</a:t>
            </a:r>
            <a:endParaRPr/>
          </a:p>
        </p:txBody>
      </p:sp>
      <p:sp>
        <p:nvSpPr>
          <p:cNvPr id="571" name="Google Shape;571;p25"/>
          <p:cNvSpPr txBox="1"/>
          <p:nvPr/>
        </p:nvSpPr>
        <p:spPr>
          <a:xfrm>
            <a:off x="736599" y="8596479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2" name="Google Shape;57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61600" y="5422000"/>
            <a:ext cx="5224984" cy="293905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73" name="Google Shape;573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26"/>
          <p:cNvSpPr txBox="1"/>
          <p:nvPr/>
        </p:nvSpPr>
        <p:spPr>
          <a:xfrm>
            <a:off x="736599" y="2208289"/>
            <a:ext cx="8363399" cy="585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2800"/>
              <a:buFont typeface="Century Gothic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divulgação do novo mapa geológico do estado irá subsidiar as atividades do segmento empresarial da área 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mineração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ao permitir uma nova interpretação 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potencialidade mineral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Contribuem para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ações públicas e privadas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 mineral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na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territorial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de impulsionar o desenvolvimento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pesquisas acadêmicas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ações na área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ensino em geociências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Como resultado, a ampliação do conhecimento geológico fomenta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socioeconômico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estado, com geração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 e renda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/>
          </a:p>
        </p:txBody>
      </p:sp>
      <p:pic>
        <p:nvPicPr>
          <p:cNvPr id="584" name="Google Shape;584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06700" y="4190999"/>
            <a:ext cx="6649300" cy="498697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85" name="Google Shape;585;p26"/>
          <p:cNvSpPr txBox="1"/>
          <p:nvPr/>
        </p:nvSpPr>
        <p:spPr>
          <a:xfrm>
            <a:off x="7366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/>
          </a:p>
        </p:txBody>
      </p:sp>
      <p:pic>
        <p:nvPicPr>
          <p:cNvPr id="586" name="Google Shape;586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5200" y="6858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27"/>
          <p:cNvSpPr txBox="1"/>
          <p:nvPr/>
        </p:nvSpPr>
        <p:spPr>
          <a:xfrm>
            <a:off x="736599" y="3661368"/>
            <a:ext cx="8839201" cy="318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iniciativa consiste na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geológica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caraterização estrutural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bem como na atualização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cadastramento dos recursos minerais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contemplando ainda a execução 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 geoquímica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área do projeto é promissora para ocorrências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cassiterita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manganês, além de hospedar importantes sítios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rochas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ornamentais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diferenciadas.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o desenvolvimento do projeto, são realizadas análises laboratoriais e a interpretação de mapas aerogeofísicos, magnéticos e gamaespectrométricos (elaborados a partir de dados do levantamento aerogeofísico Rondônia Central e Rio Machado).</a:t>
            </a:r>
            <a:endParaRPr/>
          </a:p>
        </p:txBody>
      </p:sp>
      <p:sp>
        <p:nvSpPr>
          <p:cNvPr id="597" name="Google Shape;597;p27"/>
          <p:cNvSpPr/>
          <p:nvPr/>
        </p:nvSpPr>
        <p:spPr>
          <a:xfrm>
            <a:off x="812800" y="3432768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98" name="Google Shape;598;p27"/>
          <p:cNvSpPr txBox="1"/>
          <p:nvPr/>
        </p:nvSpPr>
        <p:spPr>
          <a:xfrm>
            <a:off x="736600" y="2175112"/>
            <a:ext cx="112014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Geologia do Brasil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Centro-Leste de Rondônia</a:t>
            </a:r>
            <a:endParaRPr/>
          </a:p>
        </p:txBody>
      </p:sp>
      <p:sp>
        <p:nvSpPr>
          <p:cNvPr id="599" name="Google Shape;599;p27"/>
          <p:cNvSpPr txBox="1"/>
          <p:nvPr/>
        </p:nvSpPr>
        <p:spPr>
          <a:xfrm>
            <a:off x="800847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0" name="Google Shape;600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38982" y="4803251"/>
            <a:ext cx="5833847" cy="437538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01" name="Google Shape;601;p27"/>
          <p:cNvSpPr/>
          <p:nvPr/>
        </p:nvSpPr>
        <p:spPr>
          <a:xfrm>
            <a:off x="847396" y="7454428"/>
            <a:ext cx="2895600" cy="5334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12.000 km² </a:t>
            </a:r>
            <a:endParaRPr/>
          </a:p>
        </p:txBody>
      </p:sp>
      <p:sp>
        <p:nvSpPr>
          <p:cNvPr id="602" name="Google Shape;602;p27"/>
          <p:cNvSpPr txBox="1"/>
          <p:nvPr/>
        </p:nvSpPr>
        <p:spPr>
          <a:xfrm>
            <a:off x="787737" y="7009335"/>
            <a:ext cx="2743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Área: </a:t>
            </a:r>
            <a:endParaRPr/>
          </a:p>
        </p:txBody>
      </p:sp>
      <p:sp>
        <p:nvSpPr>
          <p:cNvPr id="603" name="Google Shape;603;p27"/>
          <p:cNvSpPr txBox="1"/>
          <p:nvPr/>
        </p:nvSpPr>
        <p:spPr>
          <a:xfrm>
            <a:off x="3836249" y="7362084"/>
            <a:ext cx="3135232" cy="70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porção central do estado de Rondônia.</a:t>
            </a:r>
            <a:endParaRPr/>
          </a:p>
        </p:txBody>
      </p:sp>
      <p:pic>
        <p:nvPicPr>
          <p:cNvPr id="604" name="Google Shape;604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8"/>
          <p:cNvSpPr/>
          <p:nvPr/>
        </p:nvSpPr>
        <p:spPr>
          <a:xfrm>
            <a:off x="812800" y="3858827"/>
            <a:ext cx="4419600" cy="3151573"/>
          </a:xfrm>
          <a:prstGeom prst="roundRect">
            <a:avLst>
              <a:gd name="adj" fmla="val 863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11" name="Google Shape;611;p28"/>
          <p:cNvSpPr/>
          <p:nvPr/>
        </p:nvSpPr>
        <p:spPr>
          <a:xfrm>
            <a:off x="812800" y="1371600"/>
            <a:ext cx="4267200" cy="2308324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612" name="Google Shape;61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4444" r="14443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615" name="Google Shape;615;p28"/>
          <p:cNvSpPr txBox="1"/>
          <p:nvPr/>
        </p:nvSpPr>
        <p:spPr>
          <a:xfrm>
            <a:off x="812800" y="3935028"/>
            <a:ext cx="3657600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produtos a serem gerados pelo projeto poderão subsidiar as atividades de pesquisa mineral na região de abrangência, favorecendo o desenvolvimento socioeconômico do estado, com geração de emprego e renda. </a:t>
            </a:r>
            <a:endParaRPr/>
          </a:p>
        </p:txBody>
      </p:sp>
      <p:pic>
        <p:nvPicPr>
          <p:cNvPr id="616" name="Google Shape;61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28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8" name="Google Shape;618;p28"/>
          <p:cNvSpPr txBox="1"/>
          <p:nvPr/>
        </p:nvSpPr>
        <p:spPr>
          <a:xfrm>
            <a:off x="889000" y="2057400"/>
            <a:ext cx="35814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Nota Explicativa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 Mapas Geológicos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Base de Dados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Sistemas de Informações Geográficas (SIG)</a:t>
            </a:r>
            <a:endParaRPr/>
          </a:p>
        </p:txBody>
      </p:sp>
      <p:sp>
        <p:nvSpPr>
          <p:cNvPr id="619" name="Google Shape;619;p28"/>
          <p:cNvSpPr/>
          <p:nvPr/>
        </p:nvSpPr>
        <p:spPr>
          <a:xfrm>
            <a:off x="11702691" y="2735825"/>
            <a:ext cx="3511909" cy="4267201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0" name="Google Shape;620;p28"/>
          <p:cNvSpPr txBox="1"/>
          <p:nvPr/>
        </p:nvSpPr>
        <p:spPr>
          <a:xfrm>
            <a:off x="11861800" y="3488607"/>
            <a:ext cx="3005327" cy="336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acadêmica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 </a:t>
            </a:r>
            <a:endParaRPr/>
          </a:p>
        </p:txBody>
      </p:sp>
      <p:sp>
        <p:nvSpPr>
          <p:cNvPr id="621" name="Google Shape;621;p28"/>
          <p:cNvSpPr txBox="1"/>
          <p:nvPr/>
        </p:nvSpPr>
        <p:spPr>
          <a:xfrm>
            <a:off x="11709400" y="2863563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2" name="Google Shape;622;p28"/>
          <p:cNvSpPr txBox="1"/>
          <p:nvPr/>
        </p:nvSpPr>
        <p:spPr>
          <a:xfrm>
            <a:off x="57658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416" y="5257800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29"/>
          <p:cNvSpPr/>
          <p:nvPr/>
        </p:nvSpPr>
        <p:spPr>
          <a:xfrm>
            <a:off x="2150425" y="1842632"/>
            <a:ext cx="4161771" cy="6597974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630" name="Google Shape;630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29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/>
          </a:p>
        </p:txBody>
      </p:sp>
      <p:sp>
        <p:nvSpPr>
          <p:cNvPr id="633" name="Google Shape;633;p29"/>
          <p:cNvSpPr txBox="1"/>
          <p:nvPr/>
        </p:nvSpPr>
        <p:spPr>
          <a:xfrm>
            <a:off x="6921634" y="8061897"/>
            <a:ext cx="5524500" cy="82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sp>
        <p:nvSpPr>
          <p:cNvPr id="634" name="Google Shape;634;p29"/>
          <p:cNvSpPr txBox="1"/>
          <p:nvPr/>
        </p:nvSpPr>
        <p:spPr>
          <a:xfrm>
            <a:off x="6921634" y="490380"/>
            <a:ext cx="661656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 Geofísico em Municípios de Rondônia</a:t>
            </a:r>
            <a:endParaRPr sz="3200" b="1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p29"/>
          <p:cNvSpPr/>
          <p:nvPr/>
        </p:nvSpPr>
        <p:spPr>
          <a:xfrm>
            <a:off x="6975711" y="1795842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/>
          </a:p>
        </p:txBody>
      </p:sp>
      <p:sp>
        <p:nvSpPr>
          <p:cNvPr id="636" name="Google Shape;636;p29"/>
          <p:cNvSpPr txBox="1"/>
          <p:nvPr/>
        </p:nvSpPr>
        <p:spPr>
          <a:xfrm>
            <a:off x="6879571" y="2105078"/>
            <a:ext cx="8249541" cy="557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visa avaliar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potencialidade hidrogeológica do substrato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indicando locais que possam ser favoráveis a presença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água subterrânea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e, se confirmado, favorecer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abastecimento urbano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água de boa qualidade.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iniciativa atende a demanda de administrações municipais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Este procedimento utiliza um equipamento denominado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eletrorresistivimetro (caminhamento elétrico e sondagem vertical)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pode atingir de 60-80 metros de profundidade.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Localidades contempladas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Sede municipal de Cerejeiras 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Distrito de Nova Dimensão (município de Nova Mamoré) 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Distrito de Boa Esperança (município de Chupinguaia)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Distritos de Planalto São Luiz e Estrela d’Oeste (Cabixi)</a:t>
            </a: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37" name="Google Shape;637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2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/>
          <a:stretch/>
        </p:blipFill>
        <p:spPr>
          <a:xfrm>
            <a:off x="426803" y="2758464"/>
            <a:ext cx="4789224" cy="46623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t="28941" b="28940"/>
          <a:stretch/>
        </p:blipFill>
        <p:spPr>
          <a:xfrm>
            <a:off x="1" y="4572000"/>
            <a:ext cx="16256000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42" name="Google Shape;142;p3"/>
          <p:cNvSpPr/>
          <p:nvPr/>
        </p:nvSpPr>
        <p:spPr>
          <a:xfrm>
            <a:off x="1346200" y="2286000"/>
            <a:ext cx="9382675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1422400" y="2362200"/>
            <a:ext cx="915407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fundamental para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 partir das informações geradas sobre a vazão e chuvas, é possível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avaliar a disponibilidade hídrica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principais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bacias hidrográficas do estado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dados podem ser utilizados para diversas aplicações em recursos hídricos, como: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projetos de estruturas hidráulicas, obras de infraestrutura hídrica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acadêmicos e científicos do conhecimento hidrológico, implantação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sistemas de alertas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hidrológicos, dentre outros.</a:t>
            </a: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10881274" y="2286000"/>
            <a:ext cx="4876800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5" name="Google Shape;145;p3"/>
          <p:cNvSpPr txBox="1"/>
          <p:nvPr/>
        </p:nvSpPr>
        <p:spPr>
          <a:xfrm>
            <a:off x="10957475" y="2442761"/>
            <a:ext cx="46482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etc.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6" name="Google Shape;146;p3"/>
          <p:cNvGrpSpPr/>
          <p:nvPr/>
        </p:nvGrpSpPr>
        <p:grpSpPr>
          <a:xfrm>
            <a:off x="7899400" y="271539"/>
            <a:ext cx="2548127" cy="740663"/>
            <a:chOff x="5695188" y="7506716"/>
            <a:chExt cx="2548127" cy="740663"/>
          </a:xfrm>
        </p:grpSpPr>
        <p:pic>
          <p:nvPicPr>
            <p:cNvPr id="147" name="Google Shape;147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" name="Google Shape;148;p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</a:t>
              </a:r>
              <a:r>
                <a:rPr lang="pt-BR" sz="1900" u="sng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	</a:t>
              </a: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MAIS </a:t>
              </a:r>
              <a:endParaRPr sz="19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49" name="Google Shape;149;p3"/>
          <p:cNvSpPr txBox="1"/>
          <p:nvPr/>
        </p:nvSpPr>
        <p:spPr>
          <a:xfrm>
            <a:off x="4221316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" name="Google Shape;150;p3"/>
          <p:cNvSpPr txBox="1"/>
          <p:nvPr/>
        </p:nvSpPr>
        <p:spPr>
          <a:xfrm>
            <a:off x="10949281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3"/>
          <p:cNvSpPr txBox="1"/>
          <p:nvPr/>
        </p:nvSpPr>
        <p:spPr>
          <a:xfrm>
            <a:off x="10890287" y="445792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2" name="Google Shape;15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30"/>
          <p:cNvSpPr txBox="1"/>
          <p:nvPr/>
        </p:nvSpPr>
        <p:spPr>
          <a:xfrm>
            <a:off x="518448" y="2378459"/>
            <a:ext cx="7924800" cy="5094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2800"/>
              <a:buFont typeface="Century Gothic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Produtos: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Relatório Técnico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Mapa com a localização dos sítios favoráveis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2800"/>
              <a:buFont typeface="Century Gothic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estudo possibilita a indicação prioritária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sítios com ambiência favorável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presença de água subterrânea e, caso confirmado, permite à administração municipal oferecer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água de boa qualidade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à população local.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da área contemplada pelos estudos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acadêmica</a:t>
            </a:r>
            <a:endParaRPr/>
          </a:p>
        </p:txBody>
      </p:sp>
      <p:pic>
        <p:nvPicPr>
          <p:cNvPr id="649" name="Google Shape;649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3079" y="2816039"/>
            <a:ext cx="4100512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50" name="Google Shape;650;p30"/>
          <p:cNvSpPr txBox="1"/>
          <p:nvPr/>
        </p:nvSpPr>
        <p:spPr>
          <a:xfrm>
            <a:off x="414697" y="8077200"/>
            <a:ext cx="5524500" cy="82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651" name="Google Shape;651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2" name="Google Shape;652;p30"/>
          <p:cNvGrpSpPr/>
          <p:nvPr/>
        </p:nvGrpSpPr>
        <p:grpSpPr>
          <a:xfrm>
            <a:off x="8790020" y="1834575"/>
            <a:ext cx="2548127" cy="740663"/>
            <a:chOff x="5695188" y="7506716"/>
            <a:chExt cx="2548127" cy="740663"/>
          </a:xfrm>
        </p:grpSpPr>
        <p:pic>
          <p:nvPicPr>
            <p:cNvPr id="653" name="Google Shape;653;p3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4" name="Google Shape;654;p30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</a:t>
              </a:r>
              <a:r>
                <a:rPr lang="pt-BR" sz="1900" u="sng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	</a:t>
              </a: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MAIS </a:t>
              </a:r>
              <a:endParaRPr sz="19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3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21898" r="21898"/>
          <a:stretch/>
        </p:blipFill>
        <p:spPr>
          <a:xfrm>
            <a:off x="10883492" y="3415085"/>
            <a:ext cx="5036572" cy="503657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63" name="Google Shape;663;p31"/>
          <p:cNvSpPr/>
          <p:nvPr/>
        </p:nvSpPr>
        <p:spPr>
          <a:xfrm rot="-6995037">
            <a:off x="11141668" y="873043"/>
            <a:ext cx="2724243" cy="673297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64" name="Google Shape;664;p31"/>
          <p:cNvSpPr txBox="1"/>
          <p:nvPr/>
        </p:nvSpPr>
        <p:spPr>
          <a:xfrm>
            <a:off x="685871" y="2027298"/>
            <a:ext cx="668648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Acordos de Cooperação Técnica e Parcerias Informais</a:t>
            </a:r>
            <a:endParaRPr sz="3200" b="1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5" name="Google Shape;665;p31"/>
          <p:cNvSpPr/>
          <p:nvPr/>
        </p:nvSpPr>
        <p:spPr>
          <a:xfrm>
            <a:off x="685871" y="3414232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/>
          </a:p>
        </p:txBody>
      </p:sp>
      <p:sp>
        <p:nvSpPr>
          <p:cNvPr id="666" name="Google Shape;666;p31"/>
          <p:cNvSpPr txBox="1"/>
          <p:nvPr/>
        </p:nvSpPr>
        <p:spPr>
          <a:xfrm>
            <a:off x="608505" y="3702954"/>
            <a:ext cx="8738695" cy="503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Residência de Porto Velho (REPO) procura estabelecer, ao longo do tempo, parcerias formais ou informais com órgãos públicos federais, estaduais e municipais, no intuito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transferir conhecimento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contribuir com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execução de obras e serviços públicos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Assim, podem ser citadas as parcerias formais através de Acordos de Cooperação Técnica (ACT) com as seguintes instituições:</a:t>
            </a: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Esfera Federal: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Proteção da Amazônia – SIPAM (ACT à nível da região amazônica);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Agência Nacional de Mineração – ANM/RO (termo de compartilhamento de espaço);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Distrito Sanitário Especial Indígena – DSEI (em fase conclusiva de TED);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Fundação Nacional de Saúde – FUNASA (ACT Nacional).</a:t>
            </a:r>
            <a:endParaRPr/>
          </a:p>
        </p:txBody>
      </p:sp>
      <p:pic>
        <p:nvPicPr>
          <p:cNvPr id="667" name="Google Shape;667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32"/>
          <p:cNvSpPr txBox="1"/>
          <p:nvPr/>
        </p:nvSpPr>
        <p:spPr>
          <a:xfrm>
            <a:off x="1160800" y="1459173"/>
            <a:ext cx="9424495" cy="7745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Esfera Estadual: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Secretaria Estadual de Desenvolvimento Ambiental – SEDAM (ACT vigente);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Departamento de Estradas de Rodagem do Estado de Rondônia – DER-RO (ACT vigente);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Companhia de Águas e Esgoto do Estado de Rondônia – CAERD (ACT vigente);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Superintendência Estadual de Turismo – SETUR-RO (em fase conclusiva de ACT);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Secretaria Estadual de Obras e Serviços Públicos – SEOSP (parceria informal);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Companhia de Mineração de Rondônia – CMR (parceria informal).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Esfera Municipal: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Secretaria Municipal de Planejamento, Orçamento e Gestão – SEMPOG / Prefeitura de Porto Velho (parceria informal);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Secretaria Municipal de Indústria, Comércio, Desenvolvimento, Turismo e Trabalho (Parceria Informal)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Secretaria Municipal de Meio Ambiente (Parceria Informal)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Instituições Privadas: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Universitário São Lucas (convênio vigente);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Faculdade Católica Paulista (convênio vigente);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Universidade Federal de Rondônia – UNIR (Em fase de negociação).</a:t>
            </a:r>
            <a:endParaRPr/>
          </a:p>
        </p:txBody>
      </p:sp>
      <p:sp>
        <p:nvSpPr>
          <p:cNvPr id="676" name="Google Shape;676;p32"/>
          <p:cNvSpPr/>
          <p:nvPr/>
        </p:nvSpPr>
        <p:spPr>
          <a:xfrm>
            <a:off x="12961938" y="2985898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677" name="Google Shape;677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6611" r="16612"/>
          <a:stretch/>
        </p:blipFill>
        <p:spPr>
          <a:xfrm>
            <a:off x="11252200" y="3476436"/>
            <a:ext cx="3233738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678" name="Google Shape;678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0800" y="-228600"/>
            <a:ext cx="3187505" cy="1805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33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 sz="1800"/>
          </a:p>
        </p:txBody>
      </p:sp>
      <p:sp>
        <p:nvSpPr>
          <p:cNvPr id="688" name="Google Shape;688;p33"/>
          <p:cNvSpPr txBox="1"/>
          <p:nvPr/>
        </p:nvSpPr>
        <p:spPr>
          <a:xfrm>
            <a:off x="6959324" y="8458785"/>
            <a:ext cx="55245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1800"/>
              <a:buFont typeface="Century Gothic"/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Infraestrutura Geocientífica</a:t>
            </a:r>
            <a:endParaRPr sz="1800"/>
          </a:p>
        </p:txBody>
      </p:sp>
      <p:sp>
        <p:nvSpPr>
          <p:cNvPr id="689" name="Google Shape;689;p33"/>
          <p:cNvSpPr txBox="1"/>
          <p:nvPr/>
        </p:nvSpPr>
        <p:spPr>
          <a:xfrm>
            <a:off x="7036690" y="1375528"/>
            <a:ext cx="5943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3200"/>
              <a:buFont typeface="Century Gothic"/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SGB Educa</a:t>
            </a:r>
            <a:endParaRPr sz="3200" b="1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0" name="Google Shape;690;p33"/>
          <p:cNvSpPr/>
          <p:nvPr/>
        </p:nvSpPr>
        <p:spPr>
          <a:xfrm>
            <a:off x="7036690" y="1982382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 sz="1800"/>
          </a:p>
        </p:txBody>
      </p:sp>
      <p:sp>
        <p:nvSpPr>
          <p:cNvPr id="691" name="Google Shape;691;p33"/>
          <p:cNvSpPr txBox="1"/>
          <p:nvPr/>
        </p:nvSpPr>
        <p:spPr>
          <a:xfrm>
            <a:off x="6959324" y="2521798"/>
            <a:ext cx="8249541" cy="570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programa SGBeduca é destinado à divulgação e popularização das geociências, através de visitas técnicas guiadas nas dependências da Unidade Regional, oficinas, palestras, exposições externas nos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locais solicitados e disponibilização de informações no Portal do SGBeduca.</a:t>
            </a: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entury Gothic"/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 alvo</a:t>
            </a:r>
            <a:endParaRPr sz="1800"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Instituições de ensino públicas e privadas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Estudantes do ensino básico, fundamental, cursos técnicos e graduação e pós graduação;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desenvolvidas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Palestras e cursos em temas relacionados às geociências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Exposição de Minerais e Rochas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Interatividade com o uso da Sandbox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Oficinas de Réplicas de Fósseis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Visita Técnica Guiada</a:t>
            </a:r>
            <a:endParaRPr sz="1800"/>
          </a:p>
        </p:txBody>
      </p:sp>
      <p:pic>
        <p:nvPicPr>
          <p:cNvPr id="692" name="Google Shape;692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3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/>
          <a:stretch/>
        </p:blipFill>
        <p:spPr>
          <a:xfrm>
            <a:off x="963150" y="2955310"/>
            <a:ext cx="4955050" cy="49550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694" name="Google Shape;694;p33"/>
          <p:cNvGrpSpPr/>
          <p:nvPr/>
        </p:nvGrpSpPr>
        <p:grpSpPr>
          <a:xfrm>
            <a:off x="12547600" y="7009218"/>
            <a:ext cx="2548127" cy="740663"/>
            <a:chOff x="5695188" y="7506716"/>
            <a:chExt cx="2548127" cy="740663"/>
          </a:xfrm>
        </p:grpSpPr>
        <p:pic>
          <p:nvPicPr>
            <p:cNvPr id="695" name="Google Shape;695;p3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6" name="Google Shape;696;p33"/>
            <p:cNvSpPr txBox="1"/>
            <p:nvPr/>
          </p:nvSpPr>
          <p:spPr>
            <a:xfrm>
              <a:off x="6042469" y="7716709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900"/>
                <a:buFont typeface="Century Gothic"/>
                <a:buNone/>
              </a:pP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</a:t>
              </a:r>
              <a:r>
                <a:rPr lang="pt-BR" sz="1900" u="sng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	</a:t>
              </a: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MAIS </a:t>
              </a:r>
              <a:endParaRPr sz="19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34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 sz="1800"/>
          </a:p>
        </p:txBody>
      </p:sp>
      <p:sp>
        <p:nvSpPr>
          <p:cNvPr id="706" name="Google Shape;706;p34"/>
          <p:cNvSpPr txBox="1"/>
          <p:nvPr/>
        </p:nvSpPr>
        <p:spPr>
          <a:xfrm>
            <a:off x="6959324" y="8458785"/>
            <a:ext cx="55245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1800"/>
              <a:buFont typeface="Century Gothic"/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Infraestrutura Geocientífica</a:t>
            </a:r>
            <a:endParaRPr sz="1800"/>
          </a:p>
        </p:txBody>
      </p:sp>
      <p:sp>
        <p:nvSpPr>
          <p:cNvPr id="707" name="Google Shape;707;p34"/>
          <p:cNvSpPr txBox="1"/>
          <p:nvPr/>
        </p:nvSpPr>
        <p:spPr>
          <a:xfrm>
            <a:off x="7036689" y="1199066"/>
            <a:ext cx="805903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3200"/>
              <a:buFont typeface="Century Gothic"/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Escolar de Rochas  - Estado de Rondônia</a:t>
            </a:r>
            <a:endParaRPr sz="3200" b="1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8" name="Google Shape;708;p34"/>
          <p:cNvSpPr/>
          <p:nvPr/>
        </p:nvSpPr>
        <p:spPr>
          <a:xfrm>
            <a:off x="7036690" y="2297239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 sz="1800"/>
          </a:p>
        </p:txBody>
      </p:sp>
      <p:sp>
        <p:nvSpPr>
          <p:cNvPr id="709" name="Google Shape;709;p34"/>
          <p:cNvSpPr txBox="1"/>
          <p:nvPr/>
        </p:nvSpPr>
        <p:spPr>
          <a:xfrm>
            <a:off x="6982409" y="2755529"/>
            <a:ext cx="8249541" cy="4808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Mapa Escolar de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Rochas do Estado de Rondônia  foi elaborado a partir de uma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reclassificação da base GIS Brasil e do mapa geológico estadual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com a finalidade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apresentar a geologia dividida pelas classes de rochas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com ilustrações dos principais atrativos geoturísticos e tipos de sedimentos e rochas que ocorrem em Rondônia.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produto consolida-se como uma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ferramenta ao docente e instrumento de fácil compreensão para o público escolar, de linguagem acessível, sem perder a qualidade científica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 alvo</a:t>
            </a:r>
            <a:endParaRPr sz="1800"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Professores de instituições de ensino públicas e privadas;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Estudantes do ensino básico, fundamental, cursos técnicos e graduação e pós graduação.</a:t>
            </a:r>
            <a:endParaRPr/>
          </a:p>
        </p:txBody>
      </p:sp>
      <p:pic>
        <p:nvPicPr>
          <p:cNvPr id="710" name="Google Shape;710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1" name="Google Shape;711;p34"/>
          <p:cNvGrpSpPr/>
          <p:nvPr/>
        </p:nvGrpSpPr>
        <p:grpSpPr>
          <a:xfrm>
            <a:off x="12666473" y="7618568"/>
            <a:ext cx="2548127" cy="740663"/>
            <a:chOff x="5695188" y="7506716"/>
            <a:chExt cx="2548127" cy="740663"/>
          </a:xfrm>
        </p:grpSpPr>
        <p:pic>
          <p:nvPicPr>
            <p:cNvPr id="712" name="Google Shape;712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3" name="Google Shape;713;p34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900"/>
                <a:buFont typeface="Century Gothic"/>
                <a:buNone/>
              </a:pP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</a:t>
              </a:r>
              <a:r>
                <a:rPr lang="pt-BR" sz="1900" u="sng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	</a:t>
              </a: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MAIS </a:t>
              </a:r>
              <a:endParaRPr sz="19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714" name="Google Shape;714;p3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0">
            <a:alphaModFix/>
          </a:blip>
          <a:srcRect l="14167" r="14166"/>
          <a:stretch/>
        </p:blipFill>
        <p:spPr>
          <a:xfrm>
            <a:off x="431800" y="3115647"/>
            <a:ext cx="5667458" cy="44803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35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 sz="1800"/>
          </a:p>
        </p:txBody>
      </p:sp>
      <p:sp>
        <p:nvSpPr>
          <p:cNvPr id="724" name="Google Shape;724;p35"/>
          <p:cNvSpPr txBox="1"/>
          <p:nvPr/>
        </p:nvSpPr>
        <p:spPr>
          <a:xfrm>
            <a:off x="6959324" y="8458785"/>
            <a:ext cx="55245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1800"/>
              <a:buFont typeface="Century Gothic"/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Infraestrutura Geocientífica</a:t>
            </a:r>
            <a:endParaRPr sz="1800"/>
          </a:p>
        </p:txBody>
      </p:sp>
      <p:sp>
        <p:nvSpPr>
          <p:cNvPr id="725" name="Google Shape;725;p35"/>
          <p:cNvSpPr txBox="1"/>
          <p:nvPr/>
        </p:nvSpPr>
        <p:spPr>
          <a:xfrm>
            <a:off x="6940437" y="1102814"/>
            <a:ext cx="876478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3200"/>
              <a:buFont typeface="Century Gothic"/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Imageamento Cartográfico da Paleotoca em Vista Alegre do Abunã/RO</a:t>
            </a:r>
            <a:endParaRPr sz="3200" b="1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6" name="Google Shape;726;p35"/>
          <p:cNvSpPr/>
          <p:nvPr/>
        </p:nvSpPr>
        <p:spPr>
          <a:xfrm>
            <a:off x="7036690" y="2297239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 sz="1800"/>
          </a:p>
        </p:txBody>
      </p:sp>
      <p:sp>
        <p:nvSpPr>
          <p:cNvPr id="727" name="Google Shape;727;p35"/>
          <p:cNvSpPr txBox="1"/>
          <p:nvPr/>
        </p:nvSpPr>
        <p:spPr>
          <a:xfrm>
            <a:off x="7036690" y="3151250"/>
            <a:ext cx="8249541" cy="4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projeto executado pela Divisão de Cartografia consiste no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cartográfico de precisão do interior e exterior da Paleotoca</a:t>
            </a:r>
            <a:r>
              <a:rPr lang="pt-BR" sz="18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localizada em Porto Velho/RO, no distrito de Vista Alegre do Abunã. 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 área do projeto é a primeira paleotoca registrada na Amazônia e a maior do Brasil.</a:t>
            </a:r>
            <a:endParaRPr sz="18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Para o desenvolvimento do projeto, foram utilizados equipamentos de alta tecnologia. Na geração dos produtos no ambiente interno utilizou-se o laser scanner terrestre para a geração de nuvens de pontos e elaboração do mapa do ambiente em 3D.  No exterior foi utilizado um drone com sensor laser, para elaboração do produto cartográfico.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Os produtos cartográficos gerados, quando finalizados, estarão disponíveis no portal do SGBeduca e RiGeo.</a:t>
            </a:r>
            <a:endParaRPr/>
          </a:p>
        </p:txBody>
      </p:sp>
      <p:pic>
        <p:nvPicPr>
          <p:cNvPr id="728" name="Google Shape;728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3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21800" r="21800"/>
          <a:stretch/>
        </p:blipFill>
        <p:spPr>
          <a:xfrm rot="5400000">
            <a:off x="617833" y="2868146"/>
            <a:ext cx="5184357" cy="518435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36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 sz="1800"/>
          </a:p>
        </p:txBody>
      </p:sp>
      <p:sp>
        <p:nvSpPr>
          <p:cNvPr id="739" name="Google Shape;739;p36"/>
          <p:cNvSpPr txBox="1"/>
          <p:nvPr/>
        </p:nvSpPr>
        <p:spPr>
          <a:xfrm>
            <a:off x="6959324" y="8458785"/>
            <a:ext cx="55245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1800"/>
              <a:buFont typeface="Century Gothic"/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Infraestrutura Geocientífica</a:t>
            </a:r>
            <a:endParaRPr sz="1800"/>
          </a:p>
        </p:txBody>
      </p:sp>
      <p:sp>
        <p:nvSpPr>
          <p:cNvPr id="740" name="Google Shape;740;p36"/>
          <p:cNvSpPr txBox="1"/>
          <p:nvPr/>
        </p:nvSpPr>
        <p:spPr>
          <a:xfrm>
            <a:off x="6940437" y="1102814"/>
            <a:ext cx="876478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3200"/>
              <a:buFont typeface="Century Gothic"/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Litoteca Regional de Porto Velho</a:t>
            </a:r>
            <a:endParaRPr sz="3200" b="1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1" name="Google Shape;741;p36"/>
          <p:cNvSpPr/>
          <p:nvPr/>
        </p:nvSpPr>
        <p:spPr>
          <a:xfrm>
            <a:off x="7036690" y="1776539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 sz="1800"/>
          </a:p>
        </p:txBody>
      </p:sp>
      <p:sp>
        <p:nvSpPr>
          <p:cNvPr id="742" name="Google Shape;742;p36"/>
          <p:cNvSpPr txBox="1"/>
          <p:nvPr/>
        </p:nvSpPr>
        <p:spPr>
          <a:xfrm>
            <a:off x="6959324" y="2064598"/>
            <a:ext cx="8249541" cy="646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 Litoteca Regional de Porto Velho integra a Rede Nacional de Litotecas, uma infraestrutura técnico-científica que tem como objetivo o acondicionamento adequado e disponibilização do patrimônio geológico coletado e analisado durante a execução dos projeto realizados pelo SGB em Rondônia e adjacências, bem como, materiais geológicos oriundos de doações de outras instituições públicas ou privadas que atuam no setor de mineração.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 Litoteca Regional de Porto Velho é referência em acervo litológico, sendo a única existente no estado de Rondônia.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 alvo</a:t>
            </a:r>
            <a:endParaRPr sz="1800"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Usuários internos - colaboradores do SGB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Estudantes do ensino básico, fundamental, cursos técnicos e graduação e pós graduação;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Pesquisadores de Universidades;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Empresas privadas do setor de mineração;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Instituições públicas</a:t>
            </a:r>
            <a:endParaRPr/>
          </a:p>
        </p:txBody>
      </p:sp>
      <p:pic>
        <p:nvPicPr>
          <p:cNvPr id="743" name="Google Shape;743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4" name="Google Shape;744;p36"/>
          <p:cNvGrpSpPr/>
          <p:nvPr/>
        </p:nvGrpSpPr>
        <p:grpSpPr>
          <a:xfrm>
            <a:off x="12663605" y="7675781"/>
            <a:ext cx="2548127" cy="740663"/>
            <a:chOff x="5695188" y="7506716"/>
            <a:chExt cx="2548127" cy="740663"/>
          </a:xfrm>
        </p:grpSpPr>
        <p:pic>
          <p:nvPicPr>
            <p:cNvPr id="745" name="Google Shape;745;p3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6" name="Google Shape;746;p36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900"/>
                <a:buFont typeface="Century Gothic"/>
                <a:buNone/>
              </a:pP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</a:t>
              </a:r>
              <a:r>
                <a:rPr lang="pt-BR" sz="1900" u="sng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	</a:t>
              </a: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MAIS </a:t>
              </a:r>
              <a:endParaRPr sz="19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747" name="Google Shape;747;p3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0">
            <a:alphaModFix/>
          </a:blip>
          <a:srcRect l="12481" r="12480"/>
          <a:stretch/>
        </p:blipFill>
        <p:spPr>
          <a:xfrm>
            <a:off x="810188" y="2841942"/>
            <a:ext cx="5252679" cy="449541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505" y="0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9487" y="6112002"/>
            <a:ext cx="4398263" cy="301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00" y="5410200"/>
            <a:ext cx="4456175" cy="398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37563" y="2743200"/>
            <a:ext cx="2196591" cy="3224783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37"/>
          <p:cNvSpPr/>
          <p:nvPr/>
        </p:nvSpPr>
        <p:spPr>
          <a:xfrm>
            <a:off x="3784600" y="1879600"/>
            <a:ext cx="8365508" cy="53848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57" name="Google Shape;757;p37"/>
          <p:cNvSpPr txBox="1"/>
          <p:nvPr/>
        </p:nvSpPr>
        <p:spPr>
          <a:xfrm>
            <a:off x="5080000" y="2209800"/>
            <a:ext cx="5562599" cy="56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50" rIns="0" bIns="0" anchor="t" anchorCtr="0">
            <a:spAutoFit/>
          </a:bodyPr>
          <a:lstStyle/>
          <a:p>
            <a:pPr marL="17463" marR="3266" lvl="0" indent="-17463" algn="ctr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RESIDÊNCIA DE PORTO VELHO </a:t>
            </a:r>
            <a:r>
              <a:rPr lang="pt-BR" sz="18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REPO</a:t>
            </a:r>
            <a:endParaRPr/>
          </a:p>
        </p:txBody>
      </p:sp>
      <p:sp>
        <p:nvSpPr>
          <p:cNvPr id="758" name="Google Shape;758;p37"/>
          <p:cNvSpPr/>
          <p:nvPr/>
        </p:nvSpPr>
        <p:spPr>
          <a:xfrm>
            <a:off x="4775200" y="3352800"/>
            <a:ext cx="457362" cy="4572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9" name="Google Shape;759;p37"/>
          <p:cNvGrpSpPr/>
          <p:nvPr/>
        </p:nvGrpSpPr>
        <p:grpSpPr>
          <a:xfrm>
            <a:off x="4699000" y="4114800"/>
            <a:ext cx="6400800" cy="1645860"/>
            <a:chOff x="4699000" y="4114800"/>
            <a:chExt cx="6400800" cy="1645860"/>
          </a:xfrm>
        </p:grpSpPr>
        <p:sp>
          <p:nvSpPr>
            <p:cNvPr id="760" name="Google Shape;760;p37"/>
            <p:cNvSpPr/>
            <p:nvPr/>
          </p:nvSpPr>
          <p:spPr>
            <a:xfrm>
              <a:off x="4699000" y="4114800"/>
              <a:ext cx="5334000" cy="1532354"/>
            </a:xfrm>
            <a:prstGeom prst="roundRect">
              <a:avLst>
                <a:gd name="adj" fmla="val 16667"/>
              </a:avLst>
            </a:prstGeom>
            <a:solidFill>
              <a:srgbClr val="1F9EDD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761" name="Google Shape;761;p37">
              <a:hlinkClick r:id="rId8"/>
            </p:cNvPr>
            <p:cNvSpPr/>
            <p:nvPr/>
          </p:nvSpPr>
          <p:spPr>
            <a:xfrm>
              <a:off x="4927600" y="4343400"/>
              <a:ext cx="838200" cy="83813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62"/>
                <a:buFont typeface="Gill Sans"/>
                <a:buNone/>
              </a:pPr>
              <a:endParaRPr sz="1562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7"/>
            <p:cNvSpPr txBox="1"/>
            <p:nvPr/>
          </p:nvSpPr>
          <p:spPr>
            <a:xfrm>
              <a:off x="5918200" y="4191000"/>
              <a:ext cx="5181600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Avenida Lauro Sodré, 2561. São Sebastião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0" u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Porto Velho - RO – Brasil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0" u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CEP: 76801-581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0" u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Email iInstitucional: sgb.portovelho@sgb.gov.br</a:t>
              </a:r>
              <a:endParaRPr sz="1200" b="1" i="0" u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63" name="Google Shape;763;p37"/>
          <p:cNvSpPr/>
          <p:nvPr/>
        </p:nvSpPr>
        <p:spPr>
          <a:xfrm>
            <a:off x="7442200" y="3429000"/>
            <a:ext cx="523914" cy="381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37"/>
          <p:cNvSpPr txBox="1"/>
          <p:nvPr/>
        </p:nvSpPr>
        <p:spPr>
          <a:xfrm>
            <a:off x="5232400" y="3429000"/>
            <a:ext cx="1905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+55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69</a:t>
            </a:r>
            <a:r>
              <a:rPr lang="pt-BR" sz="1600" b="1" i="0" u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3901-3700</a:t>
            </a:r>
            <a:endParaRPr sz="1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5" name="Google Shape;765;p37"/>
          <p:cNvSpPr txBox="1"/>
          <p:nvPr/>
        </p:nvSpPr>
        <p:spPr>
          <a:xfrm>
            <a:off x="8051800" y="34290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1" u="sng">
                <a:solidFill>
                  <a:srgbClr val="127CC8"/>
                </a:solidFill>
                <a:latin typeface="Montserrat"/>
                <a:ea typeface="Montserrat"/>
                <a:cs typeface="Montserrat"/>
                <a:sym typeface="Montserrat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secretariapv@sgb.com.br</a:t>
            </a:r>
            <a:endParaRPr sz="1600">
              <a:solidFill>
                <a:srgbClr val="127CC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6" name="Google Shape;766;p37"/>
          <p:cNvSpPr txBox="1"/>
          <p:nvPr/>
        </p:nvSpPr>
        <p:spPr>
          <a:xfrm>
            <a:off x="4775200" y="5637798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Clique no mapa para acessar</a:t>
            </a:r>
            <a:endParaRPr/>
          </a:p>
        </p:txBody>
      </p:sp>
      <p:pic>
        <p:nvPicPr>
          <p:cNvPr id="767" name="Google Shape;767;p3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08600" y="6172200"/>
            <a:ext cx="5613400" cy="8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38" descr="Vista aérea de uma cidad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4"/>
          <p:cNvSpPr txBox="1"/>
          <p:nvPr/>
        </p:nvSpPr>
        <p:spPr>
          <a:xfrm>
            <a:off x="792233" y="4201664"/>
            <a:ext cx="8077200" cy="393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SACE é a plataforma desenvolvida pelo SGB para disponibilizar as informações geradas no contexto dos </a:t>
            </a:r>
            <a:r>
              <a:rPr lang="pt-BR" sz="17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Sistemas de Alerta Hidrológico </a:t>
            </a:r>
            <a:r>
              <a:rPr lang="pt-BR" sz="1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(SAHs).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Nesta plataforma, são reunidas todas as informações disponíveis para cada </a:t>
            </a:r>
            <a:r>
              <a:rPr lang="pt-BR" sz="17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bacia hidrográfica</a:t>
            </a:r>
            <a:r>
              <a:rPr lang="pt-BR" sz="1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como o </a:t>
            </a:r>
            <a:r>
              <a:rPr lang="pt-BR" sz="17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 automático </a:t>
            </a:r>
            <a:r>
              <a:rPr lang="pt-BR" sz="1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 não de </a:t>
            </a:r>
            <a:r>
              <a:rPr lang="pt-BR" sz="17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chuvas</a:t>
            </a:r>
            <a:r>
              <a:rPr lang="pt-BR" sz="1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7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níveis de rios </a:t>
            </a:r>
            <a:r>
              <a:rPr lang="pt-BR" sz="1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diversas </a:t>
            </a:r>
            <a:r>
              <a:rPr lang="pt-BR" sz="17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estações hidrometeorológicas</a:t>
            </a:r>
            <a:r>
              <a:rPr lang="pt-BR" sz="1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os links para os </a:t>
            </a:r>
            <a:r>
              <a:rPr lang="pt-BR" sz="17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mapas de risco </a:t>
            </a:r>
            <a:r>
              <a:rPr lang="pt-BR" sz="1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municípios e todos os boletins de monitoramento e alerta publicados.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Durante a operação do SAH (período chuvoso), o SGB transmite um Boletim Técnico com </a:t>
            </a:r>
            <a:r>
              <a:rPr lang="pt-BR" sz="17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sobre os níveis dos rios </a:t>
            </a:r>
            <a:r>
              <a:rPr lang="pt-BR" sz="1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 estações fluviométricas monitoradas e, em momentos de </a:t>
            </a:r>
            <a:r>
              <a:rPr lang="pt-BR" sz="17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cheia</a:t>
            </a:r>
            <a:r>
              <a:rPr lang="pt-BR" sz="1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previsões sobre esses níveis. </a:t>
            </a:r>
            <a:endParaRPr/>
          </a:p>
        </p:txBody>
      </p:sp>
      <p:sp>
        <p:nvSpPr>
          <p:cNvPr id="162" name="Google Shape;162;p4"/>
          <p:cNvSpPr/>
          <p:nvPr/>
        </p:nvSpPr>
        <p:spPr>
          <a:xfrm>
            <a:off x="841311" y="3877295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63" name="Google Shape;163;p4"/>
          <p:cNvSpPr txBox="1"/>
          <p:nvPr/>
        </p:nvSpPr>
        <p:spPr>
          <a:xfrm>
            <a:off x="841311" y="2051154"/>
            <a:ext cx="9067800" cy="182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Alerta de Eventos Críticos (SACE)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Sistemas de Alerta Hidrológico (SAH)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Madeira </a:t>
            </a:r>
            <a:endParaRPr/>
          </a:p>
        </p:txBody>
      </p:sp>
      <p:pic>
        <p:nvPicPr>
          <p:cNvPr id="164" name="Google Shape;164;p4"/>
          <p:cNvPicPr preferRelativeResize="0"/>
          <p:nvPr/>
        </p:nvPicPr>
        <p:blipFill rotWithShape="1">
          <a:blip r:embed="rId7">
            <a:alphaModFix/>
          </a:blip>
          <a:srcRect l="29502" r="29502"/>
          <a:stretch/>
        </p:blipFill>
        <p:spPr>
          <a:xfrm>
            <a:off x="10311130" y="2057400"/>
            <a:ext cx="5944870" cy="7086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65" name="Google Shape;165;p4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166" name="Google Shape;166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"/>
          <p:cNvSpPr/>
          <p:nvPr/>
        </p:nvSpPr>
        <p:spPr>
          <a:xfrm>
            <a:off x="355600" y="1371599"/>
            <a:ext cx="5638800" cy="5764100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73" name="Google Shape;17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6097" r="16096"/>
          <a:stretch/>
        </p:blipFill>
        <p:spPr>
          <a:xfrm>
            <a:off x="5689562" y="1097279"/>
            <a:ext cx="6286951" cy="694944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5"/>
          <p:cNvSpPr txBox="1"/>
          <p:nvPr/>
        </p:nvSpPr>
        <p:spPr>
          <a:xfrm>
            <a:off x="521977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" name="Google Shape;178;p5"/>
          <p:cNvSpPr txBox="1"/>
          <p:nvPr/>
        </p:nvSpPr>
        <p:spPr>
          <a:xfrm>
            <a:off x="525254" y="2160104"/>
            <a:ext cx="4998232" cy="474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SAH Rio Madeira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 alertas para os municípios de Porto Velho e Guajará-Mirim (Rio Mamoré)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beneficiada: 470 mil pessoas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e boletins são repassados às defesas civis para subsidiar a tomada de decisões relacionadas à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mitigação dos impactos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eventos hidrológicos extremos, contribuindo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salvar vidas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179" name="Google Shape;179;p5"/>
          <p:cNvSpPr/>
          <p:nvPr/>
        </p:nvSpPr>
        <p:spPr>
          <a:xfrm>
            <a:off x="11765214" y="3810000"/>
            <a:ext cx="3511909" cy="35814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80" name="Google Shape;180;p5"/>
          <p:cNvSpPr txBox="1"/>
          <p:nvPr/>
        </p:nvSpPr>
        <p:spPr>
          <a:xfrm>
            <a:off x="11924323" y="3916396"/>
            <a:ext cx="3061678" cy="3286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 dos municípios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 demais órgãos de monitoramento, gerenciamento de riscos e desastres</a:t>
            </a:r>
            <a:endParaRPr/>
          </a:p>
        </p:txBody>
      </p:sp>
      <p:grpSp>
        <p:nvGrpSpPr>
          <p:cNvPr id="181" name="Google Shape;181;p5"/>
          <p:cNvGrpSpPr/>
          <p:nvPr/>
        </p:nvGrpSpPr>
        <p:grpSpPr>
          <a:xfrm>
            <a:off x="12395200" y="1828800"/>
            <a:ext cx="2548127" cy="740663"/>
            <a:chOff x="5695188" y="7506716"/>
            <a:chExt cx="2548127" cy="740663"/>
          </a:xfrm>
        </p:grpSpPr>
        <p:pic>
          <p:nvPicPr>
            <p:cNvPr id="182" name="Google Shape;182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p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84" name="Google Shape;184;p5"/>
          <p:cNvSpPr txBox="1"/>
          <p:nvPr/>
        </p:nvSpPr>
        <p:spPr>
          <a:xfrm>
            <a:off x="6399823" y="83058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6"/>
          <p:cNvSpPr/>
          <p:nvPr/>
        </p:nvSpPr>
        <p:spPr>
          <a:xfrm>
            <a:off x="3532348" y="2303034"/>
            <a:ext cx="2976903" cy="5865607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92" name="Google Shape;192;p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16611" b="16612"/>
          <a:stretch/>
        </p:blipFill>
        <p:spPr>
          <a:xfrm>
            <a:off x="870904" y="2858617"/>
            <a:ext cx="4729227" cy="472922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93" name="Google Shape;19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6"/>
          <p:cNvSpPr/>
          <p:nvPr/>
        </p:nvSpPr>
        <p:spPr>
          <a:xfrm>
            <a:off x="7702550" y="3276600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196" name="Google Shape;196;p6"/>
          <p:cNvSpPr txBox="1"/>
          <p:nvPr/>
        </p:nvSpPr>
        <p:spPr>
          <a:xfrm>
            <a:off x="7670800" y="3733800"/>
            <a:ext cx="5715000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 nacional de dados de poços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permanentemente atualizada, com módulos capazes de realizar consultas, pesquisas e extração e geração de relatórios. </a:t>
            </a:r>
            <a:endParaRPr/>
          </a:p>
          <a:p>
            <a:pPr marL="0" lvl="0" indent="0" algn="just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da consulta dos dados é possível obter informações sobre localização dos poços, vazão, aquíferos captados, entre outros.</a:t>
            </a:r>
            <a:endParaRPr/>
          </a:p>
          <a:p>
            <a:pPr marL="0" lvl="0" indent="0" algn="just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plataforma é mantida pelo SGB a partir do mapeamento e pesquisa hidrogeológica em todo o país.</a:t>
            </a:r>
            <a:endParaRPr/>
          </a:p>
        </p:txBody>
      </p:sp>
      <p:sp>
        <p:nvSpPr>
          <p:cNvPr id="197" name="Google Shape;197;p6"/>
          <p:cNvSpPr txBox="1"/>
          <p:nvPr/>
        </p:nvSpPr>
        <p:spPr>
          <a:xfrm>
            <a:off x="76708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Google Shape;198;p6"/>
          <p:cNvSpPr txBox="1"/>
          <p:nvPr/>
        </p:nvSpPr>
        <p:spPr>
          <a:xfrm>
            <a:off x="7594600" y="2209800"/>
            <a:ext cx="66421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Informações de Águas Subterrâneas (SIAGAS)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9" name="Google Shape;199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50429">
            <a:off x="-3502846" y="3776124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62879" t="44939" r="353"/>
          <a:stretch/>
        </p:blipFill>
        <p:spPr>
          <a:xfrm>
            <a:off x="9603249" y="3208394"/>
            <a:ext cx="5611351" cy="56113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08" name="Google Shape;208;p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l="16611" r="16612"/>
          <a:stretch/>
        </p:blipFill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09" name="Google Shape;209;p7"/>
          <p:cNvSpPr/>
          <p:nvPr/>
        </p:nvSpPr>
        <p:spPr>
          <a:xfrm rot="-6995037">
            <a:off x="8869702" y="232779"/>
            <a:ext cx="1998551" cy="40893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grpSp>
        <p:nvGrpSpPr>
          <p:cNvPr id="210" name="Google Shape;210;p7"/>
          <p:cNvGrpSpPr/>
          <p:nvPr/>
        </p:nvGrpSpPr>
        <p:grpSpPr>
          <a:xfrm>
            <a:off x="7743445" y="8152909"/>
            <a:ext cx="2548127" cy="740663"/>
            <a:chOff x="5695188" y="7506716"/>
            <a:chExt cx="2548127" cy="740663"/>
          </a:xfrm>
        </p:grpSpPr>
        <p:pic>
          <p:nvPicPr>
            <p:cNvPr id="211" name="Google Shape;211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13" name="Google Shape;213;p7"/>
          <p:cNvSpPr txBox="1"/>
          <p:nvPr/>
        </p:nvSpPr>
        <p:spPr>
          <a:xfrm>
            <a:off x="778435" y="2521666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" name="Google Shape;214;p7"/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5" name="Google Shape;215;p7"/>
          <p:cNvSpPr txBox="1"/>
          <p:nvPr/>
        </p:nvSpPr>
        <p:spPr>
          <a:xfrm>
            <a:off x="814438" y="3175734"/>
            <a:ext cx="639916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SIAGAS permite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adequada 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informação hidrogeológica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outros sistemas. Desse modo, contribui para a melhoria 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integrada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hídricos nacionais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sp>
        <p:nvSpPr>
          <p:cNvPr id="216" name="Google Shape;216;p7"/>
          <p:cNvSpPr txBox="1"/>
          <p:nvPr/>
        </p:nvSpPr>
        <p:spPr>
          <a:xfrm>
            <a:off x="778435" y="4951179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Google Shape;217;p7"/>
          <p:cNvSpPr txBox="1"/>
          <p:nvPr/>
        </p:nvSpPr>
        <p:spPr>
          <a:xfrm>
            <a:off x="814438" y="5622314"/>
            <a:ext cx="639916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etc.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/>
          </a:p>
        </p:txBody>
      </p:sp>
      <p:pic>
        <p:nvPicPr>
          <p:cNvPr id="218" name="Google Shape;218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11099800" y="3553242"/>
            <a:ext cx="3127368" cy="322855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27" name="Google Shape;227;p8"/>
          <p:cNvSpPr/>
          <p:nvPr/>
        </p:nvSpPr>
        <p:spPr>
          <a:xfrm rot="-6995037">
            <a:off x="11199835" y="2126158"/>
            <a:ext cx="1998551" cy="40893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28" name="Google Shape;228;p8"/>
          <p:cNvSpPr txBox="1"/>
          <p:nvPr/>
        </p:nvSpPr>
        <p:spPr>
          <a:xfrm>
            <a:off x="736600" y="3869153"/>
            <a:ext cx="9296402" cy="407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principal objetivo é o conhecimento mais detalhado a respeito dos níveis e qualidade da água nos principais aquíferos do Brasil.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Aquíferos monitorados em Rondônia: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Aquífero Parecis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poços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cadastrados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Compreende uma região de desenvolvimento progressivo de atividades agropecuárias e com expressiva exploração da água subterrânea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Aquífero Porto Velho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poços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cadastrados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Ambiente de coberturas sedimentares inconsolidadas, caracterizado por uma grande densidade populacional e crescente atividade agropecuária</a:t>
            </a:r>
            <a:endParaRPr/>
          </a:p>
        </p:txBody>
      </p:sp>
      <p:sp>
        <p:nvSpPr>
          <p:cNvPr id="229" name="Google Shape;229;p8"/>
          <p:cNvSpPr/>
          <p:nvPr/>
        </p:nvSpPr>
        <p:spPr>
          <a:xfrm>
            <a:off x="812800" y="3585023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30" name="Google Shape;230;p8"/>
          <p:cNvSpPr txBox="1"/>
          <p:nvPr/>
        </p:nvSpPr>
        <p:spPr>
          <a:xfrm>
            <a:off x="736600" y="2362200"/>
            <a:ext cx="7239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Integrada de Monitoramento de Águas Subterrâneas (RIMAS)</a:t>
            </a:r>
            <a:endParaRPr/>
          </a:p>
        </p:txBody>
      </p:sp>
      <p:sp>
        <p:nvSpPr>
          <p:cNvPr id="231" name="Google Shape;231;p8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232" name="Google Shape;232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39" name="Google Shape;239;p9"/>
          <p:cNvSpPr/>
          <p:nvPr/>
        </p:nvSpPr>
        <p:spPr>
          <a:xfrm>
            <a:off x="11785600" y="3962400"/>
            <a:ext cx="3429000" cy="4398682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40" name="Google Shape;24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t="16611" b="16612"/>
          <a:stretch/>
        </p:blipFill>
        <p:spPr>
          <a:xfrm>
            <a:off x="787398" y="1011900"/>
            <a:ext cx="7170621" cy="71706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46" name="Google Shape;246;p9"/>
          <p:cNvPicPr preferRelativeResize="0">
            <a:picLocks noGrp="1"/>
          </p:cNvPicPr>
          <p:nvPr>
            <p:ph type="pic" idx="4"/>
          </p:nvPr>
        </p:nvPicPr>
        <p:blipFill rotWithShape="1">
          <a:blip r:embed="rId8">
            <a:alphaModFix/>
          </a:blip>
          <a:srcRect l="11305" r="11304"/>
          <a:stretch/>
        </p:blipFill>
        <p:spPr>
          <a:xfrm>
            <a:off x="11770468" y="838200"/>
            <a:ext cx="3444132" cy="2971800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247" name="Google Shape;247;p9"/>
          <p:cNvSpPr txBox="1"/>
          <p:nvPr/>
        </p:nvSpPr>
        <p:spPr>
          <a:xfrm>
            <a:off x="11861800" y="4517610"/>
            <a:ext cx="3505200" cy="3738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 etc.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 (universidades, escolas, institutos);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•População do estado</a:t>
            </a:r>
            <a:endParaRPr/>
          </a:p>
        </p:txBody>
      </p:sp>
      <p:sp>
        <p:nvSpPr>
          <p:cNvPr id="248" name="Google Shape;248;p9"/>
          <p:cNvSpPr txBox="1"/>
          <p:nvPr/>
        </p:nvSpPr>
        <p:spPr>
          <a:xfrm>
            <a:off x="8128000" y="1219200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/>
          </a:p>
        </p:txBody>
      </p:sp>
      <p:sp>
        <p:nvSpPr>
          <p:cNvPr id="249" name="Google Shape;249;p9"/>
          <p:cNvSpPr txBox="1"/>
          <p:nvPr/>
        </p:nvSpPr>
        <p:spPr>
          <a:xfrm>
            <a:off x="11861800" y="4060410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50" name="Google Shape;250;p9"/>
          <p:cNvGrpSpPr/>
          <p:nvPr/>
        </p:nvGrpSpPr>
        <p:grpSpPr>
          <a:xfrm>
            <a:off x="8551673" y="7239000"/>
            <a:ext cx="2548127" cy="740663"/>
            <a:chOff x="5695188" y="7506716"/>
            <a:chExt cx="2548127" cy="740663"/>
          </a:xfrm>
        </p:grpSpPr>
        <p:pic>
          <p:nvPicPr>
            <p:cNvPr id="251" name="Google Shape;251;p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53" name="Google Shape;253;p9"/>
          <p:cNvSpPr txBox="1"/>
          <p:nvPr/>
        </p:nvSpPr>
        <p:spPr>
          <a:xfrm>
            <a:off x="8204200" y="1905000"/>
            <a:ext cx="3352800" cy="418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monitoramento é fundamental para criação de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públicas, planejamento e gestão das águas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contribuem para 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de vida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população, promoção do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bem-estar social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potencialização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econômicas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estado.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operação da RIMAS também permite a identificação de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impactos às águas subterrâneas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decorrência da explotação ou das formas de uso e ocupação dos terrenos, além da avaliação dos impactos das atividades antrópicas 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alterações climáticas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 sistemas aquíferos. </a:t>
            </a:r>
            <a:endParaRPr/>
          </a:p>
        </p:txBody>
      </p:sp>
      <p:sp>
        <p:nvSpPr>
          <p:cNvPr id="254" name="Google Shape;254;p9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3821</Words>
  <Application>Microsoft Office PowerPoint</Application>
  <PresentationFormat>Personalizar</PresentationFormat>
  <Paragraphs>418</Paragraphs>
  <Slides>38</Slides>
  <Notes>38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5" baseType="lpstr">
      <vt:lpstr>Montserrat</vt:lpstr>
      <vt:lpstr>Arial</vt:lpstr>
      <vt:lpstr>Noto Sans Symbols</vt:lpstr>
      <vt:lpstr>Century Gothic</vt:lpstr>
      <vt:lpstr>Calibri</vt:lpstr>
      <vt:lpstr>Gill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Maiza Moreira Ribeiro Martarole</dc:creator>
  <cp:lastModifiedBy>Stella Maris da Costa</cp:lastModifiedBy>
  <cp:revision>1</cp:revision>
  <dcterms:created xsi:type="dcterms:W3CDTF">2023-05-16T12:22:51Z</dcterms:created>
  <dcterms:modified xsi:type="dcterms:W3CDTF">2023-10-06T14:58:02Z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