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6256000" cy="9144000"/>
  <p:notesSz cx="16256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850Ig2rz15DEK2PdcGz78ggwl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100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>
            <a:spLocks noGrp="1"/>
          </p:cNvSpPr>
          <p:nvPr>
            <p:ph type="pic" idx="2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42"/>
          <p:cNvSpPr>
            <a:spLocks noGrp="1"/>
          </p:cNvSpPr>
          <p:nvPr>
            <p:ph type="pic" idx="3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" name="Google Shape;61;p42"/>
          <p:cNvSpPr>
            <a:spLocks noGrp="1"/>
          </p:cNvSpPr>
          <p:nvPr>
            <p:ph type="pic" idx="4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7" name="Google Shape;67;p43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5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8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" name="Google Shape;21;p34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" name="Google Shape;24;p35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" name="Google Shape;27;p36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36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3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37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3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38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0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1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41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hyperlink" Target="https://rigeo.cprm.gov.br/handle/doc/1570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://rimasweb.cprm.gov.br/layout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32.jp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hyperlink" Target="http://www.cprm.gov.br/sace/index_bacias_monitoradas.php?getbacia=bparnaiba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hyperlink" Target="http://www.cprm.gov.br/publique/Hidrologia/Monitoramento-Hidrologico-e-Hidrogeologico/Rede-Hidrometeorologica-Nacional---RHN-6587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hyperlink" Target="https://rigeo.cprm.gov.br/handle/doc/22710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271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7.jpg"/><Relationship Id="rId4" Type="http://schemas.openxmlformats.org/officeDocument/2006/relationships/image" Target="../media/image5.png"/><Relationship Id="rId9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Setorizacao-de-Riscos-Geologicos---Piaui-4885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51.jpg"/><Relationship Id="rId5" Type="http://schemas.openxmlformats.org/officeDocument/2006/relationships/image" Target="../media/image4.png"/><Relationship Id="rId10" Type="http://schemas.openxmlformats.org/officeDocument/2006/relationships/image" Target="../media/image50.jpg"/><Relationship Id="rId4" Type="http://schemas.openxmlformats.org/officeDocument/2006/relationships/image" Target="../media/image5.png"/><Relationship Id="rId9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png"/><Relationship Id="rId7" Type="http://schemas.openxmlformats.org/officeDocument/2006/relationships/hyperlink" Target="http://www.cprm.gov.br/publique/Gestao-Territorial/Prevencao-de-Desastres/Cartas-de-Suscetibilidade-a-Movimentos-Gravitacionais-de-Massa-e-Inundacoes---Piaui-5081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hyperlink" Target="https://rigeo.cprm.gov.br/handle/doc/21738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7.jpg"/><Relationship Id="rId4" Type="http://schemas.openxmlformats.org/officeDocument/2006/relationships/image" Target="../media/image26.png"/><Relationship Id="rId9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12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1.xml"/><Relationship Id="rId5" Type="http://schemas.openxmlformats.org/officeDocument/2006/relationships/image" Target="../media/image6.png"/><Relationship Id="rId15" Type="http://schemas.openxmlformats.org/officeDocument/2006/relationships/slide" Target="slide1.xml"/><Relationship Id="rId10" Type="http://schemas.openxmlformats.org/officeDocument/2006/relationships/slide" Target="slide15.xml"/><Relationship Id="rId4" Type="http://schemas.openxmlformats.org/officeDocument/2006/relationships/image" Target="../media/image5.png"/><Relationship Id="rId9" Type="http://schemas.openxmlformats.org/officeDocument/2006/relationships/slide" Target="slide11.xml"/><Relationship Id="rId14" Type="http://schemas.openxmlformats.org/officeDocument/2006/relationships/slide" Target="slide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hyperlink" Target="https://rigeo.cprm.gov.br/handle/doc/21738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7.jpg"/><Relationship Id="rId4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WwvmZJV92ZKaniU59" TargetMode="External"/><Relationship Id="rId3" Type="http://schemas.openxmlformats.org/officeDocument/2006/relationships/image" Target="../media/image6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hyperlink" Target="mailto:rete@sgb.com.b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rigeo.cprm.gov.br/handle/doc/21427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rigeo.cprm.gov.br/handle/doc/21415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rigeo.cprm.gov.br/handle/doc/20336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0498" TargetMode="External"/><Relationship Id="rId13" Type="http://schemas.openxmlformats.org/officeDocument/2006/relationships/hyperlink" Target="https://rigeo.cprm.gov.br/handle/doc/17656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hyperlink" Target="https://rigeo.cprm.gov.br/handle/doc/17653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rigeo.cprm.gov.br/handle/doc/11269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hyperlink" Target="https://rigeo.cprm.gov.br/handle/doc/17665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s://rigeo.cprm.gov.br/handle/doc/17657" TargetMode="External"/><Relationship Id="rId10" Type="http://schemas.openxmlformats.org/officeDocument/2006/relationships/hyperlink" Target="https://rigeo.cprm.gov.br/handle/doc/11268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rigeo.cprm.gov.br/handle/doc/17761" TargetMode="External"/><Relationship Id="rId14" Type="http://schemas.openxmlformats.org/officeDocument/2006/relationships/hyperlink" Target="https://rigeo.cprm.gov.br/handle/doc/1771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3299" y="7078900"/>
            <a:ext cx="2521300" cy="13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"/>
          <p:cNvSpPr/>
          <p:nvPr/>
        </p:nvSpPr>
        <p:spPr>
          <a:xfrm>
            <a:off x="812800" y="5257800"/>
            <a:ext cx="4419600" cy="25146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812800" y="1371600"/>
            <a:ext cx="4267200" cy="31242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4" name="Google Shape;32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7425" r="2389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327" name="Google Shape;327;p9"/>
          <p:cNvSpPr txBox="1"/>
          <p:nvPr/>
        </p:nvSpPr>
        <p:spPr>
          <a:xfrm>
            <a:off x="965200" y="5484549"/>
            <a:ext cx="3501957" cy="198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informações também geram insumos para a formulação de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políticas públicas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o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planejamento do impacto ambiental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que a atividade mineira pode causar </a:t>
            </a:r>
            <a:endParaRPr/>
          </a:p>
        </p:txBody>
      </p:sp>
      <p:pic>
        <p:nvPicPr>
          <p:cNvPr id="328" name="Google Shape;32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9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330" name="Google Shape;330;p9"/>
          <p:cNvSpPr txBox="1"/>
          <p:nvPr/>
        </p:nvSpPr>
        <p:spPr>
          <a:xfrm>
            <a:off x="965200" y="2133600"/>
            <a:ext cx="3429000" cy="230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dados estimulam a instalação de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novos empreendimentos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na área, além de gerar subsídios para atividade mineira de forma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sustentável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fomentando o desenvolvimento socioeconômico da região.</a:t>
            </a:r>
            <a:endParaRPr/>
          </a:p>
        </p:txBody>
      </p:sp>
      <p:sp>
        <p:nvSpPr>
          <p:cNvPr id="331" name="Google Shape;331;p9"/>
          <p:cNvSpPr/>
          <p:nvPr/>
        </p:nvSpPr>
        <p:spPr>
          <a:xfrm>
            <a:off x="11702691" y="3733800"/>
            <a:ext cx="3511909" cy="22860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9"/>
          <p:cNvSpPr txBox="1"/>
          <p:nvPr/>
        </p:nvSpPr>
        <p:spPr>
          <a:xfrm>
            <a:off x="11861800" y="4404155"/>
            <a:ext cx="3581400" cy="152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técnico-científica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públicos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3" name="Google Shape;333;p9"/>
          <p:cNvGrpSpPr/>
          <p:nvPr/>
        </p:nvGrpSpPr>
        <p:grpSpPr>
          <a:xfrm>
            <a:off x="12186024" y="7086600"/>
            <a:ext cx="2548127" cy="740663"/>
            <a:chOff x="5695188" y="7506716"/>
            <a:chExt cx="2548127" cy="740663"/>
          </a:xfrm>
        </p:grpSpPr>
        <p:pic>
          <p:nvPicPr>
            <p:cNvPr id="334" name="Google Shape;334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36" name="Google Shape;336;p9"/>
          <p:cNvSpPr txBox="1"/>
          <p:nvPr/>
        </p:nvSpPr>
        <p:spPr>
          <a:xfrm>
            <a:off x="11709400" y="377911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0"/>
          <p:cNvSpPr/>
          <p:nvPr/>
        </p:nvSpPr>
        <p:spPr>
          <a:xfrm>
            <a:off x="9271000" y="3048000"/>
            <a:ext cx="5943600" cy="2057400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4" name="Google Shape;344;p10"/>
          <p:cNvSpPr/>
          <p:nvPr/>
        </p:nvSpPr>
        <p:spPr>
          <a:xfrm>
            <a:off x="6169728" y="354745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5" name="Google Shape;345;p10"/>
          <p:cNvSpPr/>
          <p:nvPr/>
        </p:nvSpPr>
        <p:spPr>
          <a:xfrm>
            <a:off x="2522538" y="222017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46" name="Google Shape;346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6414" r="16414"/>
          <a:stretch/>
        </p:blipFill>
        <p:spPr>
          <a:xfrm>
            <a:off x="812800" y="271071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7" name="Google Shape;347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2981" r="12980"/>
          <a:stretch/>
        </p:blipFill>
        <p:spPr>
          <a:xfrm>
            <a:off x="4149942" y="426720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8" name="Google Shape;34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0"/>
          <p:cNvSpPr/>
          <p:nvPr/>
        </p:nvSpPr>
        <p:spPr>
          <a:xfrm>
            <a:off x="9302750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51" name="Google Shape;351;p10"/>
          <p:cNvSpPr txBox="1"/>
          <p:nvPr/>
        </p:nvSpPr>
        <p:spPr>
          <a:xfrm>
            <a:off x="9271000" y="2057400"/>
            <a:ext cx="5715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10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10"/>
          <p:cNvSpPr txBox="1"/>
          <p:nvPr/>
        </p:nvSpPr>
        <p:spPr>
          <a:xfrm>
            <a:off x="9194800" y="7620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10"/>
          <p:cNvSpPr/>
          <p:nvPr/>
        </p:nvSpPr>
        <p:spPr>
          <a:xfrm>
            <a:off x="9306859" y="5275729"/>
            <a:ext cx="5943600" cy="1201271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9347200" y="5276671"/>
            <a:ext cx="5791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é realizada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consistência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disponibilização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informações dos poços, com registro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estáticos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principais aquíferos brasileiros.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10"/>
          <p:cNvSpPr/>
          <p:nvPr/>
        </p:nvSpPr>
        <p:spPr>
          <a:xfrm>
            <a:off x="9288929" y="6692152"/>
            <a:ext cx="5943600" cy="1201271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57" name="Google Shape;357;p10"/>
          <p:cNvSpPr txBox="1"/>
          <p:nvPr/>
        </p:nvSpPr>
        <p:spPr>
          <a:xfrm>
            <a:off x="9175750" y="6781800"/>
            <a:ext cx="5981700" cy="92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Piauí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RIMAS tem </a:t>
            </a:r>
            <a:r>
              <a:rPr lang="pt-BR" sz="2800" b="1">
                <a:solidFill>
                  <a:srgbClr val="D1E6F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poços</a:t>
            </a:r>
            <a:r>
              <a:rPr lang="pt-BR" sz="2800">
                <a:solidFill>
                  <a:srgbClr val="D1E6F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monitoramento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10"/>
          <p:cNvSpPr txBox="1"/>
          <p:nvPr/>
        </p:nvSpPr>
        <p:spPr>
          <a:xfrm>
            <a:off x="9314329" y="3048000"/>
            <a:ext cx="582407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da RIMAS, o SGB promove uma série de atividades sistemáticas e de caráter continuado, que vão desde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seleção dos aquíferos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monitoradas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passando pelas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pelos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diagnósticos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perfuração dos poços, até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implantação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estações de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9" name="Google Shape;35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-22352" t="-1472" r="-21481" b="-182"/>
          <a:stretch/>
        </p:blipFill>
        <p:spPr>
          <a:xfrm>
            <a:off x="9594786" y="2464954"/>
            <a:ext cx="6302046" cy="630204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368" name="Google Shape;368;p11"/>
          <p:cNvSpPr/>
          <p:nvPr/>
        </p:nvSpPr>
        <p:spPr>
          <a:xfrm>
            <a:off x="832224" y="2743200"/>
            <a:ext cx="7752976" cy="6477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808966" y="6934200"/>
            <a:ext cx="7776234" cy="1905000"/>
          </a:xfrm>
          <a:prstGeom prst="roundRect">
            <a:avLst>
              <a:gd name="adj" fmla="val 731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11"/>
          <p:cNvSpPr txBox="1"/>
          <p:nvPr/>
        </p:nvSpPr>
        <p:spPr>
          <a:xfrm>
            <a:off x="812800" y="7010399"/>
            <a:ext cx="7924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(universidades, escolas, institutos);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grpSp>
        <p:nvGrpSpPr>
          <p:cNvPr id="371" name="Google Shape;371;p11"/>
          <p:cNvGrpSpPr/>
          <p:nvPr/>
        </p:nvGrpSpPr>
        <p:grpSpPr>
          <a:xfrm>
            <a:off x="7588618" y="1486164"/>
            <a:ext cx="2548127" cy="740663"/>
            <a:chOff x="5695188" y="7506716"/>
            <a:chExt cx="2548127" cy="740663"/>
          </a:xfrm>
        </p:grpSpPr>
        <p:pic>
          <p:nvPicPr>
            <p:cNvPr id="372" name="Google Shape;372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74" name="Google Shape;374;p11"/>
          <p:cNvSpPr txBox="1"/>
          <p:nvPr/>
        </p:nvSpPr>
        <p:spPr>
          <a:xfrm>
            <a:off x="736600" y="218808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/>
          </a:p>
        </p:txBody>
      </p:sp>
      <p:sp>
        <p:nvSpPr>
          <p:cNvPr id="375" name="Google Shape;375;p11"/>
          <p:cNvSpPr txBox="1"/>
          <p:nvPr/>
        </p:nvSpPr>
        <p:spPr>
          <a:xfrm>
            <a:off x="796365" y="6400800"/>
            <a:ext cx="3521635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812800" y="3505200"/>
            <a:ext cx="7772400" cy="1015723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11"/>
          <p:cNvSpPr txBox="1"/>
          <p:nvPr/>
        </p:nvSpPr>
        <p:spPr>
          <a:xfrm>
            <a:off x="812800" y="2743200"/>
            <a:ext cx="7772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da água subterrânea é fundamental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e gestão das águas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378" name="Google Shape;378;p11"/>
          <p:cNvSpPr txBox="1"/>
          <p:nvPr/>
        </p:nvSpPr>
        <p:spPr>
          <a:xfrm>
            <a:off x="829234" y="3530323"/>
            <a:ext cx="77559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população, promoção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812800" y="4648200"/>
            <a:ext cx="7772400" cy="16002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11"/>
          <p:cNvSpPr txBox="1"/>
          <p:nvPr/>
        </p:nvSpPr>
        <p:spPr>
          <a:xfrm>
            <a:off x="812800" y="4724400"/>
            <a:ext cx="7772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permite 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às águas subterrâneas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decorrência da explotação ou das formas de uso e ocupação dos terrenos, além da avaliação dos impactos das atividades antrópicas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alterações climáticas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nos sistemas aquíferos.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1" name="Google Shape;38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2"/>
          <p:cNvSpPr/>
          <p:nvPr/>
        </p:nvSpPr>
        <p:spPr>
          <a:xfrm>
            <a:off x="9271000" y="3048000"/>
            <a:ext cx="6172200" cy="3417651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9" name="Google Shape;389;p12"/>
          <p:cNvSpPr/>
          <p:nvPr/>
        </p:nvSpPr>
        <p:spPr>
          <a:xfrm>
            <a:off x="6169728" y="354745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2522538" y="222017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91" name="Google Shape;391;p1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20584" r="20584"/>
          <a:stretch/>
        </p:blipFill>
        <p:spPr>
          <a:xfrm>
            <a:off x="812800" y="271071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2" name="Google Shape;392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0401" r="20402"/>
          <a:stretch/>
        </p:blipFill>
        <p:spPr>
          <a:xfrm>
            <a:off x="4149942" y="426720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3" name="Google Shape;393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2"/>
          <p:cNvSpPr/>
          <p:nvPr/>
        </p:nvSpPr>
        <p:spPr>
          <a:xfrm>
            <a:off x="9302750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96" name="Google Shape;396;p12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12"/>
          <p:cNvSpPr txBox="1"/>
          <p:nvPr/>
        </p:nvSpPr>
        <p:spPr>
          <a:xfrm>
            <a:off x="9194800" y="7620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12"/>
          <p:cNvSpPr txBox="1"/>
          <p:nvPr/>
        </p:nvSpPr>
        <p:spPr>
          <a:xfrm>
            <a:off x="9390529" y="3428097"/>
            <a:ext cx="5824071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base nacional de dados de poços, permanentemente atualizada, com módulos capazes de realizar consultas, pesquisas e extração e geração de relatórios.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3045645" y="14018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08" name="Google Shape;408;p1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90" r="1669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09" name="Google Shape;409;p13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13"/>
          <p:cNvSpPr txBox="1"/>
          <p:nvPr/>
        </p:nvSpPr>
        <p:spPr>
          <a:xfrm>
            <a:off x="985757" y="5397238"/>
            <a:ext cx="5018741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  <p:sp>
        <p:nvSpPr>
          <p:cNvPr id="411" name="Google Shape;411;p13"/>
          <p:cNvSpPr/>
          <p:nvPr/>
        </p:nvSpPr>
        <p:spPr>
          <a:xfrm>
            <a:off x="894050" y="6005852"/>
            <a:ext cx="3965388" cy="2057400"/>
          </a:xfrm>
          <a:prstGeom prst="roundRect">
            <a:avLst>
              <a:gd name="adj" fmla="val 151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13"/>
          <p:cNvSpPr txBox="1"/>
          <p:nvPr/>
        </p:nvSpPr>
        <p:spPr>
          <a:xfrm>
            <a:off x="1075299" y="6183806"/>
            <a:ext cx="3809999" cy="170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democratizadas para Instituições de recursos hídricos do estado do Piauí e público em geral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13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/>
          </a:p>
        </p:txBody>
      </p:sp>
      <p:pic>
        <p:nvPicPr>
          <p:cNvPr id="414" name="Google Shape;41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3"/>
          <p:cNvSpPr txBox="1"/>
          <p:nvPr/>
        </p:nvSpPr>
        <p:spPr>
          <a:xfrm>
            <a:off x="889000" y="2264639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889000" y="2956299"/>
            <a:ext cx="6457576" cy="2030506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3"/>
          <p:cNvSpPr txBox="1"/>
          <p:nvPr/>
        </p:nvSpPr>
        <p:spPr>
          <a:xfrm>
            <a:off x="985757" y="3249852"/>
            <a:ext cx="6305176" cy="133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Ferramenta de gestão de recursos hídricos subterrâneos, base de dados 37.109 poços que podem ser usados na pesquisa de águas subterrâneas e democratização das informações subterrâneas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3"/>
          <p:cNvPicPr preferRelativeResize="0"/>
          <p:nvPr/>
        </p:nvPicPr>
        <p:blipFill rotWithShape="1">
          <a:blip r:embed="rId10">
            <a:alphaModFix/>
          </a:blip>
          <a:srcRect l="11640" t="359" r="2360" b="-357"/>
          <a:stretch/>
        </p:blipFill>
        <p:spPr>
          <a:xfrm>
            <a:off x="9731006" y="3292383"/>
            <a:ext cx="5426937" cy="5426937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4"/>
          <p:cNvSpPr txBox="1"/>
          <p:nvPr/>
        </p:nvSpPr>
        <p:spPr>
          <a:xfrm>
            <a:off x="736601" y="3581400"/>
            <a:ext cx="6477000" cy="420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Monitoramento e previsão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níveis de rios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de modo a gerar e disseminar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informações hidrológicas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subsidiar a tomada de decisões por parte da população e dos órgãos relacionadas à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prevenção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mitigação dos impactos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eventos hidrológicos extremos.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Durante a operação do SAH (período chuvoso), o SGB transmite um Boletim Técnico com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informações sobre os níveis dos rios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 estações fluviométricas monitoradas e, em momentos de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cheia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previsões sobre esses níveis.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14"/>
          <p:cNvSpPr txBox="1"/>
          <p:nvPr/>
        </p:nvSpPr>
        <p:spPr>
          <a:xfrm>
            <a:off x="736600" y="1905000"/>
            <a:ext cx="7239000" cy="120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(SAH)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Parnaíba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14"/>
          <p:cNvPicPr preferRelativeResize="0"/>
          <p:nvPr/>
        </p:nvPicPr>
        <p:blipFill rotWithShape="1">
          <a:blip r:embed="rId8">
            <a:alphaModFix/>
          </a:blip>
          <a:srcRect l="23621" r="23620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31" name="Google Shape;431;p14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"/>
          <p:cNvSpPr/>
          <p:nvPr/>
        </p:nvSpPr>
        <p:spPr>
          <a:xfrm>
            <a:off x="794870" y="6553200"/>
            <a:ext cx="4267200" cy="959224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15"/>
          <p:cNvSpPr/>
          <p:nvPr/>
        </p:nvSpPr>
        <p:spPr>
          <a:xfrm>
            <a:off x="812800" y="5029200"/>
            <a:ext cx="4267200" cy="1358152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15"/>
          <p:cNvSpPr/>
          <p:nvPr/>
        </p:nvSpPr>
        <p:spPr>
          <a:xfrm>
            <a:off x="812800" y="1371600"/>
            <a:ext cx="4267200" cy="35052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1" name="Google Shape;4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362" r="14362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44" name="Google Shape;44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5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446" name="Google Shape;446;p15"/>
          <p:cNvSpPr txBox="1"/>
          <p:nvPr/>
        </p:nvSpPr>
        <p:spPr>
          <a:xfrm>
            <a:off x="965200" y="2133600"/>
            <a:ext cx="34290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e boletins de alerta são repassados às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tomada de decisões por parte dos órgãos relacionadas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impactos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eventos hidrológicos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extremos.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15"/>
          <p:cNvSpPr/>
          <p:nvPr/>
        </p:nvSpPr>
        <p:spPr>
          <a:xfrm>
            <a:off x="11765214" y="1371600"/>
            <a:ext cx="3511909" cy="60198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15"/>
          <p:cNvSpPr txBox="1"/>
          <p:nvPr/>
        </p:nvSpPr>
        <p:spPr>
          <a:xfrm>
            <a:off x="11861800" y="1502030"/>
            <a:ext cx="3518877" cy="4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15"/>
          <p:cNvSpPr txBox="1"/>
          <p:nvPr/>
        </p:nvSpPr>
        <p:spPr>
          <a:xfrm>
            <a:off x="965200" y="5105400"/>
            <a:ext cx="3429000" cy="114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atendidos: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Floriano, Luzilândia, Teresina, Esperantina e Barras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15"/>
          <p:cNvSpPr txBox="1"/>
          <p:nvPr/>
        </p:nvSpPr>
        <p:spPr>
          <a:xfrm>
            <a:off x="929341" y="6628652"/>
            <a:ext cx="3429000" cy="83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estimada: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900 mil habitantes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451" name="Google Shape;451;p15"/>
          <p:cNvSpPr txBox="1"/>
          <p:nvPr/>
        </p:nvSpPr>
        <p:spPr>
          <a:xfrm>
            <a:off x="11861800" y="2362200"/>
            <a:ext cx="3518877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Militar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 de Bombeiros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dos municípios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das bacias hidrográficas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demais órgãos federais, estaduais e municipais com atuação na bacia hidrográfica</a:t>
            </a:r>
            <a:endParaRPr/>
          </a:p>
        </p:txBody>
      </p:sp>
      <p:grpSp>
        <p:nvGrpSpPr>
          <p:cNvPr id="452" name="Google Shape;452;p15"/>
          <p:cNvGrpSpPr/>
          <p:nvPr/>
        </p:nvGrpSpPr>
        <p:grpSpPr>
          <a:xfrm>
            <a:off x="12666473" y="8085090"/>
            <a:ext cx="2548127" cy="740663"/>
            <a:chOff x="5695188" y="7506716"/>
            <a:chExt cx="2548127" cy="740663"/>
          </a:xfrm>
        </p:grpSpPr>
        <p:pic>
          <p:nvPicPr>
            <p:cNvPr id="453" name="Google Shape;453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254565" y="6019800"/>
            <a:ext cx="5943600" cy="12954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2565400" y="2405062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64" name="Google Shape;464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2469" r="12469"/>
          <a:stretch/>
        </p:blipFill>
        <p:spPr>
          <a:xfrm>
            <a:off x="812800" y="2895600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65" name="Google Shape;465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12397" b="12397"/>
          <a:stretch/>
        </p:blipFill>
        <p:spPr>
          <a:xfrm>
            <a:off x="4842185" y="5006444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66" name="Google Shape;466;p16"/>
          <p:cNvSpPr txBox="1"/>
          <p:nvPr/>
        </p:nvSpPr>
        <p:spPr>
          <a:xfrm>
            <a:off x="9499600" y="6096000"/>
            <a:ext cx="5448300" cy="99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467" name="Google Shape;467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6"/>
          <p:cNvSpPr/>
          <p:nvPr/>
        </p:nvSpPr>
        <p:spPr>
          <a:xfrm>
            <a:off x="9271000" y="2362200"/>
            <a:ext cx="5943600" cy="1447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 e manutenção da RHN com o objetivo de gerar dados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rios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sedimentometria e qualidade 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9271000" y="3962400"/>
            <a:ext cx="5943600" cy="1828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71" name="Google Shape;471;p16"/>
          <p:cNvSpPr txBox="1"/>
          <p:nvPr/>
        </p:nvSpPr>
        <p:spPr>
          <a:xfrm>
            <a:off x="9385300" y="4038600"/>
            <a:ext cx="5562600" cy="210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em banco de dados disponível por meio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(SNIRH).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16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16"/>
          <p:cNvSpPr txBox="1"/>
          <p:nvPr/>
        </p:nvSpPr>
        <p:spPr>
          <a:xfrm>
            <a:off x="9203662" y="771024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2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475" name="Google Shape;475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/>
          <p:nvPr/>
        </p:nvSpPr>
        <p:spPr>
          <a:xfrm>
            <a:off x="4470400" y="2286000"/>
            <a:ext cx="54864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1" name="Google Shape;48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3721" r="3721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84" name="Google Shape;484;p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76" r="175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85" name="Google Shape;485;p17"/>
          <p:cNvSpPr/>
          <p:nvPr/>
        </p:nvSpPr>
        <p:spPr>
          <a:xfrm>
            <a:off x="812800" y="2286000"/>
            <a:ext cx="35814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17"/>
          <p:cNvSpPr txBox="1"/>
          <p:nvPr/>
        </p:nvSpPr>
        <p:spPr>
          <a:xfrm>
            <a:off x="812800" y="2362200"/>
            <a:ext cx="3505200" cy="19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da RHN,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geração e disponibilização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contribuem para a melhor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 </a:t>
            </a:r>
            <a:endParaRPr/>
          </a:p>
        </p:txBody>
      </p:sp>
      <p:sp>
        <p:nvSpPr>
          <p:cNvPr id="487" name="Google Shape;487;p17"/>
          <p:cNvSpPr/>
          <p:nvPr/>
        </p:nvSpPr>
        <p:spPr>
          <a:xfrm>
            <a:off x="10033000" y="2286000"/>
            <a:ext cx="51720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7"/>
          <p:cNvSpPr txBox="1"/>
          <p:nvPr/>
        </p:nvSpPr>
        <p:spPr>
          <a:xfrm>
            <a:off x="10109200" y="2362200"/>
            <a:ext cx="54102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água para abastecimento público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geração de energia, agricultura,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489" name="Google Shape;489;p17"/>
          <p:cNvSpPr txBox="1"/>
          <p:nvPr/>
        </p:nvSpPr>
        <p:spPr>
          <a:xfrm>
            <a:off x="736600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490" name="Google Shape;490;p17"/>
          <p:cNvSpPr txBox="1"/>
          <p:nvPr/>
        </p:nvSpPr>
        <p:spPr>
          <a:xfrm>
            <a:off x="10033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/>
          </a:p>
        </p:txBody>
      </p:sp>
      <p:grpSp>
        <p:nvGrpSpPr>
          <p:cNvPr id="491" name="Google Shape;491;p17"/>
          <p:cNvGrpSpPr/>
          <p:nvPr/>
        </p:nvGrpSpPr>
        <p:grpSpPr>
          <a:xfrm>
            <a:off x="11252200" y="859537"/>
            <a:ext cx="2548127" cy="740663"/>
            <a:chOff x="5695188" y="7506716"/>
            <a:chExt cx="2548127" cy="740663"/>
          </a:xfrm>
        </p:grpSpPr>
        <p:pic>
          <p:nvPicPr>
            <p:cNvPr id="492" name="Google Shape;492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94" name="Google Shape;494;p17"/>
          <p:cNvSpPr txBox="1"/>
          <p:nvPr/>
        </p:nvSpPr>
        <p:spPr>
          <a:xfrm>
            <a:off x="4470400" y="2362200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Podem ser utilizados pelo setor público e privado para as mais diversas aplicações em recursos hídricos, tais como: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infraestrutura 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estudos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conhecimento hidrológico, implantação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hidrológicos, dentre outros.</a:t>
            </a:r>
            <a:endParaRPr/>
          </a:p>
        </p:txBody>
      </p:sp>
      <p:pic>
        <p:nvPicPr>
          <p:cNvPr id="495" name="Google Shape;495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01" name="Google Shape;501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708" b="10709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02" name="Google Shape;502;p18"/>
          <p:cNvSpPr/>
          <p:nvPr/>
        </p:nvSpPr>
        <p:spPr>
          <a:xfrm>
            <a:off x="806450" y="6400800"/>
            <a:ext cx="7778750" cy="160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registrar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caracterizar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principais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visitadas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turistas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indicadas pelo ICMBio, que contenham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suscetíveis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ocorrência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possam culminar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colocando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a vida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visitantes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18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18"/>
          <p:cNvSpPr txBox="1"/>
          <p:nvPr/>
        </p:nvSpPr>
        <p:spPr>
          <a:xfrm>
            <a:off x="750824" y="4800600"/>
            <a:ext cx="82915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Geotécnica dos Cânions do Rio Poti: Buriti dos Montes, PI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p18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 descr="CAPA PIAU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7938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9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p19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19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3" name="Google Shape;51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2531" r="12531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19" name="Google Shape;519;p1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67" r="16666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20" name="Google Shape;520;p19"/>
          <p:cNvSpPr txBox="1"/>
          <p:nvPr/>
        </p:nvSpPr>
        <p:spPr>
          <a:xfrm>
            <a:off x="82042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/>
          </a:p>
        </p:txBody>
      </p:sp>
      <p:sp>
        <p:nvSpPr>
          <p:cNvPr id="521" name="Google Shape;521;p19"/>
          <p:cNvSpPr txBox="1"/>
          <p:nvPr/>
        </p:nvSpPr>
        <p:spPr>
          <a:xfrm>
            <a:off x="8204200" y="1767992"/>
            <a:ext cx="33528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os administradores e órgãos públicos na tomada de decisões voltadas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prevenção, mitigação e resposta a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naturais.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visitação de locais geoturísticos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sistemas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alerta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522" name="Google Shape;522;p19"/>
          <p:cNvSpPr txBox="1"/>
          <p:nvPr/>
        </p:nvSpPr>
        <p:spPr>
          <a:xfrm>
            <a:off x="11785600" y="5211140"/>
            <a:ext cx="3276600" cy="253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Turistas</a:t>
            </a:r>
            <a:b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região</a:t>
            </a:r>
            <a:b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federais, estaduais e municipais responsáveis pelo monitoramento e alerta de desastres</a:t>
            </a:r>
            <a:endParaRPr/>
          </a:p>
        </p:txBody>
      </p:sp>
      <p:grpSp>
        <p:nvGrpSpPr>
          <p:cNvPr id="523" name="Google Shape;523;p19"/>
          <p:cNvGrpSpPr/>
          <p:nvPr/>
        </p:nvGrpSpPr>
        <p:grpSpPr>
          <a:xfrm>
            <a:off x="8614923" y="7239000"/>
            <a:ext cx="2548127" cy="740663"/>
            <a:chOff x="5695188" y="7506716"/>
            <a:chExt cx="2548127" cy="740663"/>
          </a:xfrm>
        </p:grpSpPr>
        <p:pic>
          <p:nvPicPr>
            <p:cNvPr id="524" name="Google Shape;524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26" name="Google Shape;526;p19"/>
          <p:cNvSpPr txBox="1"/>
          <p:nvPr/>
        </p:nvSpPr>
        <p:spPr>
          <a:xfrm>
            <a:off x="11785600" y="4474882"/>
            <a:ext cx="3886200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beneficiados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"/>
          <p:cNvSpPr/>
          <p:nvPr/>
        </p:nvSpPr>
        <p:spPr>
          <a:xfrm>
            <a:off x="806450" y="6400800"/>
            <a:ext cx="10577576" cy="20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Levantamento e estudo de áreas com </a:t>
            </a: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locais de interesse geológico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que necessitam do </a:t>
            </a: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da sua Geodiversidade e Geopatrimônio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em Unidades de Conservação e áreas afins que contemplem nas suas atividades a </a:t>
            </a: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visitação turística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e com isso contribuir para a </a:t>
            </a: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divulgação e incentivo ao geoturismo local.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20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3" name="Google Shape;533;p20"/>
          <p:cNvSpPr txBox="1"/>
          <p:nvPr/>
        </p:nvSpPr>
        <p:spPr>
          <a:xfrm>
            <a:off x="779067" y="4571818"/>
            <a:ext cx="105775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Geotécnica em Atrativos Geoturísticos: Parque Nacional Serra da Capivara, PI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20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5" name="Google Shape;535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5074" b="15074"/>
          <a:stretch/>
        </p:blipFill>
        <p:spPr>
          <a:xfrm>
            <a:off x="584200" y="505718"/>
            <a:ext cx="707813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6" name="Google Shape;536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5074" b="15074"/>
          <a:stretch/>
        </p:blipFill>
        <p:spPr>
          <a:xfrm>
            <a:off x="8417983" y="505718"/>
            <a:ext cx="707813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1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2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21"/>
          <p:cNvSpPr/>
          <p:nvPr/>
        </p:nvSpPr>
        <p:spPr>
          <a:xfrm>
            <a:off x="11709400" y="4724400"/>
            <a:ext cx="3505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4" name="Google Shape;5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06584" y="1011237"/>
            <a:ext cx="3535018" cy="354299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1"/>
          <p:cNvSpPr txBox="1"/>
          <p:nvPr/>
        </p:nvSpPr>
        <p:spPr>
          <a:xfrm>
            <a:off x="8200022" y="100441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/>
          </a:p>
        </p:txBody>
      </p:sp>
      <p:sp>
        <p:nvSpPr>
          <p:cNvPr id="550" name="Google Shape;550;p21"/>
          <p:cNvSpPr txBox="1"/>
          <p:nvPr/>
        </p:nvSpPr>
        <p:spPr>
          <a:xfrm>
            <a:off x="8187666" y="1597624"/>
            <a:ext cx="3352800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</a:rPr>
              <a:t>Fortalecer a divulgação de geopatrimônio que constitui os lugares de interesse geológico cadastrados nas unidades de conservação brasileiras e  apresentar dados para subsidiar políticas de fomento ao geoturismo e à geoconservação do patrimônio da região.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.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visitação de locais geoturísticos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sistemas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alerta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551" name="Google Shape;551;p21"/>
          <p:cNvSpPr txBox="1"/>
          <p:nvPr/>
        </p:nvSpPr>
        <p:spPr>
          <a:xfrm>
            <a:off x="11785600" y="5460658"/>
            <a:ext cx="3276600" cy="253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Turistas</a:t>
            </a:r>
            <a:b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região</a:t>
            </a:r>
            <a:b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federais, estaduais e municipais responsáveis pelo monitoramento e alerta de desastres</a:t>
            </a:r>
            <a:endParaRPr/>
          </a:p>
        </p:txBody>
      </p:sp>
      <p:grpSp>
        <p:nvGrpSpPr>
          <p:cNvPr id="552" name="Google Shape;552;p21"/>
          <p:cNvGrpSpPr/>
          <p:nvPr/>
        </p:nvGrpSpPr>
        <p:grpSpPr>
          <a:xfrm>
            <a:off x="8614923" y="7239000"/>
            <a:ext cx="2548127" cy="740663"/>
            <a:chOff x="5695188" y="7506716"/>
            <a:chExt cx="2548127" cy="740663"/>
          </a:xfrm>
        </p:grpSpPr>
        <p:pic>
          <p:nvPicPr>
            <p:cNvPr id="553" name="Google Shape;553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5" name="Google Shape;555;p21"/>
          <p:cNvSpPr txBox="1"/>
          <p:nvPr/>
        </p:nvSpPr>
        <p:spPr>
          <a:xfrm>
            <a:off x="11785600" y="4724400"/>
            <a:ext cx="3276600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beneficiados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6" name="Google Shape;556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12500" r="12500"/>
          <a:stretch/>
        </p:blipFill>
        <p:spPr>
          <a:xfrm rot="5400000">
            <a:off x="914400" y="1011238"/>
            <a:ext cx="7170738" cy="71707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7" name="Google Shape;557;p2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l="12500" r="12500"/>
          <a:stretch/>
        </p:blipFill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58" name="Google Shape;558;p21"/>
          <p:cNvSpPr txBox="1"/>
          <p:nvPr/>
        </p:nvSpPr>
        <p:spPr>
          <a:xfrm>
            <a:off x="9194800" y="8698468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400" y="3243073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22"/>
          <p:cNvGrpSpPr/>
          <p:nvPr/>
        </p:nvGrpSpPr>
        <p:grpSpPr>
          <a:xfrm>
            <a:off x="-20287" y="1104900"/>
            <a:ext cx="8443902" cy="8077200"/>
            <a:chOff x="722" y="0"/>
            <a:chExt cx="4320" cy="4320"/>
          </a:xfrm>
        </p:grpSpPr>
        <p:sp>
          <p:nvSpPr>
            <p:cNvPr id="568" name="Google Shape;568;p2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22"/>
          <p:cNvGrpSpPr/>
          <p:nvPr/>
        </p:nvGrpSpPr>
        <p:grpSpPr>
          <a:xfrm rot="9620895">
            <a:off x="4327170" y="3677382"/>
            <a:ext cx="3417110" cy="4724828"/>
            <a:chOff x="5373688" y="2928938"/>
            <a:chExt cx="1082675" cy="1497012"/>
          </a:xfrm>
        </p:grpSpPr>
        <p:sp>
          <p:nvSpPr>
            <p:cNvPr id="600" name="Google Shape;600;p2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22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p22"/>
          <p:cNvSpPr txBox="1"/>
          <p:nvPr/>
        </p:nvSpPr>
        <p:spPr>
          <a:xfrm>
            <a:off x="8523941" y="2590800"/>
            <a:ext cx="6538259" cy="553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cartografias são desenvolvidas em parceria com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nº 12.608/2012)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4" name="Google Shape;604;p22"/>
          <p:cNvPicPr preferRelativeResize="0"/>
          <p:nvPr/>
        </p:nvPicPr>
        <p:blipFill rotWithShape="1">
          <a:blip r:embed="rId7">
            <a:alphaModFix/>
          </a:blip>
          <a:srcRect l="16086" r="16086"/>
          <a:stretch/>
        </p:blipFill>
        <p:spPr>
          <a:xfrm>
            <a:off x="4933777" y="533821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05" name="Google Shape;605;p22"/>
          <p:cNvSpPr txBox="1"/>
          <p:nvPr/>
        </p:nvSpPr>
        <p:spPr>
          <a:xfrm>
            <a:off x="8509000" y="8458200"/>
            <a:ext cx="5524500" cy="455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22"/>
          <p:cNvSpPr/>
          <p:nvPr/>
        </p:nvSpPr>
        <p:spPr>
          <a:xfrm rot="10800000" flipH="1">
            <a:off x="8559800" y="19050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7" name="Google Shape;607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2600" y="8305800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3"/>
          <p:cNvSpPr/>
          <p:nvPr/>
        </p:nvSpPr>
        <p:spPr>
          <a:xfrm>
            <a:off x="11785600" y="4724400"/>
            <a:ext cx="3429000" cy="3581400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23"/>
          <p:cNvSpPr/>
          <p:nvPr/>
        </p:nvSpPr>
        <p:spPr>
          <a:xfrm>
            <a:off x="4546600" y="990600"/>
            <a:ext cx="4724400" cy="3429000"/>
          </a:xfrm>
          <a:prstGeom prst="roundRect">
            <a:avLst>
              <a:gd name="adj" fmla="val 797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6" name="Google Shape;61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3"/>
          <p:cNvSpPr txBox="1"/>
          <p:nvPr/>
        </p:nvSpPr>
        <p:spPr>
          <a:xfrm>
            <a:off x="4699000" y="1676400"/>
            <a:ext cx="4572000" cy="243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F9ED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48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municípios mapeados no Piauí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p23"/>
          <p:cNvSpPr txBox="1"/>
          <p:nvPr/>
        </p:nvSpPr>
        <p:spPr>
          <a:xfrm>
            <a:off x="4318000" y="1066800"/>
            <a:ext cx="2743200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</a:endParaRPr>
          </a:p>
        </p:txBody>
      </p:sp>
      <p:sp>
        <p:nvSpPr>
          <p:cNvPr id="621" name="Google Shape;621;p23"/>
          <p:cNvSpPr txBox="1"/>
          <p:nvPr/>
        </p:nvSpPr>
        <p:spPr>
          <a:xfrm>
            <a:off x="11785600" y="5334000"/>
            <a:ext cx="35814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federais, estaduais e municipais responsáveis pelo monitoramento e alerta de desastres</a:t>
            </a:r>
            <a:endParaRPr/>
          </a:p>
        </p:txBody>
      </p:sp>
      <p:sp>
        <p:nvSpPr>
          <p:cNvPr id="622" name="Google Shape;622;p23"/>
          <p:cNvSpPr txBox="1"/>
          <p:nvPr/>
        </p:nvSpPr>
        <p:spPr>
          <a:xfrm>
            <a:off x="11861800" y="4800600"/>
            <a:ext cx="3741576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beneficiado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23" name="Google Shape;623;p23"/>
          <p:cNvSpPr/>
          <p:nvPr/>
        </p:nvSpPr>
        <p:spPr>
          <a:xfrm>
            <a:off x="4600388" y="7319682"/>
            <a:ext cx="6956612" cy="986118"/>
          </a:xfrm>
          <a:prstGeom prst="roundRect">
            <a:avLst>
              <a:gd name="adj" fmla="val 49793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24" name="Google Shape;624;p23"/>
          <p:cNvGrpSpPr/>
          <p:nvPr/>
        </p:nvGrpSpPr>
        <p:grpSpPr>
          <a:xfrm>
            <a:off x="6804631" y="7467600"/>
            <a:ext cx="2548127" cy="740663"/>
            <a:chOff x="5695188" y="7506716"/>
            <a:chExt cx="2548127" cy="740663"/>
          </a:xfrm>
        </p:grpSpPr>
        <p:pic>
          <p:nvPicPr>
            <p:cNvPr id="625" name="Google Shape;625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27" name="Google Shape;627;p2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t="16978" b="16978"/>
          <a:stretch/>
        </p:blipFill>
        <p:spPr>
          <a:xfrm>
            <a:off x="9487581" y="1021185"/>
            <a:ext cx="6529161" cy="323392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28" name="Google Shape;628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t="5960" b="5960"/>
          <a:stretch/>
        </p:blipFill>
        <p:spPr>
          <a:xfrm>
            <a:off x="5560593" y="4595087"/>
            <a:ext cx="5183608" cy="256746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29" name="Google Shape;629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1">
            <a:alphaModFix/>
          </a:blip>
          <a:srcRect l="36282" r="36282"/>
          <a:stretch/>
        </p:blipFill>
        <p:spPr>
          <a:xfrm>
            <a:off x="914402" y="995212"/>
            <a:ext cx="3486756" cy="71535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30" name="Google Shape;630;p23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64" r="3364"/>
          <a:stretch/>
        </p:blipFill>
        <p:spPr>
          <a:xfrm flipH="1">
            <a:off x="4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36" name="Google Shape;636;p2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5117" r="15117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37" name="Google Shape;637;p2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3364" r="3364"/>
          <a:stretch/>
        </p:blipFill>
        <p:spPr>
          <a:xfrm flipH="1">
            <a:off x="11005249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38" name="Google Shape;6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4"/>
          <p:cNvSpPr/>
          <p:nvPr/>
        </p:nvSpPr>
        <p:spPr>
          <a:xfrm rot="10800000" flipH="1">
            <a:off x="812800" y="54864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24"/>
          <p:cNvSpPr txBox="1"/>
          <p:nvPr/>
        </p:nvSpPr>
        <p:spPr>
          <a:xfrm>
            <a:off x="736600" y="42672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24"/>
          <p:cNvSpPr/>
          <p:nvPr/>
        </p:nvSpPr>
        <p:spPr>
          <a:xfrm>
            <a:off x="812800" y="5943600"/>
            <a:ext cx="7772400" cy="20574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24"/>
          <p:cNvSpPr txBox="1"/>
          <p:nvPr/>
        </p:nvSpPr>
        <p:spPr>
          <a:xfrm>
            <a:off x="965200" y="6019800"/>
            <a:ext cx="7467600" cy="170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município.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24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24"/>
          <p:cNvSpPr/>
          <p:nvPr/>
        </p:nvSpPr>
        <p:spPr>
          <a:xfrm>
            <a:off x="8737601" y="5943600"/>
            <a:ext cx="3810000" cy="20574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p24"/>
          <p:cNvSpPr txBox="1"/>
          <p:nvPr/>
        </p:nvSpPr>
        <p:spPr>
          <a:xfrm>
            <a:off x="8813800" y="6019800"/>
            <a:ext cx="3581400" cy="170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Plano Nacional de Gestão de Riscos e Resposta a Desastres Naturais.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5"/>
          <p:cNvSpPr/>
          <p:nvPr/>
        </p:nvSpPr>
        <p:spPr>
          <a:xfrm>
            <a:off x="812800" y="4267200"/>
            <a:ext cx="4419600" cy="32766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p25"/>
          <p:cNvSpPr/>
          <p:nvPr/>
        </p:nvSpPr>
        <p:spPr>
          <a:xfrm>
            <a:off x="812800" y="1371600"/>
            <a:ext cx="4267200" cy="2209800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4" name="Google Shape;65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5"/>
          <p:cNvSpPr txBox="1"/>
          <p:nvPr/>
        </p:nvSpPr>
        <p:spPr>
          <a:xfrm>
            <a:off x="812800" y="4343400"/>
            <a:ext cx="35052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geram conhecimento importante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auxiliam na elaboração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7" name="Google Shape;65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5"/>
          <p:cNvSpPr txBox="1"/>
          <p:nvPr/>
        </p:nvSpPr>
        <p:spPr>
          <a:xfrm>
            <a:off x="965200" y="2057400"/>
            <a:ext cx="335279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mapeados no Piauí: Barras, Campo Maior, Esperantina, Altos e Teresina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25"/>
          <p:cNvSpPr txBox="1"/>
          <p:nvPr/>
        </p:nvSpPr>
        <p:spPr>
          <a:xfrm>
            <a:off x="965200" y="1447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/>
          </a:p>
        </p:txBody>
      </p:sp>
      <p:sp>
        <p:nvSpPr>
          <p:cNvPr id="660" name="Google Shape;660;p25"/>
          <p:cNvSpPr/>
          <p:nvPr/>
        </p:nvSpPr>
        <p:spPr>
          <a:xfrm>
            <a:off x="11691287" y="2971800"/>
            <a:ext cx="3511909" cy="38862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25"/>
          <p:cNvSpPr txBox="1"/>
          <p:nvPr/>
        </p:nvSpPr>
        <p:spPr>
          <a:xfrm>
            <a:off x="11709400" y="3276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  <p:sp>
        <p:nvSpPr>
          <p:cNvPr id="662" name="Google Shape;662;p25"/>
          <p:cNvSpPr txBox="1"/>
          <p:nvPr/>
        </p:nvSpPr>
        <p:spPr>
          <a:xfrm>
            <a:off x="11654453" y="3846215"/>
            <a:ext cx="35814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federais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estaduais e municipais responsáveis pelo monitoramento e alerta de desastres</a:t>
            </a:r>
            <a:endParaRPr/>
          </a:p>
        </p:txBody>
      </p:sp>
      <p:grpSp>
        <p:nvGrpSpPr>
          <p:cNvPr id="663" name="Google Shape;663;p25"/>
          <p:cNvGrpSpPr/>
          <p:nvPr/>
        </p:nvGrpSpPr>
        <p:grpSpPr>
          <a:xfrm>
            <a:off x="12700000" y="7488937"/>
            <a:ext cx="2548127" cy="740663"/>
            <a:chOff x="5695188" y="7506716"/>
            <a:chExt cx="2548127" cy="740663"/>
          </a:xfrm>
        </p:grpSpPr>
        <p:pic>
          <p:nvPicPr>
            <p:cNvPr id="664" name="Google Shape;664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66" name="Google Shape;666;p25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667" name="Google Shape;66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0600" y="1069575"/>
            <a:ext cx="6453359" cy="6977146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5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879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2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26"/>
          <p:cNvSpPr/>
          <p:nvPr/>
        </p:nvSpPr>
        <p:spPr>
          <a:xfrm>
            <a:off x="8585200" y="1905000"/>
            <a:ext cx="46482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9" name="Google Shape;679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9999" r="19999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80" name="Google Shape;680;p2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r="32203"/>
          <a:stretch/>
        </p:blipFill>
        <p:spPr>
          <a:xfrm>
            <a:off x="4089401" y="5112130"/>
            <a:ext cx="2192130" cy="21531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81" name="Google Shape;681;p26"/>
          <p:cNvSpPr/>
          <p:nvPr/>
        </p:nvSpPr>
        <p:spPr>
          <a:xfrm>
            <a:off x="8585200" y="2286000"/>
            <a:ext cx="6629400" cy="2514600"/>
          </a:xfrm>
          <a:prstGeom prst="roundRect">
            <a:avLst>
              <a:gd name="adj" fmla="val 1186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p26"/>
          <p:cNvSpPr txBox="1"/>
          <p:nvPr/>
        </p:nvSpPr>
        <p:spPr>
          <a:xfrm>
            <a:off x="8661400" y="2438400"/>
            <a:ext cx="6477000" cy="21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possível e com maior nível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/>
          </a:p>
        </p:txBody>
      </p:sp>
      <p:sp>
        <p:nvSpPr>
          <p:cNvPr id="683" name="Google Shape;683;p26"/>
          <p:cNvSpPr/>
          <p:nvPr/>
        </p:nvSpPr>
        <p:spPr>
          <a:xfrm>
            <a:off x="8585200" y="5676900"/>
            <a:ext cx="6629400" cy="1600200"/>
          </a:xfrm>
          <a:prstGeom prst="roundRect">
            <a:avLst>
              <a:gd name="adj" fmla="val 10836"/>
            </a:avLst>
          </a:prstGeom>
          <a:solidFill>
            <a:srgbClr val="31BC5C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4" name="Google Shape;684;p26"/>
          <p:cNvSpPr txBox="1"/>
          <p:nvPr/>
        </p:nvSpPr>
        <p:spPr>
          <a:xfrm>
            <a:off x="8737600" y="5833939"/>
            <a:ext cx="6262787" cy="128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estão previstas no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elaborados, desde 2017, pelo SGB.</a:t>
            </a:r>
            <a:endParaRPr/>
          </a:p>
        </p:txBody>
      </p:sp>
      <p:sp>
        <p:nvSpPr>
          <p:cNvPr id="685" name="Google Shape;685;p26"/>
          <p:cNvSpPr txBox="1"/>
          <p:nvPr/>
        </p:nvSpPr>
        <p:spPr>
          <a:xfrm>
            <a:off x="85090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p26"/>
          <p:cNvSpPr txBox="1"/>
          <p:nvPr/>
        </p:nvSpPr>
        <p:spPr>
          <a:xfrm>
            <a:off x="8550835" y="304800"/>
            <a:ext cx="814453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à Desastres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7"/>
          <p:cNvSpPr/>
          <p:nvPr/>
        </p:nvSpPr>
        <p:spPr>
          <a:xfrm>
            <a:off x="5232400" y="1567703"/>
            <a:ext cx="4572000" cy="192405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2" name="Google Shape;69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2" y="-3670562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5021" b="5020"/>
          <a:stretch/>
        </p:blipFill>
        <p:spPr>
          <a:xfrm>
            <a:off x="8128000" y="38862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95" name="Google Shape;695;p27"/>
          <p:cNvSpPr txBox="1"/>
          <p:nvPr/>
        </p:nvSpPr>
        <p:spPr>
          <a:xfrm>
            <a:off x="5232400" y="1662953"/>
            <a:ext cx="4953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município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atendido no Piauí: Teresina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10261600" y="1586753"/>
            <a:ext cx="4953000" cy="19812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27"/>
          <p:cNvSpPr txBox="1"/>
          <p:nvPr/>
        </p:nvSpPr>
        <p:spPr>
          <a:xfrm>
            <a:off x="10414000" y="1739153"/>
            <a:ext cx="48006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federais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estaduais e municipais responsáveis pelo monitoramento e alerta de desastres</a:t>
            </a:r>
            <a:endParaRPr/>
          </a:p>
        </p:txBody>
      </p:sp>
      <p:grpSp>
        <p:nvGrpSpPr>
          <p:cNvPr id="698" name="Google Shape;698;p27"/>
          <p:cNvGrpSpPr/>
          <p:nvPr/>
        </p:nvGrpSpPr>
        <p:grpSpPr>
          <a:xfrm>
            <a:off x="1727200" y="2819400"/>
            <a:ext cx="2548127" cy="740663"/>
            <a:chOff x="5695188" y="7506716"/>
            <a:chExt cx="2548127" cy="740663"/>
          </a:xfrm>
        </p:grpSpPr>
        <p:pic>
          <p:nvPicPr>
            <p:cNvPr id="699" name="Google Shape;699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01" name="Google Shape;701;p27"/>
          <p:cNvSpPr txBox="1"/>
          <p:nvPr/>
        </p:nvSpPr>
        <p:spPr>
          <a:xfrm>
            <a:off x="52324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702" name="Google Shape;702;p27"/>
          <p:cNvSpPr txBox="1"/>
          <p:nvPr/>
        </p:nvSpPr>
        <p:spPr>
          <a:xfrm>
            <a:off x="102235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/>
          </a:p>
        </p:txBody>
      </p:sp>
      <p:sp>
        <p:nvSpPr>
          <p:cNvPr id="703" name="Google Shape;703;p27"/>
          <p:cNvSpPr txBox="1"/>
          <p:nvPr/>
        </p:nvSpPr>
        <p:spPr>
          <a:xfrm>
            <a:off x="5308600" y="2120153"/>
            <a:ext cx="5334000" cy="133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85725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 instrumento para orientar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assim como subsidiar ações para p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4" name="Google Shape;70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27" descr="Teresina: dados gerais, mapa, história, geografia - Mundo Educação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t="12500" b="12500"/>
          <a:stretch/>
        </p:blipFill>
        <p:spPr>
          <a:xfrm>
            <a:off x="431800" y="4572000"/>
            <a:ext cx="7044268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7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879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8583" y="687075"/>
            <a:ext cx="2213354" cy="323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8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6" name="Google Shape;716;p28"/>
          <p:cNvSpPr/>
          <p:nvPr/>
        </p:nvSpPr>
        <p:spPr>
          <a:xfrm>
            <a:off x="8543375" y="1807608"/>
            <a:ext cx="4648200" cy="60900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7" name="Google Shape;717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9999" r="19999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8" name="Google Shape;718;p2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r="32203"/>
          <a:stretch/>
        </p:blipFill>
        <p:spPr>
          <a:xfrm>
            <a:off x="4089401" y="5112130"/>
            <a:ext cx="2192130" cy="21531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19" name="Google Shape;719;p28"/>
          <p:cNvSpPr/>
          <p:nvPr/>
        </p:nvSpPr>
        <p:spPr>
          <a:xfrm>
            <a:off x="8585200" y="2817363"/>
            <a:ext cx="6629400" cy="2514600"/>
          </a:xfrm>
          <a:prstGeom prst="roundRect">
            <a:avLst>
              <a:gd name="adj" fmla="val 1186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da geodiversidade</a:t>
            </a:r>
            <a:r>
              <a:rPr lang="pt-B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apresenta a cartografia das unidades geológico-ambientais, relevo e regolito e suas influências nas adequabilidades, potencialidades e limitações frente a diversos usos (ocupação urbana, agricultura, recursos hídricos, recursos minerais e geoturismo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0" name="Google Shape;720;p28"/>
          <p:cNvSpPr txBox="1"/>
          <p:nvPr/>
        </p:nvSpPr>
        <p:spPr>
          <a:xfrm>
            <a:off x="85090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1" name="Google Shape;721;p28"/>
          <p:cNvSpPr txBox="1"/>
          <p:nvPr/>
        </p:nvSpPr>
        <p:spPr>
          <a:xfrm>
            <a:off x="8509010" y="763275"/>
            <a:ext cx="8144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Delta do Parnaíba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1225468" y="1783080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170852" y="1220206"/>
            <a:ext cx="189752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">
            <a:hlinkClick r:id="rId7" action="ppaction://hlinksldjump"/>
          </p:cNvPr>
          <p:cNvSpPr txBox="1"/>
          <p:nvPr/>
        </p:nvSpPr>
        <p:spPr>
          <a:xfrm>
            <a:off x="1173945" y="2253566"/>
            <a:ext cx="51252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– ÁREAS DE RELEVANTE INTERESSE MINERAL (ARIM)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2">
            <a:hlinkClick r:id="rId8" action="ppaction://hlinksldjump"/>
          </p:cNvPr>
          <p:cNvSpPr txBox="1"/>
          <p:nvPr/>
        </p:nvSpPr>
        <p:spPr>
          <a:xfrm>
            <a:off x="1225468" y="3146118"/>
            <a:ext cx="5128348" cy="70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– LEVANTAMENTOS GEOLÓGICOS BÁSICOS </a:t>
            </a:r>
            <a:endParaRPr/>
          </a:p>
        </p:txBody>
      </p:sp>
      <p:sp>
        <p:nvSpPr>
          <p:cNvPr id="117" name="Google Shape;117;p2">
            <a:hlinkClick r:id="rId9" action="ppaction://hlinksldjump"/>
          </p:cNvPr>
          <p:cNvSpPr txBox="1"/>
          <p:nvPr/>
        </p:nvSpPr>
        <p:spPr>
          <a:xfrm>
            <a:off x="1177536" y="4050665"/>
            <a:ext cx="46644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– MAPAS DE LOCALIZAÇÃO DE PROJETOS </a:t>
            </a:r>
            <a:endParaRPr/>
          </a:p>
        </p:txBody>
      </p:sp>
      <p:sp>
        <p:nvSpPr>
          <p:cNvPr id="118" name="Google Shape;118;p2">
            <a:hlinkClick r:id="rId10" action="ppaction://hlinksldjump"/>
          </p:cNvPr>
          <p:cNvSpPr txBox="1"/>
          <p:nvPr/>
        </p:nvSpPr>
        <p:spPr>
          <a:xfrm>
            <a:off x="1225468" y="4946905"/>
            <a:ext cx="5165780" cy="160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– PROGRAMA GEOLOGIA DO BRASIL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 – PROJETO DE AVALIAÇÃO OPALAS PEDRO II</a:t>
            </a:r>
            <a:endParaRPr/>
          </a:p>
        </p:txBody>
      </p:sp>
      <p:sp>
        <p:nvSpPr>
          <p:cNvPr id="119" name="Google Shape;119;p2">
            <a:hlinkClick r:id="rId11" action="ppaction://hlinksldjump"/>
          </p:cNvPr>
          <p:cNvSpPr txBox="1"/>
          <p:nvPr/>
        </p:nvSpPr>
        <p:spPr>
          <a:xfrm>
            <a:off x="7440496" y="2224098"/>
            <a:ext cx="5165780" cy="105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SISTEMA DE ALERTA HIDROLÓGICO (SAH)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PARNAÍBA</a:t>
            </a:r>
            <a:endParaRPr/>
          </a:p>
        </p:txBody>
      </p:sp>
      <p:sp>
        <p:nvSpPr>
          <p:cNvPr id="120" name="Google Shape;120;p2">
            <a:hlinkClick r:id="rId12" action="ppaction://hlinksldjump"/>
          </p:cNvPr>
          <p:cNvSpPr txBox="1"/>
          <p:nvPr/>
        </p:nvSpPr>
        <p:spPr>
          <a:xfrm>
            <a:off x="7368293" y="3448391"/>
            <a:ext cx="50668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 REDE HIDROMETEOROLÓGICA NACIONAL (RHN)</a:t>
            </a:r>
            <a:endParaRPr/>
          </a:p>
        </p:txBody>
      </p:sp>
      <p:sp>
        <p:nvSpPr>
          <p:cNvPr id="121" name="Google Shape;121;p2">
            <a:hlinkClick r:id="rId13" action="ppaction://hlinksldjump"/>
          </p:cNvPr>
          <p:cNvSpPr txBox="1"/>
          <p:nvPr/>
        </p:nvSpPr>
        <p:spPr>
          <a:xfrm>
            <a:off x="7368293" y="4303541"/>
            <a:ext cx="4846456" cy="64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 AVALIAÇÃO GEOTÉCNICA DOS CÂNIOS DO RIO POTI</a:t>
            </a:r>
            <a:endParaRPr/>
          </a:p>
        </p:txBody>
      </p:sp>
      <p:sp>
        <p:nvSpPr>
          <p:cNvPr id="122" name="Google Shape;122;p2">
            <a:hlinkClick r:id="rId14" action="ppaction://hlinksldjump"/>
          </p:cNvPr>
          <p:cNvSpPr txBox="1"/>
          <p:nvPr/>
        </p:nvSpPr>
        <p:spPr>
          <a:xfrm>
            <a:off x="7366568" y="5232908"/>
            <a:ext cx="51252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CARTOGRAFIA DE RISCO GEOLÓGICO 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7366567" y="6094095"/>
            <a:ext cx="51252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 CARTAS DE SUSCETIBILIDADE A MOVIMENTOS GRAVITACIONAIS DE MASSA E INUNDAÇÃO </a:t>
            </a:r>
            <a:endParaRPr/>
          </a:p>
        </p:txBody>
      </p:sp>
      <p:sp>
        <p:nvSpPr>
          <p:cNvPr id="124" name="Google Shape;124;p2">
            <a:hlinkClick r:id="rId15" action="ppaction://hlinksldjump"/>
          </p:cNvPr>
          <p:cNvSpPr txBox="1"/>
          <p:nvPr/>
        </p:nvSpPr>
        <p:spPr>
          <a:xfrm>
            <a:off x="7313072" y="7232281"/>
            <a:ext cx="6553200" cy="7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 CARTA GEOTÉCNICA DE APTIDÃO À URBANIZAÇÃO FRENTE À DESASTRES NATURAIS</a:t>
            </a:r>
            <a:endParaRPr/>
          </a:p>
        </p:txBody>
      </p:sp>
      <p:sp>
        <p:nvSpPr>
          <p:cNvPr id="125" name="Google Shape;125;p2">
            <a:hlinkClick r:id="rId15" action="ppaction://hlinksldjump"/>
          </p:cNvPr>
          <p:cNvSpPr txBox="1"/>
          <p:nvPr/>
        </p:nvSpPr>
        <p:spPr>
          <a:xfrm>
            <a:off x="1123646" y="6660792"/>
            <a:ext cx="5162687" cy="101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 REDE INTEGRADA DE MONITORAMENTO DE ÁGUAS SUBTERRÂNEAS (RIMAS)</a:t>
            </a:r>
            <a:endParaRPr/>
          </a:p>
        </p:txBody>
      </p:sp>
      <p:sp>
        <p:nvSpPr>
          <p:cNvPr id="126" name="Google Shape;126;p2">
            <a:hlinkClick r:id="rId11" action="ppaction://hlinksldjump"/>
          </p:cNvPr>
          <p:cNvSpPr txBox="1"/>
          <p:nvPr/>
        </p:nvSpPr>
        <p:spPr>
          <a:xfrm>
            <a:off x="1091142" y="7921797"/>
            <a:ext cx="51657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 SISTEMA DE INFORMAÇÕES DE ÁGUAS SUBTERRÂNEAS (SIAGAS)</a:t>
            </a:r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835038" y="-413888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9"/>
          <p:cNvSpPr/>
          <p:nvPr/>
        </p:nvSpPr>
        <p:spPr>
          <a:xfrm>
            <a:off x="5232400" y="1567703"/>
            <a:ext cx="4572000" cy="192405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da geodiversidade do meio físico, suas limitações e adequabilidade frente a usos diversos e com isso minimizar o uso inadequado do meio físico, principalmente, pelo seu desconhecimento. Proporcionar o aproveitamento do uso de seus recursos naturais de forma sustentável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7" name="Google Shape;7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2509500" y="398038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2" y="-3670562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5021" b="5020"/>
          <a:stretch/>
        </p:blipFill>
        <p:spPr>
          <a:xfrm>
            <a:off x="8128000" y="38862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30" name="Google Shape;730;p29"/>
          <p:cNvSpPr/>
          <p:nvPr/>
        </p:nvSpPr>
        <p:spPr>
          <a:xfrm>
            <a:off x="10261600" y="1586753"/>
            <a:ext cx="4953000" cy="19812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1" name="Google Shape;731;p29"/>
          <p:cNvSpPr txBox="1"/>
          <p:nvPr/>
        </p:nvSpPr>
        <p:spPr>
          <a:xfrm>
            <a:off x="10261600" y="1561795"/>
            <a:ext cx="4800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Incentivar o crescimento sustentável de setores da economia local, gerando emprego e renda, através de investimentos privados, aumentando a qualidade de vida e direcionamento das políticas públicas nos investimentos governamentais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2" name="Google Shape;732;p29"/>
          <p:cNvGrpSpPr/>
          <p:nvPr/>
        </p:nvGrpSpPr>
        <p:grpSpPr>
          <a:xfrm>
            <a:off x="1727200" y="2819400"/>
            <a:ext cx="2548127" cy="740663"/>
            <a:chOff x="5695188" y="7506716"/>
            <a:chExt cx="2548127" cy="740663"/>
          </a:xfrm>
        </p:grpSpPr>
        <p:pic>
          <p:nvPicPr>
            <p:cNvPr id="733" name="Google Shape;733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35" name="Google Shape;735;p29"/>
          <p:cNvSpPr txBox="1"/>
          <p:nvPr/>
        </p:nvSpPr>
        <p:spPr>
          <a:xfrm>
            <a:off x="52324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736" name="Google Shape;736;p29"/>
          <p:cNvSpPr txBox="1"/>
          <p:nvPr/>
        </p:nvSpPr>
        <p:spPr>
          <a:xfrm>
            <a:off x="102235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/>
          </a:p>
        </p:txBody>
      </p:sp>
      <p:pic>
        <p:nvPicPr>
          <p:cNvPr id="737" name="Google Shape;737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29"/>
          <p:cNvSpPr txBox="1"/>
          <p:nvPr/>
        </p:nvSpPr>
        <p:spPr>
          <a:xfrm>
            <a:off x="91948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9" name="Google Shape;73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9400" y="4127514"/>
            <a:ext cx="7442200" cy="44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0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30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RESIDÊNCIA DE TERESINA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RETE/PI</a:t>
            </a:r>
            <a:endParaRPr/>
          </a:p>
        </p:txBody>
      </p:sp>
      <p:sp>
        <p:nvSpPr>
          <p:cNvPr id="750" name="Google Shape;750;p30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1" name="Google Shape;751;p30"/>
          <p:cNvGrpSpPr/>
          <p:nvPr/>
        </p:nvGrpSpPr>
        <p:grpSpPr>
          <a:xfrm>
            <a:off x="4699000" y="4114800"/>
            <a:ext cx="6400800" cy="1371600"/>
            <a:chOff x="4699000" y="4114800"/>
            <a:chExt cx="6400800" cy="1371600"/>
          </a:xfrm>
        </p:grpSpPr>
        <p:sp>
          <p:nvSpPr>
            <p:cNvPr id="752" name="Google Shape;752;p30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3" name="Google Shape;753;p30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0"/>
            <p:cNvSpPr txBox="1"/>
            <p:nvPr/>
          </p:nvSpPr>
          <p:spPr>
            <a:xfrm>
              <a:off x="5918200" y="4286071"/>
              <a:ext cx="5181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Rua Goiás, 312 - Sul 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Teresina - PI –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64001-620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55" name="Google Shape;755;p30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0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86 3223-6188</a:t>
            </a:r>
            <a:endParaRPr/>
          </a:p>
        </p:txBody>
      </p:sp>
      <p:sp>
        <p:nvSpPr>
          <p:cNvPr id="757" name="Google Shape;757;p30"/>
          <p:cNvSpPr txBox="1"/>
          <p:nvPr/>
        </p:nvSpPr>
        <p:spPr>
          <a:xfrm>
            <a:off x="8051800" y="3429000"/>
            <a:ext cx="35553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u="sng">
                <a:solidFill>
                  <a:srgbClr val="1F9EDD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rete@sgb.com.br</a:t>
            </a:r>
            <a:endParaRPr sz="1800">
              <a:solidFill>
                <a:srgbClr val="1F9ED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8" name="Google Shape;758;p30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759" name="Google Shape;759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78150" y="5715457"/>
            <a:ext cx="7178424" cy="1523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67000" y="3243073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8509000" y="838200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Relevante Interesse Mineral (ARIM)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8204200" y="2514600"/>
            <a:ext cx="7010400" cy="211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Avaliações realizadas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Relevante Interesse Mineral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(ARIM) buscam identificar localidades que têm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para aproveitamento de recursos minerais, seja pela presença comprovada de depósitos ou jazidas minerais, ou pelo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potencial geológico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reconhecido</a:t>
            </a:r>
            <a:endParaRPr/>
          </a:p>
        </p:txBody>
      </p:sp>
      <p:sp>
        <p:nvSpPr>
          <p:cNvPr id="138" name="Google Shape;138;p3"/>
          <p:cNvSpPr txBox="1"/>
          <p:nvPr/>
        </p:nvSpPr>
        <p:spPr>
          <a:xfrm>
            <a:off x="7300259" y="464820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 rot="10800000" flipH="1">
            <a:off x="8585200" y="19812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7289800" y="5105400"/>
            <a:ext cx="7924800" cy="914400"/>
          </a:xfrm>
          <a:prstGeom prst="roundRect">
            <a:avLst>
              <a:gd name="adj" fmla="val 31640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2" name="Google Shape;142;p3"/>
          <p:cNvGrpSpPr/>
          <p:nvPr/>
        </p:nvGrpSpPr>
        <p:grpSpPr>
          <a:xfrm>
            <a:off x="12395200" y="5202937"/>
            <a:ext cx="2548127" cy="740663"/>
            <a:chOff x="5695188" y="7506716"/>
            <a:chExt cx="2548127" cy="740663"/>
          </a:xfrm>
        </p:grpSpPr>
        <p:pic>
          <p:nvPicPr>
            <p:cNvPr id="143" name="Google Shape;143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5" name="Google Shape;145;p3"/>
          <p:cNvSpPr/>
          <p:nvPr/>
        </p:nvSpPr>
        <p:spPr>
          <a:xfrm>
            <a:off x="7289800" y="6181165"/>
            <a:ext cx="7924800" cy="914400"/>
          </a:xfrm>
          <a:prstGeom prst="roundRect">
            <a:avLst>
              <a:gd name="adj" fmla="val 31640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6" name="Google Shape;146;p3"/>
          <p:cNvGrpSpPr/>
          <p:nvPr/>
        </p:nvGrpSpPr>
        <p:grpSpPr>
          <a:xfrm>
            <a:off x="12395200" y="6278702"/>
            <a:ext cx="2548127" cy="740663"/>
            <a:chOff x="5695188" y="7506716"/>
            <a:chExt cx="2548127" cy="740663"/>
          </a:xfrm>
        </p:grpSpPr>
        <p:pic>
          <p:nvPicPr>
            <p:cNvPr id="147" name="Google Shape;147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9" name="Google Shape;149;p3"/>
          <p:cNvSpPr/>
          <p:nvPr/>
        </p:nvSpPr>
        <p:spPr>
          <a:xfrm>
            <a:off x="7289800" y="7239000"/>
            <a:ext cx="7924800" cy="914400"/>
          </a:xfrm>
          <a:prstGeom prst="roundRect">
            <a:avLst>
              <a:gd name="adj" fmla="val 31640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0" name="Google Shape;150;p3"/>
          <p:cNvGrpSpPr/>
          <p:nvPr/>
        </p:nvGrpSpPr>
        <p:grpSpPr>
          <a:xfrm>
            <a:off x="12395200" y="7336537"/>
            <a:ext cx="2548127" cy="740663"/>
            <a:chOff x="5695188" y="7506716"/>
            <a:chExt cx="2548127" cy="740663"/>
          </a:xfrm>
        </p:grpSpPr>
        <p:pic>
          <p:nvPicPr>
            <p:cNvPr id="151" name="Google Shape;151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3" name="Google Shape;153;p3"/>
          <p:cNvSpPr txBox="1"/>
          <p:nvPr/>
        </p:nvSpPr>
        <p:spPr>
          <a:xfrm>
            <a:off x="7366000" y="5105400"/>
            <a:ext cx="49529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Faixas Marginais da Borda Noroeste do Cráton São Francisco, </a:t>
            </a:r>
            <a:r>
              <a:rPr lang="pt-BR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– Faixa Rio Preto, Piauí e Bahia</a:t>
            </a:r>
            <a:endParaRPr/>
          </a:p>
        </p:txBody>
      </p:sp>
      <p:sp>
        <p:nvSpPr>
          <p:cNvPr id="154" name="Google Shape;154;p3"/>
          <p:cNvSpPr txBox="1"/>
          <p:nvPr/>
        </p:nvSpPr>
        <p:spPr>
          <a:xfrm>
            <a:off x="7442201" y="6181165"/>
            <a:ext cx="49529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Faixas Marginais da Borda Noroeste do Cráton São Francisco, </a:t>
            </a:r>
            <a:r>
              <a:rPr lang="pt-BR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– Faixa Riacho do Pontal, Piauí e Pernambuco </a:t>
            </a:r>
            <a:endParaRPr/>
          </a:p>
        </p:txBody>
      </p:sp>
      <p:sp>
        <p:nvSpPr>
          <p:cNvPr id="155" name="Google Shape;155;p3"/>
          <p:cNvSpPr txBox="1"/>
          <p:nvPr/>
        </p:nvSpPr>
        <p:spPr>
          <a:xfrm>
            <a:off x="7418296" y="7391400"/>
            <a:ext cx="4952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Mineral da Região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São Raimundo Nonato (Piauí e Bahia)</a:t>
            </a:r>
            <a:endParaRPr/>
          </a:p>
        </p:txBody>
      </p:sp>
      <p:grpSp>
        <p:nvGrpSpPr>
          <p:cNvPr id="156" name="Google Shape;156;p3"/>
          <p:cNvGrpSpPr/>
          <p:nvPr/>
        </p:nvGrpSpPr>
        <p:grpSpPr>
          <a:xfrm>
            <a:off x="-1320800" y="1076739"/>
            <a:ext cx="8443902" cy="8077200"/>
            <a:chOff x="722" y="0"/>
            <a:chExt cx="4320" cy="4320"/>
          </a:xfrm>
        </p:grpSpPr>
        <p:sp>
          <p:nvSpPr>
            <p:cNvPr id="157" name="Google Shape;157;p3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" name="Google Shape;188;p3"/>
          <p:cNvGrpSpPr/>
          <p:nvPr/>
        </p:nvGrpSpPr>
        <p:grpSpPr>
          <a:xfrm rot="-8968134">
            <a:off x="2157035" y="3573957"/>
            <a:ext cx="3417110" cy="4724828"/>
            <a:chOff x="5373688" y="2928938"/>
            <a:chExt cx="1082675" cy="1497012"/>
          </a:xfrm>
        </p:grpSpPr>
        <p:sp>
          <p:nvSpPr>
            <p:cNvPr id="189" name="Google Shape;189;p3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91" name="Google Shape;191;p3"/>
          <p:cNvPicPr preferRelativeResize="0"/>
          <p:nvPr/>
        </p:nvPicPr>
        <p:blipFill rotWithShape="1">
          <a:blip r:embed="rId12">
            <a:alphaModFix/>
          </a:blip>
          <a:srcRect l="27494" r="27494"/>
          <a:stretch/>
        </p:blipFill>
        <p:spPr>
          <a:xfrm>
            <a:off x="2032000" y="5022850"/>
            <a:ext cx="2908991" cy="290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2" name="Google Shape;192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3045645" y="14018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01" name="Google Shape;201;p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90" r="1669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2" name="Google Shape;202;p4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4"/>
          <p:cNvSpPr txBox="1"/>
          <p:nvPr/>
        </p:nvSpPr>
        <p:spPr>
          <a:xfrm>
            <a:off x="845671" y="5638800"/>
            <a:ext cx="5018741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  <p:sp>
        <p:nvSpPr>
          <p:cNvPr id="204" name="Google Shape;204;p4"/>
          <p:cNvSpPr/>
          <p:nvPr/>
        </p:nvSpPr>
        <p:spPr>
          <a:xfrm>
            <a:off x="809812" y="6270812"/>
            <a:ext cx="3965388" cy="2057400"/>
          </a:xfrm>
          <a:prstGeom prst="roundRect">
            <a:avLst>
              <a:gd name="adj" fmla="val 151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4"/>
          <p:cNvSpPr txBox="1"/>
          <p:nvPr/>
        </p:nvSpPr>
        <p:spPr>
          <a:xfrm>
            <a:off x="962213" y="6405196"/>
            <a:ext cx="3809999" cy="170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técnico-científica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públicos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4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  <p:pic>
        <p:nvPicPr>
          <p:cNvPr id="207" name="Google Shape;20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812800" y="1828800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832224" y="2438400"/>
            <a:ext cx="6457576" cy="2030506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889000" y="2438400"/>
            <a:ext cx="6305176" cy="19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novas descobertas minerais com possibilidade de identificação de áreas favoráveis para prospecção mineral, estimulando a pesquisa e a produção da região.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796365" y="4715436"/>
            <a:ext cx="6457576" cy="770964"/>
          </a:xfrm>
          <a:prstGeom prst="roundRect">
            <a:avLst>
              <a:gd name="adj" fmla="val 32454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4"/>
          <p:cNvSpPr txBox="1"/>
          <p:nvPr/>
        </p:nvSpPr>
        <p:spPr>
          <a:xfrm>
            <a:off x="984624" y="4724400"/>
            <a:ext cx="6305176" cy="7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desenvolvimento local, regional e nacional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47653" r="43816" b="77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18" name="Google Shape;218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0068" t="809" r="-400" b="52364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19" name="Google Shape;219;p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12" t="1565" r="29631" b="-1564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20" name="Google Shape;22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"/>
          <p:cNvSpPr/>
          <p:nvPr/>
        </p:nvSpPr>
        <p:spPr>
          <a:xfrm rot="10800000" flipH="1">
            <a:off x="850153" y="52578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5"/>
          <p:cNvSpPr txBox="1"/>
          <p:nvPr/>
        </p:nvSpPr>
        <p:spPr>
          <a:xfrm>
            <a:off x="812800" y="4495800"/>
            <a:ext cx="11949176" cy="73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40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841188" y="6248400"/>
            <a:ext cx="4619812" cy="20574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5"/>
          <p:cNvSpPr txBox="1"/>
          <p:nvPr/>
        </p:nvSpPr>
        <p:spPr>
          <a:xfrm>
            <a:off x="965200" y="6400800"/>
            <a:ext cx="44196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 o mapeamento geológico de regiões e avaliação dos recursos minerais presentes na área para identificar localidades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aproveitamento de recursos minerais</a:t>
            </a:r>
            <a:endParaRPr/>
          </a:p>
        </p:txBody>
      </p:sp>
      <p:sp>
        <p:nvSpPr>
          <p:cNvPr id="226" name="Google Shape;226;p5"/>
          <p:cNvSpPr/>
          <p:nvPr/>
        </p:nvSpPr>
        <p:spPr>
          <a:xfrm>
            <a:off x="5689600" y="6248400"/>
            <a:ext cx="3276600" cy="20574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5689600" y="6400800"/>
            <a:ext cx="3200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contribuem para o avanço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para o entendimento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mineral.</a:t>
            </a:r>
            <a:endParaRPr/>
          </a:p>
        </p:txBody>
      </p:sp>
      <p:sp>
        <p:nvSpPr>
          <p:cNvPr id="228" name="Google Shape;228;p5"/>
          <p:cNvSpPr txBox="1"/>
          <p:nvPr/>
        </p:nvSpPr>
        <p:spPr>
          <a:xfrm>
            <a:off x="92329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9271000" y="6230470"/>
            <a:ext cx="5598459" cy="2057400"/>
          </a:xfrm>
          <a:prstGeom prst="roundRect">
            <a:avLst>
              <a:gd name="adj" fmla="val 11408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9271001" y="6400800"/>
            <a:ext cx="5598459" cy="215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Fomenta a instalação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empreendimentos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mineiros,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fornecer subsídios técnicos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correta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do meio físico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resultando na geração de oportunidades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renda e empregabilidade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9347200" y="5715000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00000">
            <a:off x="-737152" y="5620769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4400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76200" y="5867400"/>
            <a:ext cx="3479800" cy="51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"/>
          <p:cNvSpPr txBox="1"/>
          <p:nvPr/>
        </p:nvSpPr>
        <p:spPr>
          <a:xfrm>
            <a:off x="812800" y="2133600"/>
            <a:ext cx="3962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Projetos:</a:t>
            </a:r>
            <a:endParaRPr sz="3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1" name="Google Shape;241;p6"/>
          <p:cNvGrpSpPr/>
          <p:nvPr/>
        </p:nvGrpSpPr>
        <p:grpSpPr>
          <a:xfrm>
            <a:off x="841188" y="2971800"/>
            <a:ext cx="2895600" cy="2030506"/>
            <a:chOff x="812800" y="2971800"/>
            <a:chExt cx="2895600" cy="2030506"/>
          </a:xfrm>
        </p:grpSpPr>
        <p:sp>
          <p:nvSpPr>
            <p:cNvPr id="242" name="Google Shape;242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3" name="Google Shape;243;p6"/>
            <p:cNvSpPr txBox="1"/>
            <p:nvPr/>
          </p:nvSpPr>
          <p:spPr>
            <a:xfrm>
              <a:off x="812800" y="2971800"/>
              <a:ext cx="28956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Curimatá 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44" name="Google Shape;244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45" name="Google Shape;245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6" name="Google Shape;246;p6"/>
              <p:cNvSpPr txBox="1"/>
              <p:nvPr/>
            </p:nvSpPr>
            <p:spPr>
              <a:xfrm>
                <a:off x="5842669" y="7711074"/>
                <a:ext cx="1853564" cy="320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9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8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9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47" name="Google Shape;247;p6"/>
          <p:cNvGrpSpPr/>
          <p:nvPr/>
        </p:nvGrpSpPr>
        <p:grpSpPr>
          <a:xfrm>
            <a:off x="3748741" y="2971800"/>
            <a:ext cx="3007659" cy="2030506"/>
            <a:chOff x="812800" y="2971800"/>
            <a:chExt cx="3007659" cy="2030506"/>
          </a:xfrm>
        </p:grpSpPr>
        <p:sp>
          <p:nvSpPr>
            <p:cNvPr id="248" name="Google Shape;248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9" name="Google Shape;249;p6"/>
            <p:cNvSpPr txBox="1"/>
            <p:nvPr/>
          </p:nvSpPr>
          <p:spPr>
            <a:xfrm>
              <a:off x="889000" y="2971800"/>
              <a:ext cx="2931459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das folhas Parnaguá, Rio Paraim, Mansidão </a:t>
              </a:r>
              <a:endParaRPr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50" name="Google Shape;250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51" name="Google Shape;251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2" name="Google Shape;252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9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53" name="Google Shape;253;p6"/>
          <p:cNvGrpSpPr/>
          <p:nvPr/>
        </p:nvGrpSpPr>
        <p:grpSpPr>
          <a:xfrm>
            <a:off x="6656294" y="2971800"/>
            <a:ext cx="2743200" cy="2030506"/>
            <a:chOff x="812800" y="2971800"/>
            <a:chExt cx="2743200" cy="2030506"/>
          </a:xfrm>
        </p:grpSpPr>
        <p:sp>
          <p:nvSpPr>
            <p:cNvPr id="254" name="Google Shape;254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5" name="Google Shape;255;p6"/>
            <p:cNvSpPr txBox="1"/>
            <p:nvPr/>
          </p:nvSpPr>
          <p:spPr>
            <a:xfrm>
              <a:off x="812800" y="2971800"/>
              <a:ext cx="2690906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Avelino Lopes</a:t>
              </a:r>
              <a:endParaRPr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56" name="Google Shape;256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57" name="Google Shape;257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8" name="Google Shape;258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59" name="Google Shape;259;p6"/>
          <p:cNvGrpSpPr/>
          <p:nvPr/>
        </p:nvGrpSpPr>
        <p:grpSpPr>
          <a:xfrm>
            <a:off x="9563847" y="2971800"/>
            <a:ext cx="2743200" cy="2030506"/>
            <a:chOff x="812800" y="2971800"/>
            <a:chExt cx="2743200" cy="2030506"/>
          </a:xfrm>
        </p:grpSpPr>
        <p:sp>
          <p:nvSpPr>
            <p:cNvPr id="260" name="Google Shape;260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1" name="Google Shape;261;p6"/>
            <p:cNvSpPr txBox="1"/>
            <p:nvPr/>
          </p:nvSpPr>
          <p:spPr>
            <a:xfrm>
              <a:off x="824753" y="2971800"/>
              <a:ext cx="2590800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São Raimundo Nonato</a:t>
              </a:r>
              <a:endParaRPr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62" name="Google Shape;262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63" name="Google Shape;263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4" name="Google Shape;264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65" name="Google Shape;265;p6"/>
          <p:cNvGrpSpPr/>
          <p:nvPr/>
        </p:nvGrpSpPr>
        <p:grpSpPr>
          <a:xfrm>
            <a:off x="12471400" y="2971800"/>
            <a:ext cx="2895600" cy="2030506"/>
            <a:chOff x="812800" y="2971800"/>
            <a:chExt cx="2895600" cy="2030506"/>
          </a:xfrm>
        </p:grpSpPr>
        <p:sp>
          <p:nvSpPr>
            <p:cNvPr id="266" name="Google Shape;266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7" name="Google Shape;267;p6"/>
            <p:cNvSpPr txBox="1"/>
            <p:nvPr/>
          </p:nvSpPr>
          <p:spPr>
            <a:xfrm>
              <a:off x="812800" y="3048000"/>
              <a:ext cx="28956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Bom Jardim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68" name="Google Shape;268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69" name="Google Shape;269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0" name="Google Shape;270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71" name="Google Shape;271;p6"/>
          <p:cNvGrpSpPr/>
          <p:nvPr/>
        </p:nvGrpSpPr>
        <p:grpSpPr>
          <a:xfrm>
            <a:off x="841188" y="5284694"/>
            <a:ext cx="2895600" cy="2030506"/>
            <a:chOff x="812800" y="2971800"/>
            <a:chExt cx="2895600" cy="2030506"/>
          </a:xfrm>
        </p:grpSpPr>
        <p:sp>
          <p:nvSpPr>
            <p:cNvPr id="272" name="Google Shape;272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p6"/>
            <p:cNvSpPr txBox="1"/>
            <p:nvPr/>
          </p:nvSpPr>
          <p:spPr>
            <a:xfrm>
              <a:off x="812800" y="3012176"/>
              <a:ext cx="28956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Peixe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74" name="Google Shape;274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75" name="Google Shape;275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6" name="Google Shape;276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77" name="Google Shape;277;p6"/>
          <p:cNvGrpSpPr/>
          <p:nvPr/>
        </p:nvGrpSpPr>
        <p:grpSpPr>
          <a:xfrm>
            <a:off x="3748741" y="5284694"/>
            <a:ext cx="2895600" cy="2030506"/>
            <a:chOff x="812800" y="2971800"/>
            <a:chExt cx="2895600" cy="2030506"/>
          </a:xfrm>
        </p:grpSpPr>
        <p:sp>
          <p:nvSpPr>
            <p:cNvPr id="278" name="Google Shape;278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9" name="Google Shape;279;p6"/>
            <p:cNvSpPr txBox="1"/>
            <p:nvPr/>
          </p:nvSpPr>
          <p:spPr>
            <a:xfrm>
              <a:off x="812800" y="3012176"/>
              <a:ext cx="28956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Fronteiras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80" name="Google Shape;280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81" name="Google Shape;281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2" name="Google Shape;282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83" name="Google Shape;283;p6"/>
          <p:cNvGrpSpPr/>
          <p:nvPr/>
        </p:nvGrpSpPr>
        <p:grpSpPr>
          <a:xfrm>
            <a:off x="6656294" y="5284694"/>
            <a:ext cx="2743200" cy="2030506"/>
            <a:chOff x="812800" y="2971800"/>
            <a:chExt cx="2743200" cy="2030506"/>
          </a:xfrm>
        </p:grpSpPr>
        <p:sp>
          <p:nvSpPr>
            <p:cNvPr id="284" name="Google Shape;284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5" name="Google Shape;285;p6"/>
            <p:cNvSpPr txBox="1"/>
            <p:nvPr/>
          </p:nvSpPr>
          <p:spPr>
            <a:xfrm>
              <a:off x="812800" y="3025333"/>
              <a:ext cx="2690906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Riacho Queimadas</a:t>
              </a:r>
              <a:endParaRPr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86" name="Google Shape;286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87" name="Google Shape;287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8" name="Google Shape;288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89" name="Google Shape;289;p6"/>
          <p:cNvGrpSpPr/>
          <p:nvPr/>
        </p:nvGrpSpPr>
        <p:grpSpPr>
          <a:xfrm>
            <a:off x="9563847" y="5284694"/>
            <a:ext cx="2755153" cy="2030506"/>
            <a:chOff x="812800" y="2971800"/>
            <a:chExt cx="2755153" cy="2030506"/>
          </a:xfrm>
        </p:grpSpPr>
        <p:sp>
          <p:nvSpPr>
            <p:cNvPr id="290" name="Google Shape;290;p6"/>
            <p:cNvSpPr/>
            <p:nvPr/>
          </p:nvSpPr>
          <p:spPr>
            <a:xfrm>
              <a:off x="812800" y="2971800"/>
              <a:ext cx="2743200" cy="2030506"/>
            </a:xfrm>
            <a:prstGeom prst="roundRect">
              <a:avLst>
                <a:gd name="adj" fmla="val 10182"/>
              </a:avLst>
            </a:prstGeom>
            <a:solidFill>
              <a:srgbClr val="31BC5C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p6"/>
            <p:cNvSpPr txBox="1"/>
            <p:nvPr/>
          </p:nvSpPr>
          <p:spPr>
            <a:xfrm>
              <a:off x="812800" y="3012176"/>
              <a:ext cx="275515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Geologia e Recursos Minerais da Folha Barragem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92" name="Google Shape;292;p6"/>
            <p:cNvGrpSpPr/>
            <p:nvPr/>
          </p:nvGrpSpPr>
          <p:grpSpPr>
            <a:xfrm>
              <a:off x="965200" y="4114800"/>
              <a:ext cx="2548127" cy="740663"/>
              <a:chOff x="5695188" y="7506716"/>
              <a:chExt cx="2548127" cy="740663"/>
            </a:xfrm>
          </p:grpSpPr>
          <p:pic>
            <p:nvPicPr>
              <p:cNvPr id="293" name="Google Shape;293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95188" y="7506716"/>
                <a:ext cx="2548127" cy="740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4" name="Google Shape;294;p6"/>
              <p:cNvSpPr txBox="1"/>
              <p:nvPr/>
            </p:nvSpPr>
            <p:spPr>
              <a:xfrm>
                <a:off x="5842669" y="7711074"/>
                <a:ext cx="1853564" cy="294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7125" rIns="0" bIns="0" anchor="t" anchorCtr="0">
                <a:spAutoFit/>
              </a:bodyPr>
              <a:lstStyle/>
              <a:p>
                <a:pPr marL="1270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u="sng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SAIBA	MAIS </a:t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00000">
            <a:off x="-737152" y="5620769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76200" y="5867400"/>
            <a:ext cx="3479800" cy="51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11201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"/>
          <p:cNvSpPr txBox="1"/>
          <p:nvPr/>
        </p:nvSpPr>
        <p:spPr>
          <a:xfrm>
            <a:off x="3937000" y="1542871"/>
            <a:ext cx="8382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Localização dos Projetos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Escalas 1:100.000 e 1:250.000 (A,B,C)</a:t>
            </a:r>
            <a:endParaRPr sz="3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3" name="Google Shape;303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3800" y="3124200"/>
            <a:ext cx="3479799" cy="484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599" y="3124200"/>
            <a:ext cx="10360028" cy="4843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7751" b="7751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10" name="Google Shape;310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471" r="-470" b="18182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11" name="Google Shape;311;p8"/>
          <p:cNvSpPr/>
          <p:nvPr/>
        </p:nvSpPr>
        <p:spPr>
          <a:xfrm>
            <a:off x="806450" y="6400800"/>
            <a:ext cx="5306880" cy="201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busca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fornecer subsídios geológicos ao Arranjo Produtivo Local (APL) da Opala de Pedro II por meio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geológico para identificação 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ocorrências minerais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na região.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312" name="Google Shape;312;p8"/>
          <p:cNvSpPr/>
          <p:nvPr/>
        </p:nvSpPr>
        <p:spPr>
          <a:xfrm>
            <a:off x="7289800" y="6389170"/>
            <a:ext cx="5410200" cy="15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No Informe, o SGB detalha 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promissoras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os garimpos já existentes; apresenta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cadastramento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ocorrências minerais, além de um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do setor de mineração.</a:t>
            </a:r>
            <a:endParaRPr/>
          </a:p>
        </p:txBody>
      </p:sp>
      <p:sp>
        <p:nvSpPr>
          <p:cNvPr id="313" name="Google Shape;313;p8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8"/>
          <p:cNvSpPr txBox="1"/>
          <p:nvPr/>
        </p:nvSpPr>
        <p:spPr>
          <a:xfrm>
            <a:off x="750824" y="4800600"/>
            <a:ext cx="12711176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 - Projeto de Avaliação Opalas Pedro II </a:t>
            </a:r>
            <a:endParaRPr sz="28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91186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6" name="Google Shape;31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2158</Words>
  <Application>Microsoft Office PowerPoint</Application>
  <PresentationFormat>Personalizar</PresentationFormat>
  <Paragraphs>240</Paragraphs>
  <Slides>31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Noto Sans Symbols</vt:lpstr>
      <vt:lpstr>Gill Sans</vt:lpstr>
      <vt:lpstr>Arial</vt:lpstr>
      <vt:lpstr>Times New Roman</vt:lpstr>
      <vt:lpstr>Century Gothic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