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72" r:id="rId2"/>
    <p:sldId id="294" r:id="rId3"/>
    <p:sldId id="297" r:id="rId4"/>
    <p:sldId id="4460" r:id="rId5"/>
    <p:sldId id="5157" r:id="rId6"/>
    <p:sldId id="5158" r:id="rId7"/>
    <p:sldId id="5159" r:id="rId8"/>
    <p:sldId id="5160" r:id="rId9"/>
    <p:sldId id="5161" r:id="rId10"/>
    <p:sldId id="5162" r:id="rId11"/>
    <p:sldId id="5163" r:id="rId12"/>
    <p:sldId id="5164" r:id="rId13"/>
    <p:sldId id="5165" r:id="rId14"/>
    <p:sldId id="5166" r:id="rId15"/>
    <p:sldId id="5167" r:id="rId16"/>
    <p:sldId id="5168" r:id="rId17"/>
    <p:sldId id="5169" r:id="rId18"/>
    <p:sldId id="5170" r:id="rId19"/>
    <p:sldId id="5171" r:id="rId20"/>
    <p:sldId id="5172" r:id="rId21"/>
    <p:sldId id="5173" r:id="rId22"/>
    <p:sldId id="5174" r:id="rId23"/>
    <p:sldId id="5175" r:id="rId24"/>
    <p:sldId id="5179" r:id="rId25"/>
    <p:sldId id="5180" r:id="rId26"/>
    <p:sldId id="5181" r:id="rId27"/>
    <p:sldId id="5182" r:id="rId28"/>
    <p:sldId id="5176" r:id="rId29"/>
    <p:sldId id="5177" r:id="rId30"/>
    <p:sldId id="5178" r:id="rId31"/>
    <p:sldId id="298" r:id="rId32"/>
    <p:sldId id="283" r:id="rId33"/>
  </p:sldIdLst>
  <p:sldSz cx="16256000" cy="9144000"/>
  <p:notesSz cx="16256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5568" userDrawn="1">
          <p15:clr>
            <a:srgbClr val="A4A3A4"/>
          </p15:clr>
        </p15:guide>
        <p15:guide id="2" pos="9584" userDrawn="1">
          <p15:clr>
            <a:srgbClr val="A4A3A4"/>
          </p15:clr>
        </p15:guide>
        <p15:guide id="4" pos="5408" userDrawn="1">
          <p15:clr>
            <a:srgbClr val="A4A3A4"/>
          </p15:clr>
        </p15:guide>
        <p15:guide id="5" pos="512" userDrawn="1">
          <p15:clr>
            <a:srgbClr val="A4A3A4"/>
          </p15:clr>
        </p15:guide>
        <p15:guide id="6" orient="horz" pos="528" userDrawn="1">
          <p15:clr>
            <a:srgbClr val="A4A3A4"/>
          </p15:clr>
        </p15:guide>
        <p15:guide id="7" orient="horz" pos="5232" userDrawn="1">
          <p15:clr>
            <a:srgbClr val="A4A3A4"/>
          </p15:clr>
        </p15:guide>
        <p15:guide id="8" orient="horz" pos="4080" userDrawn="1">
          <p15:clr>
            <a:srgbClr val="A4A3A4"/>
          </p15:clr>
        </p15:guide>
        <p15:guide id="9" pos="76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EE7"/>
    <a:srgbClr val="127CC8"/>
    <a:srgbClr val="31BC5C"/>
    <a:srgbClr val="D1E6F5"/>
    <a:srgbClr val="1F9EDD"/>
    <a:srgbClr val="F5CE67"/>
    <a:srgbClr val="2DC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42A459-7999-42EC-8E44-D68F87DF68AF}" v="171" dt="2023-07-14T16:54:28.44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16"/>
    <p:restoredTop sz="95701"/>
  </p:normalViewPr>
  <p:slideViewPr>
    <p:cSldViewPr>
      <p:cViewPr varScale="1">
        <p:scale>
          <a:sx n="83" d="100"/>
          <a:sy n="83" d="100"/>
        </p:scale>
        <p:origin x="120" y="78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02C50-1698-D046-8467-0F4262DD8B29}" type="datetimeFigureOut">
              <a:rPr lang="pt-BR" smtClean="0"/>
              <a:t>29/09/2023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8AFE-4609-794F-B966-90C1A58F1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23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72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28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79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65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56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15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61D177E-F422-C547-B724-E93B14EA5E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5249" y="3242076"/>
            <a:ext cx="4379451" cy="437945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3E06D1B-02E8-EE47-892C-D90CEB3ED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48559" y="1625386"/>
            <a:ext cx="3175215" cy="3175215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05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12E9A66-1393-43FE-9AFC-9E099482530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572000"/>
            <a:ext cx="8128000" cy="4572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53DF7E-6710-4F48-A06F-55976F921B7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8000" y="4572000"/>
            <a:ext cx="8128000" cy="4572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510EF-9FF3-4418-BF3C-1880A45A4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AE42BDB9-8708-484F-BB8C-ED2CA109058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46BB4-0AEB-4225-8ABC-EBEF22C9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3014-5066-4B9C-803A-02763035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719CAC09-E127-4C34-B951-20B49E45A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33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D335C49-1E5C-414B-867A-958EF2881F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8639" y="860466"/>
            <a:ext cx="14218723" cy="7423068"/>
          </a:xfr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6BE7975-AC1B-49C2-B45A-40166162B8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263470" y="914400"/>
            <a:ext cx="7078133" cy="3708400"/>
          </a:xfrm>
          <a:custGeom>
            <a:avLst/>
            <a:gdLst>
              <a:gd name="connsiteX0" fmla="*/ 0 w 5308600"/>
              <a:gd name="connsiteY0" fmla="*/ 0 h 2781300"/>
              <a:gd name="connsiteX1" fmla="*/ 5308600 w 5308600"/>
              <a:gd name="connsiteY1" fmla="*/ 0 h 2781300"/>
              <a:gd name="connsiteX2" fmla="*/ 5308600 w 5308600"/>
              <a:gd name="connsiteY2" fmla="*/ 2781300 h 2781300"/>
              <a:gd name="connsiteX3" fmla="*/ 0 w 53086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781300">
                <a:moveTo>
                  <a:pt x="0" y="0"/>
                </a:moveTo>
                <a:lnTo>
                  <a:pt x="5308600" y="0"/>
                </a:lnTo>
                <a:lnTo>
                  <a:pt x="53086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561AC33-AFEE-4F21-9E54-EE0B911A05F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4400" y="914400"/>
            <a:ext cx="7078133" cy="3708400"/>
          </a:xfrm>
          <a:custGeom>
            <a:avLst/>
            <a:gdLst>
              <a:gd name="connsiteX0" fmla="*/ 0 w 5308600"/>
              <a:gd name="connsiteY0" fmla="*/ 0 h 2781300"/>
              <a:gd name="connsiteX1" fmla="*/ 5308600 w 5308600"/>
              <a:gd name="connsiteY1" fmla="*/ 0 h 2781300"/>
              <a:gd name="connsiteX2" fmla="*/ 5308600 w 5308600"/>
              <a:gd name="connsiteY2" fmla="*/ 2781300 h 2781300"/>
              <a:gd name="connsiteX3" fmla="*/ 0 w 53086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781300">
                <a:moveTo>
                  <a:pt x="0" y="0"/>
                </a:moveTo>
                <a:lnTo>
                  <a:pt x="5308600" y="0"/>
                </a:lnTo>
                <a:lnTo>
                  <a:pt x="53086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0D52BBAB-5C9E-4219-80CD-9D2016E9FC7B}" type="datetime1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F3427122-DD58-4B2A-BC02-A0C1482E4B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5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626301-B3F5-7B46-B0E1-9EA3DE02BE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2332" y="2955311"/>
            <a:ext cx="3233381" cy="323338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1E88CA-57A8-EF4A-82E2-A3E9322CD8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3151" y="2955311"/>
            <a:ext cx="3233381" cy="323338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63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81BE071-0ED6-EA47-BA69-0EB7A83FC6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9381" y="687081"/>
            <a:ext cx="5426937" cy="5426937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8C4A81F-39E7-434A-8D21-B8A5FEF922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07950" y="4497327"/>
            <a:ext cx="3233381" cy="323338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9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98E36A9-22A1-9A40-9CB6-727197792A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2040" y="1097280"/>
            <a:ext cx="6471920" cy="6949441"/>
          </a:xfr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075B7B6-0AFF-4AF6-8F95-8170F825B3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4400" y="1011900"/>
            <a:ext cx="7170621" cy="7170621"/>
          </a:xfrm>
          <a:custGeom>
            <a:avLst/>
            <a:gdLst>
              <a:gd name="connsiteX0" fmla="*/ 0 w 5377966"/>
              <a:gd name="connsiteY0" fmla="*/ 0 h 5377966"/>
              <a:gd name="connsiteX1" fmla="*/ 5377966 w 5377966"/>
              <a:gd name="connsiteY1" fmla="*/ 0 h 5377966"/>
              <a:gd name="connsiteX2" fmla="*/ 5377966 w 5377966"/>
              <a:gd name="connsiteY2" fmla="*/ 5377966 h 5377966"/>
              <a:gd name="connsiteX3" fmla="*/ 0 w 5377966"/>
              <a:gd name="connsiteY3" fmla="*/ 5377966 h 537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7966" h="5377966">
                <a:moveTo>
                  <a:pt x="0" y="0"/>
                </a:moveTo>
                <a:lnTo>
                  <a:pt x="5377966" y="0"/>
                </a:lnTo>
                <a:lnTo>
                  <a:pt x="5377966" y="5377966"/>
                </a:lnTo>
                <a:lnTo>
                  <a:pt x="0" y="53779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5267245-11F2-4EDA-87D3-D63A867D371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70597" y="4639807"/>
            <a:ext cx="3542716" cy="3542716"/>
          </a:xfrm>
          <a:custGeom>
            <a:avLst/>
            <a:gdLst>
              <a:gd name="connsiteX0" fmla="*/ 0 w 2657037"/>
              <a:gd name="connsiteY0" fmla="*/ 0 h 2657037"/>
              <a:gd name="connsiteX1" fmla="*/ 2657037 w 2657037"/>
              <a:gd name="connsiteY1" fmla="*/ 0 h 2657037"/>
              <a:gd name="connsiteX2" fmla="*/ 2657037 w 2657037"/>
              <a:gd name="connsiteY2" fmla="*/ 2657037 h 2657037"/>
              <a:gd name="connsiteX3" fmla="*/ 0 w 2657037"/>
              <a:gd name="connsiteY3" fmla="*/ 2657037 h 26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37" h="2657037">
                <a:moveTo>
                  <a:pt x="0" y="0"/>
                </a:moveTo>
                <a:lnTo>
                  <a:pt x="2657037" y="0"/>
                </a:lnTo>
                <a:lnTo>
                  <a:pt x="2657037" y="2657037"/>
                </a:lnTo>
                <a:lnTo>
                  <a:pt x="0" y="2657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7F6B6B-AAFA-4111-B4DF-416EA92511D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1798886" y="1011518"/>
            <a:ext cx="3542716" cy="3542716"/>
          </a:xfrm>
          <a:custGeom>
            <a:avLst/>
            <a:gdLst>
              <a:gd name="connsiteX0" fmla="*/ 0 w 2657037"/>
              <a:gd name="connsiteY0" fmla="*/ 0 h 2657037"/>
              <a:gd name="connsiteX1" fmla="*/ 2657037 w 2657037"/>
              <a:gd name="connsiteY1" fmla="*/ 0 h 2657037"/>
              <a:gd name="connsiteX2" fmla="*/ 2657037 w 2657037"/>
              <a:gd name="connsiteY2" fmla="*/ 2657037 h 2657037"/>
              <a:gd name="connsiteX3" fmla="*/ 0 w 2657037"/>
              <a:gd name="connsiteY3" fmla="*/ 2657037 h 26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37" h="2657037">
                <a:moveTo>
                  <a:pt x="0" y="0"/>
                </a:moveTo>
                <a:lnTo>
                  <a:pt x="2657037" y="0"/>
                </a:lnTo>
                <a:lnTo>
                  <a:pt x="2657037" y="2657037"/>
                </a:lnTo>
                <a:lnTo>
                  <a:pt x="0" y="2657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552FD-B701-4F7D-BFE8-BA41AB15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54D3DE53-4460-49F9-874E-7781378DD257}" type="datetime1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986BA-95B3-4F35-BF44-E6BFA4F8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D34D6-CC58-4D2E-9F9B-FFA017E0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09C90E97-F8FC-404B-9D0C-608162862A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9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06A7BC0-D984-45E4-B8F5-3E2784CA85B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028434" y="3097673"/>
            <a:ext cx="5250241" cy="3933796"/>
          </a:xfrm>
          <a:custGeom>
            <a:avLst/>
            <a:gdLst>
              <a:gd name="connsiteX0" fmla="*/ 58329 w 3937681"/>
              <a:gd name="connsiteY0" fmla="*/ 0 h 2950347"/>
              <a:gd name="connsiteX1" fmla="*/ 3879353 w 3937681"/>
              <a:gd name="connsiteY1" fmla="*/ 0 h 2950347"/>
              <a:gd name="connsiteX2" fmla="*/ 3937681 w 3937681"/>
              <a:gd name="connsiteY2" fmla="*/ 58329 h 2950347"/>
              <a:gd name="connsiteX3" fmla="*/ 3937681 w 3937681"/>
              <a:gd name="connsiteY3" fmla="*/ 2892019 h 2950347"/>
              <a:gd name="connsiteX4" fmla="*/ 3879353 w 3937681"/>
              <a:gd name="connsiteY4" fmla="*/ 2950347 h 2950347"/>
              <a:gd name="connsiteX5" fmla="*/ 58329 w 3937681"/>
              <a:gd name="connsiteY5" fmla="*/ 2950347 h 2950347"/>
              <a:gd name="connsiteX6" fmla="*/ 0 w 3937681"/>
              <a:gd name="connsiteY6" fmla="*/ 2892019 h 2950347"/>
              <a:gd name="connsiteX7" fmla="*/ 0 w 3937681"/>
              <a:gd name="connsiteY7" fmla="*/ 58329 h 2950347"/>
              <a:gd name="connsiteX8" fmla="*/ 58329 w 3937681"/>
              <a:gd name="connsiteY8" fmla="*/ 0 h 295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7681" h="2950347">
                <a:moveTo>
                  <a:pt x="58329" y="0"/>
                </a:moveTo>
                <a:lnTo>
                  <a:pt x="3879353" y="0"/>
                </a:lnTo>
                <a:cubicBezTo>
                  <a:pt x="3911567" y="0"/>
                  <a:pt x="3937681" y="26115"/>
                  <a:pt x="3937681" y="58329"/>
                </a:cubicBezTo>
                <a:lnTo>
                  <a:pt x="3937681" y="2892019"/>
                </a:lnTo>
                <a:cubicBezTo>
                  <a:pt x="3937681" y="2924233"/>
                  <a:pt x="3911567" y="2950347"/>
                  <a:pt x="3879353" y="2950347"/>
                </a:cubicBezTo>
                <a:lnTo>
                  <a:pt x="58329" y="2950347"/>
                </a:lnTo>
                <a:cubicBezTo>
                  <a:pt x="26115" y="2950347"/>
                  <a:pt x="0" y="2924233"/>
                  <a:pt x="0" y="2892019"/>
                </a:cubicBezTo>
                <a:lnTo>
                  <a:pt x="0" y="58329"/>
                </a:lnTo>
                <a:cubicBezTo>
                  <a:pt x="0" y="26115"/>
                  <a:pt x="26115" y="0"/>
                  <a:pt x="583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E37F6-7141-4F69-AC3C-A046377D3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AE42BDB9-8708-484F-BB8C-ED2CA109058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FE55A-E99F-4F2F-ADF1-E6B71537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853BD-6696-443B-813C-D9D43E09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719CAC09-E127-4C34-B951-20B49E45A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1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7" r:id="rId13"/>
    <p:sldLayoutId id="2147483678" r:id="rId1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siagasweb.cprm.gov.br/layout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hyperlink" Target="https://geoportal.cprm.gov.br/portal/apps/opsdashboard/index.html#/c338199dee3a4d4bb0e43738b424a298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cprm.gov.br/publique/Gestao-Territorial/Prevencao-de-Desastres/Setorizacao-de-Riscos-Geologicos---Pernambuco-4884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://www.cprm.gov.br/publique/Gestao-Territorial/Prevencao-de-Desastres/Cartas-de-Suscetibilidade-a-Movimentos-Gravitacionais-de-Massa-e-Inundacoes-5379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g"/><Relationship Id="rId5" Type="http://schemas.openxmlformats.org/officeDocument/2006/relationships/image" Target="../media/image28.bin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hyperlink" Target="http://www.cprm.gov.br/publique/Gestao-Territorial/Prevencao-de-Desastres/Avaliacao-Tecnica-Pos-Desastre-7141.html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://www.sgb.gov.br/publique/Gestao-Territorial/Prevencao-de-Desastres/Diagnostico-da-Populacao-em-Areas-de-Risco-Geologico-7207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jspui/handle/doc/20596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4.jp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5.png"/><Relationship Id="rId7" Type="http://schemas.openxmlformats.org/officeDocument/2006/relationships/hyperlink" Target="https://rigeo.cprm.gov.br/handle/doc/2197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5.png"/><Relationship Id="rId7" Type="http://schemas.openxmlformats.org/officeDocument/2006/relationships/hyperlink" Target="https://rigeo.cprm.gov.br/handle/doc/2197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5.png"/><Relationship Id="rId7" Type="http://schemas.openxmlformats.org/officeDocument/2006/relationships/hyperlink" Target="https://rigeo.cprm.gov.br/handle/doc/2197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hyperlink" Target="https://rigeo.cprm.gov.br/jspui/handle/doc/17649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rigeo.cprm.gov.br/handle/doc/21419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hyperlink" Target="https://goo.gl/maps/J5VJKzVy1RK9deds7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cprm.gov.br/publique/Hidrologia/Monitoramento-Hidrologico-e-Hidrogeologico/Rede-Hidrometeorologica-Nacional---RHN-6587.htm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3248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rigeo.cprm.gov.br/handle/doc/23246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hyperlink" Target="https://rigeo.cprm.gov.br/handle/doc/23247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rigeo.cprm.gov.br/handle/doc/2325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://rimasweb.cprm.gov.br/layou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4 PERNAMBUCO">
            <a:hlinkClick r:id="" action="ppaction://media"/>
            <a:extLst>
              <a:ext uri="{FF2B5EF4-FFF2-40B4-BE49-F238E27FC236}">
                <a16:creationId xmlns:a16="http://schemas.microsoft.com/office/drawing/2014/main" id="{556FE4AB-C205-38A2-2FD0-4929ABDEA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31" y="18197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5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9000" y="64008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1" y="4422569"/>
            <a:ext cx="7086600" cy="312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 uma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 nacional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dados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poços, permanentemente atualizada, com módulos capazes de realizar consultas, pesquisas e extração e geração de relatórios.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 da consulta dos dados é possível obter informações sobre localização dos poços, vazão, aquíferos captados, entre outros.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plataforma é mantida pelo SGB a partir do mapeamento e pesquisa hidrogeológica em todo o país.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4117769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36600" y="2898569"/>
            <a:ext cx="6553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Sistema de Informações de Águas Subterrâneas (SIAGAS)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1B65970-B32B-9245-BF06-F65B8A60D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r="22018"/>
          <a:stretch/>
        </p:blipFill>
        <p:spPr>
          <a:xfrm>
            <a:off x="8585200" y="0"/>
            <a:ext cx="7670800" cy="9144000"/>
          </a:xfrm>
          <a:prstGeom prst="round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C0A8033F-57BF-5F48-9B6B-A21D18C654DE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2" name="Imagem 1" descr="Logotipo&#10;&#10;Descrição gerada automaticamente com confiança média">
            <a:extLst>
              <a:ext uri="{FF2B5EF4-FFF2-40B4-BE49-F238E27FC236}">
                <a16:creationId xmlns:a16="http://schemas.microsoft.com/office/drawing/2014/main" id="{E947E69B-85DE-E122-182D-467F4B9F0E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5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7">
            <a:extLst>
              <a:ext uri="{FF2B5EF4-FFF2-40B4-BE49-F238E27FC236}">
                <a16:creationId xmlns:a16="http://schemas.microsoft.com/office/drawing/2014/main" id="{47D75007-BE25-EA4E-B13F-6EF1281778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4231652">
            <a:off x="13614400" y="-184467"/>
            <a:ext cx="3200399" cy="2564891"/>
          </a:xfrm>
          <a:prstGeom prst="rect">
            <a:avLst/>
          </a:prstGeom>
        </p:spPr>
      </p:pic>
      <p:pic>
        <p:nvPicPr>
          <p:cNvPr id="31" name="object 8">
            <a:extLst>
              <a:ext uri="{FF2B5EF4-FFF2-40B4-BE49-F238E27FC236}">
                <a16:creationId xmlns:a16="http://schemas.microsoft.com/office/drawing/2014/main" id="{5BFE1E32-0572-2D47-A4D8-F42604EF46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1405844">
            <a:off x="6638700" y="-2908564"/>
            <a:ext cx="2824086" cy="4122375"/>
          </a:xfrm>
          <a:prstGeom prst="rect">
            <a:avLst/>
          </a:prstGeom>
        </p:spPr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EA0FF3B-A3C7-014B-A9C5-30E32C9DF59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/>
        </p:blipFill>
        <p:spPr>
          <a:xfrm>
            <a:off x="1" y="4572000"/>
            <a:ext cx="16256000" cy="4572000"/>
          </a:xfrm>
          <a:prstGeom prst="round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FB0B8D9D-9A59-8841-BFDE-B9EA46460163}"/>
              </a:ext>
            </a:extLst>
          </p:cNvPr>
          <p:cNvSpPr/>
          <p:nvPr/>
        </p:nvSpPr>
        <p:spPr>
          <a:xfrm>
            <a:off x="5635101" y="2286000"/>
            <a:ext cx="4036854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4AAF57-9A8D-6C40-8ED5-E3C958622D3A}"/>
              </a:ext>
            </a:extLst>
          </p:cNvPr>
          <p:cNvSpPr txBox="1"/>
          <p:nvPr/>
        </p:nvSpPr>
        <p:spPr>
          <a:xfrm>
            <a:off x="5635101" y="2362200"/>
            <a:ext cx="38644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SIAGAS permite a gestão adequada da informação hidrogeológica e a integração com outros sistemas. Desse modo, contribui para a melhoria da gestão integrada dos recursos hídricos nacionais. 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87FA0A04-9B29-3449-BA8E-2D43A89EA590}"/>
              </a:ext>
            </a:extLst>
          </p:cNvPr>
          <p:cNvSpPr/>
          <p:nvPr/>
        </p:nvSpPr>
        <p:spPr>
          <a:xfrm>
            <a:off x="9802286" y="2286000"/>
            <a:ext cx="5927761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34D483-DD7E-3849-9957-DA07C9525114}"/>
              </a:ext>
            </a:extLst>
          </p:cNvPr>
          <p:cNvSpPr txBox="1"/>
          <p:nvPr/>
        </p:nvSpPr>
        <p:spPr>
          <a:xfrm>
            <a:off x="9802287" y="2362200"/>
            <a:ext cx="57652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Órgãos gestores de recursos hídricos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Setores que necessitam da água para abastecimento público, geração de energia, agricultura, etc.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Entidades de pesquisa científica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População do estado: mais de 9 milhões de pessoas (IBGE)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234A33D-8887-834E-B8A7-30051D05BB27}"/>
              </a:ext>
            </a:extLst>
          </p:cNvPr>
          <p:cNvGrpSpPr/>
          <p:nvPr/>
        </p:nvGrpSpPr>
        <p:grpSpPr>
          <a:xfrm>
            <a:off x="2572317" y="3046623"/>
            <a:ext cx="2548127" cy="740663"/>
            <a:chOff x="5695188" y="7506716"/>
            <a:chExt cx="2548127" cy="740663"/>
          </a:xfrm>
        </p:grpSpPr>
        <p:pic>
          <p:nvPicPr>
            <p:cNvPr id="29" name="object 20">
              <a:extLst>
                <a:ext uri="{FF2B5EF4-FFF2-40B4-BE49-F238E27FC236}">
                  <a16:creationId xmlns:a16="http://schemas.microsoft.com/office/drawing/2014/main" id="{DDB6A367-386A-DA4C-976F-AE1F83A809A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DB0C36F5-BAC4-4045-B6F3-73B985F94AAE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38174-2B83-E646-9B14-46E82B427F3F}"/>
              </a:ext>
            </a:extLst>
          </p:cNvPr>
          <p:cNvSpPr txBox="1"/>
          <p:nvPr/>
        </p:nvSpPr>
        <p:spPr>
          <a:xfrm>
            <a:off x="5613400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5DF5911-DED2-234A-A202-C9488D893612}"/>
              </a:ext>
            </a:extLst>
          </p:cNvPr>
          <p:cNvSpPr txBox="1"/>
          <p:nvPr/>
        </p:nvSpPr>
        <p:spPr>
          <a:xfrm>
            <a:off x="9833033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886EF0C-6522-41C1-9CFF-AD312E276BE8}"/>
              </a:ext>
            </a:extLst>
          </p:cNvPr>
          <p:cNvSpPr txBox="1"/>
          <p:nvPr/>
        </p:nvSpPr>
        <p:spPr>
          <a:xfrm>
            <a:off x="279400" y="40274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6F49201A-B3AF-5733-3B1D-E08BC9B66B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5">
            <a:extLst>
              <a:ext uri="{FF2B5EF4-FFF2-40B4-BE49-F238E27FC236}">
                <a16:creationId xmlns:a16="http://schemas.microsoft.com/office/drawing/2014/main" id="{7BABE482-8091-5249-A005-6C4B5188FE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49400" y="5101845"/>
            <a:ext cx="4381499" cy="4054347"/>
          </a:xfrm>
          <a:prstGeom prst="rect">
            <a:avLst/>
          </a:prstGeom>
        </p:spPr>
      </p:pic>
      <p:pic>
        <p:nvPicPr>
          <p:cNvPr id="72" name="object 6">
            <a:extLst>
              <a:ext uri="{FF2B5EF4-FFF2-40B4-BE49-F238E27FC236}">
                <a16:creationId xmlns:a16="http://schemas.microsoft.com/office/drawing/2014/main" id="{C7F242C3-4019-844D-A53B-D8DC621BCA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90400" y="8368030"/>
            <a:ext cx="4443983" cy="1551939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D8048141-0640-E74D-B20D-DA40D05FF99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14400" y="-414378"/>
            <a:ext cx="3200399" cy="2565907"/>
          </a:xfrm>
          <a:prstGeom prst="rect">
            <a:avLst/>
          </a:prstGeom>
        </p:spPr>
      </p:pic>
      <p:pic>
        <p:nvPicPr>
          <p:cNvPr id="74" name="object 9">
            <a:extLst>
              <a:ext uri="{FF2B5EF4-FFF2-40B4-BE49-F238E27FC236}">
                <a16:creationId xmlns:a16="http://schemas.microsoft.com/office/drawing/2014/main" id="{A12C5C60-4884-9042-8A06-06BA4956BCC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6AA287D0-148D-4BEC-A54C-1AA3CABEE0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410996" y="914400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5C08832-5228-4E4C-AAB0-38EF60E1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F80D7CE-0ADD-4A4A-A9D3-C051C97C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F1777BC-D7C6-4C4F-A537-4F960C694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A0E5A9B-0B47-4851-AB0D-6AF292E8B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76DCC49-E16D-40AB-91EA-EA2597E27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4BB1E5DF-39DB-4664-B4FD-94729B19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7911338-01A1-4A7F-B318-1CF33110F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8BC885-EEB8-4389-B07F-8075DE20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20CC98F-BE13-408C-BBD3-50251E8D0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537C1CA-F702-4F3D-8BDB-66EEB78C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687989CC-7DBB-4E04-A840-B8C03F83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222C743F-AE2F-4DBC-977A-BB1E1A78B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F0BB5B-7FFA-46AE-8B86-2C7DFA4D5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95CC9D0-FDE5-4AFE-BB75-53D1C2F5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887E7A8-5B42-4B60-8CD8-3DFA3003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753D5E44-B20C-4C76-8B63-FADB56D5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80EDE80-C146-4E21-836C-40F2B7019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00ED14D-DC55-4799-AFA8-22C71C2AF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DD4E18A6-9894-445F-BD49-0F2CE91DD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9B2FCC22-C966-404F-8A46-3FE03C3D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9506731D-7819-4A1E-8391-2CCF97CC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E4215C2A-51FE-4CFD-84A5-0D59AF73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4470AC7A-80C4-4BBC-ABF8-F8E6D9E5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2A0D416D-BD46-474A-A718-4B441BE3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31BC5C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AFBC09E7-D972-43B7-8FE6-7DF9AA057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F7D72E14-4762-406A-B453-F31B2AF7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837A399-A867-4B32-8ADB-77013564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78D72A4-E82D-42A8-89DA-F62D0B899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323E39B2-9924-4706-8CBF-3ED05C3A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4EB73CB-FF35-465A-B19B-0D20C6778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67AEB6A-2C72-41F8-89AB-85CDD2C8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47B6CA-4985-4401-9999-AD059244E9C1}"/>
              </a:ext>
            </a:extLst>
          </p:cNvPr>
          <p:cNvGrpSpPr/>
          <p:nvPr/>
        </p:nvGrpSpPr>
        <p:grpSpPr>
          <a:xfrm rot="15001657">
            <a:off x="1706258" y="2307732"/>
            <a:ext cx="3417110" cy="4724828"/>
            <a:chOff x="5373688" y="2928938"/>
            <a:chExt cx="1082675" cy="1497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5DAB2AC-789A-44C6-A9DC-902B26AAF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928938"/>
              <a:ext cx="1082675" cy="1497012"/>
            </a:xfrm>
            <a:custGeom>
              <a:avLst/>
              <a:gdLst>
                <a:gd name="T0" fmla="*/ 341 w 380"/>
                <a:gd name="T1" fmla="*/ 305 h 526"/>
                <a:gd name="T2" fmla="*/ 380 w 380"/>
                <a:gd name="T3" fmla="*/ 190 h 526"/>
                <a:gd name="T4" fmla="*/ 190 w 380"/>
                <a:gd name="T5" fmla="*/ 0 h 526"/>
                <a:gd name="T6" fmla="*/ 0 w 380"/>
                <a:gd name="T7" fmla="*/ 190 h 526"/>
                <a:gd name="T8" fmla="*/ 39 w 380"/>
                <a:gd name="T9" fmla="*/ 305 h 526"/>
                <a:gd name="T10" fmla="*/ 190 w 380"/>
                <a:gd name="T11" fmla="*/ 526 h 526"/>
                <a:gd name="T12" fmla="*/ 341 w 380"/>
                <a:gd name="T13" fmla="*/ 30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526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8F224EDF-8C3C-482D-BF74-F9B3865B6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0769A66-64FE-A44B-B787-D87D99FF4EBE}"/>
              </a:ext>
            </a:extLst>
          </p:cNvPr>
          <p:cNvSpPr txBox="1"/>
          <p:nvPr/>
        </p:nvSpPr>
        <p:spPr>
          <a:xfrm>
            <a:off x="7919803" y="1180206"/>
            <a:ext cx="533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Cartografia de Risco Geológico </a:t>
            </a:r>
            <a:endParaRPr lang="pt-BR" sz="32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C36407F5-7006-3546-86D3-09776B877780}"/>
              </a:ext>
            </a:extLst>
          </p:cNvPr>
          <p:cNvSpPr txBox="1"/>
          <p:nvPr/>
        </p:nvSpPr>
        <p:spPr>
          <a:xfrm>
            <a:off x="7929682" y="2725852"/>
            <a:ext cx="6645835" cy="5025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Consiste na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identificação</a:t>
            </a:r>
            <a:r>
              <a:rPr lang="pt-BR" dirty="0">
                <a:latin typeface="Century Gothic" panose="020B0502020202020204" pitchFamily="34" charset="0"/>
              </a:rPr>
              <a:t> e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caracterização</a:t>
            </a:r>
            <a:r>
              <a:rPr lang="pt-BR" dirty="0">
                <a:latin typeface="Century Gothic" panose="020B0502020202020204" pitchFamily="34" charset="0"/>
              </a:rPr>
              <a:t> das porções do território municipal sujeitas a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perdas</a:t>
            </a:r>
            <a:r>
              <a:rPr lang="pt-BR" dirty="0">
                <a:latin typeface="Century Gothic" panose="020B0502020202020204" pitchFamily="34" charset="0"/>
              </a:rPr>
              <a:t> ou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danos</a:t>
            </a:r>
            <a:r>
              <a:rPr lang="pt-BR" dirty="0">
                <a:latin typeface="Century Gothic" panose="020B0502020202020204" pitchFamily="34" charset="0"/>
              </a:rPr>
              <a:t> por eventos adversos de natureza geológica. 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Os mapeamentos são realizados em parceria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com as defesas civis municipais</a:t>
            </a:r>
            <a:r>
              <a:rPr lang="pt-BR" dirty="0">
                <a:latin typeface="Century Gothic" panose="020B0502020202020204" pitchFamily="34" charset="0"/>
              </a:rPr>
              <a:t>, exclusivamente em regiões onde há edificações com permanência humana e cartografam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áreas de risco alto e muito alto</a:t>
            </a:r>
            <a:r>
              <a:rPr lang="pt-BR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O estudo é elaborado em consonância com as diretrizes e objetivos estabelecidos pela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 Política Nacional de Proteção e Defesa Civil</a:t>
            </a:r>
            <a:r>
              <a:rPr lang="pt-BR" dirty="0">
                <a:latin typeface="Century Gothic" panose="020B0502020202020204" pitchFamily="34" charset="0"/>
              </a:rPr>
              <a:t> (Lei 12.608/2012)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58FDA22-180F-BD49-9544-7F69BF31185F}"/>
              </a:ext>
            </a:extLst>
          </p:cNvPr>
          <p:cNvSpPr txBox="1"/>
          <p:nvPr/>
        </p:nvSpPr>
        <p:spPr>
          <a:xfrm>
            <a:off x="7919803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F1C62E48-D804-5C42-96CD-F9C0F2576DDC}"/>
              </a:ext>
            </a:extLst>
          </p:cNvPr>
          <p:cNvSpPr/>
          <p:nvPr/>
        </p:nvSpPr>
        <p:spPr>
          <a:xfrm flipV="1">
            <a:off x="8059930" y="2383658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Logotipo&#10;&#10;Descrição gerada automaticamente com confiança média">
            <a:extLst>
              <a:ext uri="{FF2B5EF4-FFF2-40B4-BE49-F238E27FC236}">
                <a16:creationId xmlns:a16="http://schemas.microsoft.com/office/drawing/2014/main" id="{B2D32664-04C0-3F50-EBE8-CBA4C6665D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  <p:pic>
        <p:nvPicPr>
          <p:cNvPr id="2" name="Espaço Reservado para Imagem 24">
            <a:extLst>
              <a:ext uri="{FF2B5EF4-FFF2-40B4-BE49-F238E27FC236}">
                <a16:creationId xmlns:a16="http://schemas.microsoft.com/office/drawing/2014/main" id="{0806F945-60D8-2E1B-AB96-FD89F47049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r="16094"/>
          <a:stretch/>
        </p:blipFill>
        <p:spPr>
          <a:xfrm>
            <a:off x="1423291" y="3564525"/>
            <a:ext cx="2762902" cy="2716240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553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53 0.4434 L 1.875E-6 1.3888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221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0664 0.31059 L -0.00351 0.008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51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8 -0.28125 L 2.5E-6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4" y="140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64 0.13333 L 2.03125E-6 -2.94903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6" y="-62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27438" y="2209800"/>
            <a:ext cx="8001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86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municípios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mapeados</a:t>
            </a:r>
          </a:p>
          <a:p>
            <a:pPr algn="just"/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203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mil pessoas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contempladas 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geradas pelo SGB subsidiam a tomada de decisões assertivas relacionadas às políticas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ordenamento territorial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prevenção de desastres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contribuindo para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salvar vidas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</a:p>
          <a:p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conhecimento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áreas de risco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 município, permite que a população busque áreas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mais seguras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ou tome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medidas mitigadoras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para a convivência mais segura nessas áreas, quando possível.</a:t>
            </a:r>
          </a:p>
          <a:p>
            <a:pPr algn="just" fontAlgn="base"/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Prefeituras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Populações em áreas de risco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Demais órgãos responsáveis pelo monitoramento e alerta de desastres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2"/>
          <a:stretch/>
        </p:blipFill>
        <p:spPr>
          <a:xfrm>
            <a:off x="8966200" y="3710625"/>
            <a:ext cx="7289800" cy="4713859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9423400" y="2807021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7670681-2466-72C2-7AEC-8AB6D0740007}"/>
              </a:ext>
            </a:extLst>
          </p:cNvPr>
          <p:cNvSpPr txBox="1"/>
          <p:nvPr/>
        </p:nvSpPr>
        <p:spPr>
          <a:xfrm>
            <a:off x="9423400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B3CAF9B-0E43-5AC0-3613-444DC9EA0482}"/>
              </a:ext>
            </a:extLst>
          </p:cNvPr>
          <p:cNvGrpSpPr/>
          <p:nvPr/>
        </p:nvGrpSpPr>
        <p:grpSpPr>
          <a:xfrm>
            <a:off x="12192665" y="2807021"/>
            <a:ext cx="2548127" cy="740663"/>
            <a:chOff x="5695188" y="7506716"/>
            <a:chExt cx="2548127" cy="740663"/>
          </a:xfrm>
        </p:grpSpPr>
        <p:pic>
          <p:nvPicPr>
            <p:cNvPr id="5" name="object 20">
              <a:extLst>
                <a:ext uri="{FF2B5EF4-FFF2-40B4-BE49-F238E27FC236}">
                  <a16:creationId xmlns:a16="http://schemas.microsoft.com/office/drawing/2014/main" id="{1A14CB42-3B77-06C3-3BC9-BDF1DB94E6A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6" name="object 26">
              <a:extLst>
                <a:ext uri="{FF2B5EF4-FFF2-40B4-BE49-F238E27FC236}">
                  <a16:creationId xmlns:a16="http://schemas.microsoft.com/office/drawing/2014/main" id="{5687E5A7-78DF-2138-F146-B5368678D6C6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7" name="Imagem 6" descr="Logotipo&#10;&#10;Descrição gerada automaticamente com confiança média">
            <a:extLst>
              <a:ext uri="{FF2B5EF4-FFF2-40B4-BE49-F238E27FC236}">
                <a16:creationId xmlns:a16="http://schemas.microsoft.com/office/drawing/2014/main" id="{1807C9EC-017A-A3FF-9498-BCE1322FE5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7F347F33-20B7-7940-8B41-9D351291C5B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9642"/>
          <a:stretch/>
        </p:blipFill>
        <p:spPr>
          <a:xfrm>
            <a:off x="812800" y="914400"/>
            <a:ext cx="7078663" cy="3708400"/>
          </a:xfrm>
          <a:prstGeom prst="roundRect">
            <a:avLst/>
          </a:prstGeom>
        </p:spPr>
      </p:pic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C260BE21-2207-EC49-B062-0E9D3CDE91E7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 b="10709"/>
          <a:stretch/>
        </p:blipFill>
        <p:spPr>
          <a:xfrm>
            <a:off x="8161338" y="914400"/>
            <a:ext cx="7078662" cy="3708400"/>
          </a:xfrm>
          <a:prstGeom prst="round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72DA03-152C-45AF-960C-DD3889C6D606}"/>
              </a:ext>
            </a:extLst>
          </p:cNvPr>
          <p:cNvSpPr/>
          <p:nvPr/>
        </p:nvSpPr>
        <p:spPr>
          <a:xfrm>
            <a:off x="806450" y="6400800"/>
            <a:ext cx="6559550" cy="16093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São documentos cartográficos que representam a possibilidade de ocorrência de movimentos gravitacionais de massa (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deslizamentos e corridas de massa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e processos hidrológicos (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inundações e enxurradas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</a:t>
            </a:r>
            <a:endParaRPr lang="pt-B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A3044E-238E-41F9-B362-37D6C96D260C}"/>
              </a:ext>
            </a:extLst>
          </p:cNvPr>
          <p:cNvSpPr/>
          <p:nvPr/>
        </p:nvSpPr>
        <p:spPr>
          <a:xfrm>
            <a:off x="8509000" y="6324600"/>
            <a:ext cx="3886200" cy="16092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elaboração das Cartas é prevista no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Plano Nacional de Gestão de Riscos e Resposta a Desastres Naturais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pt-BR" sz="1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CA1DB40-7BFC-614A-B1F1-633719C54857}"/>
              </a:ext>
            </a:extLst>
          </p:cNvPr>
          <p:cNvSpPr/>
          <p:nvPr/>
        </p:nvSpPr>
        <p:spPr>
          <a:xfrm flipV="1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2BD102-63B3-7847-87B8-EA051ECB491F}"/>
              </a:ext>
            </a:extLst>
          </p:cNvPr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Cartas de Suscetibilidade a Movimentos Gravitacionais de Massa e Inundação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367A58-CC95-4047-AE6A-9ECB601A9ED5}"/>
              </a:ext>
            </a:extLst>
          </p:cNvPr>
          <p:cNvSpPr txBox="1"/>
          <p:nvPr/>
        </p:nvSpPr>
        <p:spPr>
          <a:xfrm>
            <a:off x="8392319" y="85232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A88FF878-0F4A-EF46-9574-EB0BC79B07F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47800" y="4466845"/>
            <a:ext cx="3722116" cy="467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4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27438" y="2133600"/>
            <a:ext cx="80010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33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municípios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mapeados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</a:rPr>
              <a:t>Mais de </a:t>
            </a:r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4 milhões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pessoas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contempladas 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</a:p>
          <a:p>
            <a:pPr algn="just"/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Conhecimento importante para o planejamento do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uso e ocupação do solo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controle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expansão urbana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avaliação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cenários potenciais de riscos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e, ainda, no âmbito regional, auxilia na elaboração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zoneamentos ecológico-econômicos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federal,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Populações em áreas de risco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Demais órgãos responsáveis pelo monitoramento e alerta de desastres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6" r="17106"/>
          <a:stretch/>
        </p:blipFill>
        <p:spPr>
          <a:xfrm>
            <a:off x="8966200" y="3710625"/>
            <a:ext cx="7289800" cy="4713859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9651171" y="2807021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7670681-2466-72C2-7AEC-8AB6D0740007}"/>
              </a:ext>
            </a:extLst>
          </p:cNvPr>
          <p:cNvSpPr txBox="1"/>
          <p:nvPr/>
        </p:nvSpPr>
        <p:spPr>
          <a:xfrm>
            <a:off x="9423400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 descr="Logotipo&#10;&#10;Descrição gerada automaticamente com confiança média">
            <a:extLst>
              <a:ext uri="{FF2B5EF4-FFF2-40B4-BE49-F238E27FC236}">
                <a16:creationId xmlns:a16="http://schemas.microsoft.com/office/drawing/2014/main" id="{2848EBCD-9153-6B45-BD01-E30443D0F3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1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ject 5">
            <a:extLst>
              <a:ext uri="{FF2B5EF4-FFF2-40B4-BE49-F238E27FC236}">
                <a16:creationId xmlns:a16="http://schemas.microsoft.com/office/drawing/2014/main" id="{0D33DE8C-4056-3B4D-994B-603546BAA0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2750429">
            <a:off x="-3502846" y="3776124"/>
            <a:ext cx="4381499" cy="4054347"/>
          </a:xfrm>
          <a:prstGeom prst="rect">
            <a:avLst/>
          </a:prstGeom>
        </p:spPr>
      </p:pic>
      <p:pic>
        <p:nvPicPr>
          <p:cNvPr id="51" name="object 6">
            <a:extLst>
              <a:ext uri="{FF2B5EF4-FFF2-40B4-BE49-F238E27FC236}">
                <a16:creationId xmlns:a16="http://schemas.microsoft.com/office/drawing/2014/main" id="{8C2D9F73-670A-4B44-B2C5-21BA6547F6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12017" y="7603563"/>
            <a:ext cx="4443983" cy="1551939"/>
          </a:xfrm>
          <a:prstGeom prst="rect">
            <a:avLst/>
          </a:prstGeom>
        </p:spPr>
      </p:pic>
      <p:pic>
        <p:nvPicPr>
          <p:cNvPr id="52" name="object 8">
            <a:extLst>
              <a:ext uri="{FF2B5EF4-FFF2-40B4-BE49-F238E27FC236}">
                <a16:creationId xmlns:a16="http://schemas.microsoft.com/office/drawing/2014/main" id="{24035B33-15E6-CA4A-972D-A7AB21AE8F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A614220-45FC-3B48-AB14-761F2F7FF3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r="19586"/>
          <a:stretch/>
        </p:blipFill>
        <p:spPr>
          <a:xfrm>
            <a:off x="9603249" y="3208394"/>
            <a:ext cx="5611351" cy="5611351"/>
          </a:xfrm>
        </p:spPr>
      </p:pic>
      <p:pic>
        <p:nvPicPr>
          <p:cNvPr id="26" name="Espaço Reservado para Imagem 25">
            <a:extLst>
              <a:ext uri="{FF2B5EF4-FFF2-40B4-BE49-F238E27FC236}">
                <a16:creationId xmlns:a16="http://schemas.microsoft.com/office/drawing/2014/main" id="{F43FD5A4-B804-8841-95EF-A3D7FEF460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36399" r="61454" b="15705"/>
          <a:stretch/>
        </p:blipFill>
        <p:spPr>
          <a:xfrm>
            <a:off x="8748559" y="1625386"/>
            <a:ext cx="3175215" cy="3175215"/>
          </a:xfrm>
        </p:spPr>
      </p:pic>
      <p:sp>
        <p:nvSpPr>
          <p:cNvPr id="44" name="Freeform 7">
            <a:extLst>
              <a:ext uri="{FF2B5EF4-FFF2-40B4-BE49-F238E27FC236}">
                <a16:creationId xmlns:a16="http://schemas.microsoft.com/office/drawing/2014/main" id="{2829002A-BE8A-4F41-8A32-EC6EAC41454E}"/>
              </a:ext>
            </a:extLst>
          </p:cNvPr>
          <p:cNvSpPr/>
          <p:nvPr/>
        </p:nvSpPr>
        <p:spPr>
          <a:xfrm rot="14604963">
            <a:off x="8869702" y="232779"/>
            <a:ext cx="1998551" cy="4089380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F966463E-BD86-8743-8C56-8384EE1A2176}"/>
              </a:ext>
            </a:extLst>
          </p:cNvPr>
          <p:cNvSpPr/>
          <p:nvPr/>
        </p:nvSpPr>
        <p:spPr>
          <a:xfrm>
            <a:off x="812800" y="4103980"/>
            <a:ext cx="6031130" cy="3376997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A4B0F8C-211A-8941-B639-6F078F5DAFA9}"/>
              </a:ext>
            </a:extLst>
          </p:cNvPr>
          <p:cNvSpPr txBox="1"/>
          <p:nvPr/>
        </p:nvSpPr>
        <p:spPr>
          <a:xfrm>
            <a:off x="965201" y="4238365"/>
            <a:ext cx="5562600" cy="308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Registro e caracterização das áreas habitadas que sofreram perdas ou danos decorrentes das chuvas intensas que atingem anualmente os municípios brasileiros.</a:t>
            </a:r>
          </a:p>
          <a:p>
            <a:pPr lvl="0">
              <a:lnSpc>
                <a:spcPct val="150000"/>
              </a:lnSpc>
            </a:pPr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pt-BR" sz="2400" b="1" dirty="0">
                <a:solidFill>
                  <a:srgbClr val="FFFF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11 atendimentos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 PE</a:t>
            </a:r>
          </a:p>
          <a:p>
            <a:pPr lvl="0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Mais de </a:t>
            </a:r>
            <a:r>
              <a:rPr lang="pt-BR" sz="1800" b="1" dirty="0">
                <a:solidFill>
                  <a:srgbClr val="FFFF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289 mil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pessoas contempladas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FBD82FC-8BB4-CF4B-A207-3C7BB3EC1D7E}"/>
              </a:ext>
            </a:extLst>
          </p:cNvPr>
          <p:cNvSpPr txBox="1"/>
          <p:nvPr/>
        </p:nvSpPr>
        <p:spPr>
          <a:xfrm>
            <a:off x="967875" y="85232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4746E6BE-E9A8-1D7C-1A73-D13EE5947FBA}"/>
              </a:ext>
            </a:extLst>
          </p:cNvPr>
          <p:cNvSpPr/>
          <p:nvPr/>
        </p:nvSpPr>
        <p:spPr>
          <a:xfrm>
            <a:off x="812800" y="3243123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D1E1FEC-0D8C-F951-578C-AA21369EA045}"/>
              </a:ext>
            </a:extLst>
          </p:cNvPr>
          <p:cNvSpPr txBox="1"/>
          <p:nvPr/>
        </p:nvSpPr>
        <p:spPr>
          <a:xfrm>
            <a:off x="736600" y="2527011"/>
            <a:ext cx="655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Avaliação Técnica Pós-Desastre 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Logotipo&#10;&#10;Descrição gerada automaticamente com confiança média">
            <a:extLst>
              <a:ext uri="{FF2B5EF4-FFF2-40B4-BE49-F238E27FC236}">
                <a16:creationId xmlns:a16="http://schemas.microsoft.com/office/drawing/2014/main" id="{41B201C2-7A1B-E53B-D09E-D8D254AA78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43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7">
            <a:extLst>
              <a:ext uri="{FF2B5EF4-FFF2-40B4-BE49-F238E27FC236}">
                <a16:creationId xmlns:a16="http://schemas.microsoft.com/office/drawing/2014/main" id="{47D75007-BE25-EA4E-B13F-6EF1281778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4231652">
            <a:off x="13614400" y="-184467"/>
            <a:ext cx="3200399" cy="2564891"/>
          </a:xfrm>
          <a:prstGeom prst="rect">
            <a:avLst/>
          </a:prstGeom>
        </p:spPr>
      </p:pic>
      <p:pic>
        <p:nvPicPr>
          <p:cNvPr id="31" name="object 8">
            <a:extLst>
              <a:ext uri="{FF2B5EF4-FFF2-40B4-BE49-F238E27FC236}">
                <a16:creationId xmlns:a16="http://schemas.microsoft.com/office/drawing/2014/main" id="{5BFE1E32-0572-2D47-A4D8-F42604EF46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1405844">
            <a:off x="6638700" y="-2908564"/>
            <a:ext cx="2824086" cy="4122375"/>
          </a:xfrm>
          <a:prstGeom prst="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FB0B8D9D-9A59-8841-BFDE-B9EA46460163}"/>
              </a:ext>
            </a:extLst>
          </p:cNvPr>
          <p:cNvSpPr/>
          <p:nvPr/>
        </p:nvSpPr>
        <p:spPr>
          <a:xfrm>
            <a:off x="7491828" y="2286000"/>
            <a:ext cx="3285462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4AAF57-9A8D-6C40-8ED5-E3C958622D3A}"/>
              </a:ext>
            </a:extLst>
          </p:cNvPr>
          <p:cNvSpPr txBox="1"/>
          <p:nvPr/>
        </p:nvSpPr>
        <p:spPr>
          <a:xfrm>
            <a:off x="7491828" y="2362200"/>
            <a:ext cx="32854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Subsidia uma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resposta rápida 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aos administradores e órgãos públicos na tomada de decisões voltadas à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prevenção, mitigação e resposta a desastres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87FA0A04-9B29-3449-BA8E-2D43A89EA590}"/>
              </a:ext>
            </a:extLst>
          </p:cNvPr>
          <p:cNvSpPr/>
          <p:nvPr/>
        </p:nvSpPr>
        <p:spPr>
          <a:xfrm>
            <a:off x="10936462" y="2286000"/>
            <a:ext cx="47265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34D483-DD7E-3849-9957-DA07C9525114}"/>
              </a:ext>
            </a:extLst>
          </p:cNvPr>
          <p:cNvSpPr txBox="1"/>
          <p:nvPr/>
        </p:nvSpPr>
        <p:spPr>
          <a:xfrm>
            <a:off x="10936462" y="2362200"/>
            <a:ext cx="46503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atingida pelos eventos que causaram danos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estaduais e municipais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federal, estaduais e municipais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Demais órgãos responsáveis pelo monitoramento e alerta de desastres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234A33D-8887-834E-B8A7-30051D05BB27}"/>
              </a:ext>
            </a:extLst>
          </p:cNvPr>
          <p:cNvGrpSpPr/>
          <p:nvPr/>
        </p:nvGrpSpPr>
        <p:grpSpPr>
          <a:xfrm>
            <a:off x="2572317" y="3046623"/>
            <a:ext cx="2548127" cy="740663"/>
            <a:chOff x="5695188" y="7506716"/>
            <a:chExt cx="2548127" cy="740663"/>
          </a:xfrm>
        </p:grpSpPr>
        <p:pic>
          <p:nvPicPr>
            <p:cNvPr id="29" name="object 20">
              <a:extLst>
                <a:ext uri="{FF2B5EF4-FFF2-40B4-BE49-F238E27FC236}">
                  <a16:creationId xmlns:a16="http://schemas.microsoft.com/office/drawing/2014/main" id="{DDB6A367-386A-DA4C-976F-AE1F83A809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DB0C36F5-BAC4-4045-B6F3-73B985F94AAE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38174-2B83-E646-9B14-46E82B427F3F}"/>
              </a:ext>
            </a:extLst>
          </p:cNvPr>
          <p:cNvSpPr txBox="1"/>
          <p:nvPr/>
        </p:nvSpPr>
        <p:spPr>
          <a:xfrm>
            <a:off x="7470127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5DF5911-DED2-234A-A202-C9488D893612}"/>
              </a:ext>
            </a:extLst>
          </p:cNvPr>
          <p:cNvSpPr txBox="1"/>
          <p:nvPr/>
        </p:nvSpPr>
        <p:spPr>
          <a:xfrm>
            <a:off x="10936462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886EF0C-6522-41C1-9CFF-AD312E276BE8}"/>
              </a:ext>
            </a:extLst>
          </p:cNvPr>
          <p:cNvSpPr txBox="1"/>
          <p:nvPr/>
        </p:nvSpPr>
        <p:spPr>
          <a:xfrm>
            <a:off x="279400" y="40274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6F49201A-B3AF-5733-3B1D-E08BC9B66B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  <p:pic>
        <p:nvPicPr>
          <p:cNvPr id="5" name="Espaço Reservado para Imagem 4"/>
          <p:cNvPicPr>
            <a:picLocks noGrp="1" noChangeAspect="1"/>
          </p:cNvPicPr>
          <p:nvPr>
            <p:ph type="pic" sz="quarter" idx="2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6" b="30866"/>
          <a:stretch>
            <a:fillRect/>
          </a:stretch>
        </p:blipFill>
        <p:spPr>
          <a:xfrm>
            <a:off x="127000" y="4572000"/>
            <a:ext cx="15976600" cy="4572000"/>
          </a:xfrm>
        </p:spPr>
      </p:pic>
    </p:spTree>
    <p:extLst>
      <p:ext uri="{BB962C8B-B14F-4D97-AF65-F5344CB8AC3E}">
        <p14:creationId xmlns:p14="http://schemas.microsoft.com/office/powerpoint/2010/main" val="1070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9000" y="64008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1" y="4255168"/>
            <a:ext cx="6477000" cy="369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estudos apresentam um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panorama socioeconômico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pessoas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residentes nas áreas de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risco geológico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mapeadas pelo SGB.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análise é realizada considerando a interseção tripla entre os setores censitários do Censo Demográfico de 2010, área urbana e áreas de risco geológico.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 deste cruzamento de dados, são realizados cálculos que refletem as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características da população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exposta aos riscos geológicos.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3950368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36600" y="2731168"/>
            <a:ext cx="6553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Diagnóstico da População em Áreas de Risco Geológico 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1B65970-B32B-9245-BF06-F65B8A60D9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r="21992"/>
          <a:stretch/>
        </p:blipFill>
        <p:spPr>
          <a:xfrm>
            <a:off x="8585200" y="0"/>
            <a:ext cx="7670800" cy="9144000"/>
          </a:xfrm>
          <a:prstGeom prst="round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C0A8033F-57BF-5F48-9B6B-A21D18C654DE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2" name="Imagem 1" descr="Logotipo&#10;&#10;Descrição gerada automaticamente com confiança média">
            <a:extLst>
              <a:ext uri="{FF2B5EF4-FFF2-40B4-BE49-F238E27FC236}">
                <a16:creationId xmlns:a16="http://schemas.microsoft.com/office/drawing/2014/main" id="{52764058-A095-5FF2-4A4A-13CF5F0F5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18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27438" y="2133600"/>
            <a:ext cx="8001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4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municípios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contemplados: Gameleira, Ipojuca, Jaboatão dos Guararapes e Primavera</a:t>
            </a:r>
          </a:p>
          <a:p>
            <a:pPr algn="just"/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</a:p>
          <a:p>
            <a:pPr algn="just"/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Contribui com as políticas públicas voltadas à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prevenção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resposta a desastres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;</a:t>
            </a:r>
          </a:p>
          <a:p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Embasa as ações dos órgãos de fiscalização voltadas à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inibição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 expansão das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áreas de risco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;</a:t>
            </a:r>
          </a:p>
          <a:p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Auxilia na definição de critérios para disponibilização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recursos públicos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destinados ao financiamento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intervenções estruturais e não-estruturais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destinadas à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prevenção e resposta a desastres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Gestores públicos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Entidades privadas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" b="1435"/>
          <a:stretch/>
        </p:blipFill>
        <p:spPr>
          <a:xfrm>
            <a:off x="8966200" y="3710625"/>
            <a:ext cx="7289800" cy="4713859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9651171" y="2807021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7670681-2466-72C2-7AEC-8AB6D0740007}"/>
              </a:ext>
            </a:extLst>
          </p:cNvPr>
          <p:cNvSpPr txBox="1"/>
          <p:nvPr/>
        </p:nvSpPr>
        <p:spPr>
          <a:xfrm>
            <a:off x="9423400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 descr="Logotipo&#10;&#10;Descrição gerada automaticamente com confiança média">
            <a:extLst>
              <a:ext uri="{FF2B5EF4-FFF2-40B4-BE49-F238E27FC236}">
                <a16:creationId xmlns:a16="http://schemas.microsoft.com/office/drawing/2014/main" id="{2848EBCD-9153-6B45-BD01-E30443D0F3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5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object 5">
            <a:extLst>
              <a:ext uri="{FF2B5EF4-FFF2-40B4-BE49-F238E27FC236}">
                <a16:creationId xmlns:a16="http://schemas.microsoft.com/office/drawing/2014/main" id="{5D0DAE9D-057A-E746-B728-3FCBDBF0F71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46431" y="7034077"/>
            <a:ext cx="4381499" cy="4054347"/>
          </a:xfrm>
          <a:prstGeom prst="rect">
            <a:avLst/>
          </a:prstGeom>
        </p:spPr>
      </p:pic>
      <p:pic>
        <p:nvPicPr>
          <p:cNvPr id="64" name="object 6">
            <a:extLst>
              <a:ext uri="{FF2B5EF4-FFF2-40B4-BE49-F238E27FC236}">
                <a16:creationId xmlns:a16="http://schemas.microsoft.com/office/drawing/2014/main" id="{D84081D0-C737-6543-8A49-F1A96ADBD6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47602" y="8368031"/>
            <a:ext cx="4443983" cy="1551939"/>
          </a:xfrm>
          <a:prstGeom prst="rect">
            <a:avLst/>
          </a:prstGeom>
        </p:spPr>
      </p:pic>
      <p:pic>
        <p:nvPicPr>
          <p:cNvPr id="65" name="object 9">
            <a:extLst>
              <a:ext uri="{FF2B5EF4-FFF2-40B4-BE49-F238E27FC236}">
                <a16:creationId xmlns:a16="http://schemas.microsoft.com/office/drawing/2014/main" id="{BB49EAFC-D255-7441-9B79-91F02E6DC48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1700000">
            <a:off x="6222759" y="-2130605"/>
            <a:ext cx="2215387" cy="3233927"/>
          </a:xfrm>
          <a:prstGeom prst="rect">
            <a:avLst/>
          </a:prstGeom>
        </p:spPr>
      </p:pic>
      <p:sp>
        <p:nvSpPr>
          <p:cNvPr id="35" name="Rectangle 9">
            <a:extLst>
              <a:ext uri="{FF2B5EF4-FFF2-40B4-BE49-F238E27FC236}">
                <a16:creationId xmlns:a16="http://schemas.microsoft.com/office/drawing/2014/main" id="{9B33A2D9-7F47-6C45-B124-9D72B5659B56}"/>
              </a:ext>
            </a:extLst>
          </p:cNvPr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7FF312-5395-0799-D603-0B4E4A4FBB0C}"/>
              </a:ext>
            </a:extLst>
          </p:cNvPr>
          <p:cNvSpPr txBox="1"/>
          <p:nvPr/>
        </p:nvSpPr>
        <p:spPr>
          <a:xfrm>
            <a:off x="1170853" y="1220207"/>
            <a:ext cx="189752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300983" algn="l"/>
                <a:tab pos="1032485" algn="l"/>
                <a:tab pos="4220740" algn="l"/>
                <a:tab pos="5721208" algn="l"/>
                <a:tab pos="5960596" algn="l"/>
              </a:tabLst>
            </a:pPr>
            <a:r>
              <a:rPr lang="pt-BR" sz="2600" b="1" spc="215" dirty="0">
                <a:solidFill>
                  <a:srgbClr val="0078C5"/>
                </a:solidFill>
                <a:latin typeface="Century Gothic"/>
                <a:cs typeface="Century Gothic"/>
              </a:rPr>
              <a:t>ÍNDICE</a:t>
            </a:r>
            <a:endParaRPr lang="pt-BR" sz="2600" b="1" dirty="0">
              <a:solidFill>
                <a:srgbClr val="127CC8"/>
              </a:solidFill>
              <a:latin typeface="Century Gothic"/>
              <a:cs typeface="Century Gothic"/>
            </a:endParaRPr>
          </a:p>
        </p:txBody>
      </p:sp>
      <p:sp>
        <p:nvSpPr>
          <p:cNvPr id="19" name="CaixaDeTexto 18">
            <a:hlinkClick r:id="" action="ppaction://noaction"/>
            <a:extLst>
              <a:ext uri="{FF2B5EF4-FFF2-40B4-BE49-F238E27FC236}">
                <a16:creationId xmlns:a16="http://schemas.microsoft.com/office/drawing/2014/main" id="{655AC5C9-49C9-F811-AD72-1AA2A77B00E7}"/>
              </a:ext>
            </a:extLst>
          </p:cNvPr>
          <p:cNvSpPr txBox="1"/>
          <p:nvPr/>
        </p:nvSpPr>
        <p:spPr>
          <a:xfrm>
            <a:off x="1034531" y="2609254"/>
            <a:ext cx="5125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spc="215" dirty="0">
                <a:solidFill>
                  <a:srgbClr val="0078C5"/>
                </a:solidFill>
                <a:latin typeface="Century Gothic"/>
                <a:cs typeface="Century Gothic"/>
              </a:rPr>
              <a:t>4 – 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Rede </a:t>
            </a:r>
            <a:r>
              <a:rPr lang="pt-BR" sz="1600" b="1" dirty="0" err="1">
                <a:solidFill>
                  <a:srgbClr val="127CC8"/>
                </a:solidFill>
                <a:latin typeface="Century Gothic" panose="020B0502020202020204" pitchFamily="34" charset="0"/>
              </a:rPr>
              <a:t>Hidrometeorológica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 Nacional (RHN)</a:t>
            </a:r>
            <a:endParaRPr lang="pt-BR" sz="16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object 22">
            <a:hlinkClick r:id="" action="ppaction://noaction"/>
            <a:extLst>
              <a:ext uri="{FF2B5EF4-FFF2-40B4-BE49-F238E27FC236}">
                <a16:creationId xmlns:a16="http://schemas.microsoft.com/office/drawing/2014/main" id="{AA9DD24F-D435-4963-97A1-1FF9D39D57E5}"/>
              </a:ext>
            </a:extLst>
          </p:cNvPr>
          <p:cNvSpPr txBox="1"/>
          <p:nvPr/>
        </p:nvSpPr>
        <p:spPr>
          <a:xfrm>
            <a:off x="1170853" y="3544899"/>
            <a:ext cx="5128348" cy="604076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r>
              <a:rPr lang="pt-BR" b="1" spc="245" dirty="0">
                <a:solidFill>
                  <a:srgbClr val="00B0F0"/>
                </a:solidFill>
                <a:latin typeface="Century Gothic"/>
                <a:cs typeface="Century Gothic"/>
              </a:rPr>
              <a:t>6 </a:t>
            </a:r>
            <a:r>
              <a:rPr lang="pt-BR" sz="1600" b="1" spc="245" dirty="0">
                <a:solidFill>
                  <a:srgbClr val="00B0F0"/>
                </a:solidFill>
                <a:latin typeface="Century Gothic"/>
                <a:cs typeface="Century Gothic"/>
              </a:rPr>
              <a:t>– </a:t>
            </a:r>
            <a:r>
              <a:rPr lang="pt-BR" sz="1600" b="1" dirty="0">
                <a:solidFill>
                  <a:srgbClr val="00B0F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Atlas Pluviométrico do Brasil</a:t>
            </a:r>
            <a:endParaRPr lang="pt-BR" sz="1600" dirty="0">
              <a:solidFill>
                <a:srgbClr val="00B0F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2700" marR="5080">
              <a:lnSpc>
                <a:spcPct val="122100"/>
              </a:lnSpc>
              <a:spcBef>
                <a:spcPts val="100"/>
              </a:spcBef>
            </a:pPr>
            <a:endParaRPr lang="pt-BR" sz="1467" b="1" spc="245" dirty="0">
              <a:solidFill>
                <a:srgbClr val="00B0F0"/>
              </a:solidFill>
              <a:latin typeface="Century Gothic"/>
              <a:cs typeface="Century Gothic"/>
            </a:endParaRPr>
          </a:p>
        </p:txBody>
      </p:sp>
      <p:sp>
        <p:nvSpPr>
          <p:cNvPr id="21" name="CaixaDeTexto 20">
            <a:hlinkClick r:id="" action="ppaction://noaction"/>
            <a:extLst>
              <a:ext uri="{FF2B5EF4-FFF2-40B4-BE49-F238E27FC236}">
                <a16:creationId xmlns:a16="http://schemas.microsoft.com/office/drawing/2014/main" id="{23D171CE-FB22-8A92-2DDB-239859A8B40F}"/>
              </a:ext>
            </a:extLst>
          </p:cNvPr>
          <p:cNvSpPr txBox="1"/>
          <p:nvPr/>
        </p:nvSpPr>
        <p:spPr>
          <a:xfrm>
            <a:off x="1034533" y="4421989"/>
            <a:ext cx="51252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333"/>
              </a:spcAft>
            </a:pPr>
            <a:r>
              <a:rPr lang="pt-BR" b="1" spc="245" dirty="0">
                <a:solidFill>
                  <a:srgbClr val="0078C5"/>
                </a:solidFill>
                <a:latin typeface="Century Gothic"/>
              </a:rPr>
              <a:t>8 </a:t>
            </a:r>
            <a:r>
              <a:rPr lang="pt-BR" sz="1333" b="1" spc="245" dirty="0">
                <a:solidFill>
                  <a:srgbClr val="0078C5"/>
                </a:solidFill>
                <a:latin typeface="Century Gothic"/>
              </a:rPr>
              <a:t>– 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Rede de Monitoramento de Águas Subterrâneas (RIMAS)</a:t>
            </a:r>
            <a:endParaRPr lang="pt-BR" sz="1600" dirty="0">
              <a:solidFill>
                <a:srgbClr val="127CC8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ixaDeTexto 21">
            <a:hlinkClick r:id="" action="ppaction://noaction"/>
            <a:extLst>
              <a:ext uri="{FF2B5EF4-FFF2-40B4-BE49-F238E27FC236}">
                <a16:creationId xmlns:a16="http://schemas.microsoft.com/office/drawing/2014/main" id="{681DC251-1141-4D8B-CE9B-0C32305B0C8C}"/>
              </a:ext>
            </a:extLst>
          </p:cNvPr>
          <p:cNvSpPr txBox="1"/>
          <p:nvPr/>
        </p:nvSpPr>
        <p:spPr>
          <a:xfrm>
            <a:off x="1043449" y="5345318"/>
            <a:ext cx="5165780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spcAft>
                <a:spcPts val="1333"/>
              </a:spcAft>
            </a:pPr>
            <a:r>
              <a:rPr lang="pt-BR" b="1" spc="245" dirty="0">
                <a:solidFill>
                  <a:srgbClr val="00B0F0"/>
                </a:solidFill>
                <a:latin typeface="Century Gothic"/>
              </a:rPr>
              <a:t>10 – </a:t>
            </a:r>
            <a:r>
              <a:rPr lang="pt-BR" sz="16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Sistema de Informações de Águas Subterrâneas (SIAGAS)</a:t>
            </a:r>
            <a:endParaRPr lang="pt-BR" sz="1600" dirty="0">
              <a:solidFill>
                <a:srgbClr val="00B0F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aixaDeTexto 25">
            <a:hlinkClick r:id="" action="ppaction://noaction"/>
            <a:extLst>
              <a:ext uri="{FF2B5EF4-FFF2-40B4-BE49-F238E27FC236}">
                <a16:creationId xmlns:a16="http://schemas.microsoft.com/office/drawing/2014/main" id="{2484A645-25F0-CD0C-536D-DEA3DE3B9023}"/>
              </a:ext>
            </a:extLst>
          </p:cNvPr>
          <p:cNvSpPr txBox="1"/>
          <p:nvPr/>
        </p:nvSpPr>
        <p:spPr>
          <a:xfrm>
            <a:off x="1034531" y="6355832"/>
            <a:ext cx="5066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pt-BR" b="1" spc="245" dirty="0">
                <a:solidFill>
                  <a:srgbClr val="0078C5"/>
                </a:solidFill>
                <a:latin typeface="Century Gothic"/>
              </a:rPr>
              <a:t>12 </a:t>
            </a:r>
            <a:r>
              <a:rPr lang="pt-BR" sz="1600" b="1" spc="245" dirty="0">
                <a:solidFill>
                  <a:srgbClr val="0078C5"/>
                </a:solidFill>
                <a:latin typeface="Century Gothic"/>
              </a:rPr>
              <a:t>– 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Cartografia de Risco Geológico</a:t>
            </a:r>
            <a:endParaRPr lang="pt-BR" sz="16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aixaDeTexto 26">
            <a:hlinkClick r:id="" action="ppaction://noaction"/>
            <a:extLst>
              <a:ext uri="{FF2B5EF4-FFF2-40B4-BE49-F238E27FC236}">
                <a16:creationId xmlns:a16="http://schemas.microsoft.com/office/drawing/2014/main" id="{9D4A8365-31E1-2DA1-71F6-4D98CF862C15}"/>
              </a:ext>
            </a:extLst>
          </p:cNvPr>
          <p:cNvSpPr txBox="1"/>
          <p:nvPr/>
        </p:nvSpPr>
        <p:spPr>
          <a:xfrm>
            <a:off x="7454639" y="2552383"/>
            <a:ext cx="47915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spc="245" dirty="0">
                <a:solidFill>
                  <a:srgbClr val="00B0F0"/>
                </a:solidFill>
                <a:latin typeface="Century Gothic"/>
              </a:rPr>
              <a:t>14 – </a:t>
            </a:r>
            <a:r>
              <a:rPr lang="pt-BR" sz="1600" b="1" dirty="0">
                <a:solidFill>
                  <a:srgbClr val="00B0F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Cartas de Suscetibilidade a Movimentos Gravitacionais de Massa e Inundação</a:t>
            </a:r>
            <a:endParaRPr lang="pt-BR" sz="1600" dirty="0">
              <a:solidFill>
                <a:srgbClr val="00B0F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6" name="CaixaDeTexto 35">
            <a:hlinkClick r:id="" action="ppaction://noaction"/>
            <a:extLst>
              <a:ext uri="{FF2B5EF4-FFF2-40B4-BE49-F238E27FC236}">
                <a16:creationId xmlns:a16="http://schemas.microsoft.com/office/drawing/2014/main" id="{C1131F9B-8CE9-59D0-15CC-0E9DDCF509C2}"/>
              </a:ext>
            </a:extLst>
          </p:cNvPr>
          <p:cNvSpPr txBox="1"/>
          <p:nvPr/>
        </p:nvSpPr>
        <p:spPr>
          <a:xfrm>
            <a:off x="7483818" y="3576142"/>
            <a:ext cx="5125255" cy="3815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b="1" spc="245" dirty="0">
                <a:solidFill>
                  <a:srgbClr val="0078C5"/>
                </a:solidFill>
                <a:latin typeface="Century Gothic"/>
              </a:rPr>
              <a:t>16 – 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Avaliação Técnica Pós-Desastre </a:t>
            </a:r>
            <a:endParaRPr lang="pt-BR" sz="1600" dirty="0">
              <a:solidFill>
                <a:srgbClr val="127CC8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CaixaDeTexto 36">
            <a:hlinkClick r:id="" action="ppaction://noaction"/>
            <a:extLst>
              <a:ext uri="{FF2B5EF4-FFF2-40B4-BE49-F238E27FC236}">
                <a16:creationId xmlns:a16="http://schemas.microsoft.com/office/drawing/2014/main" id="{F9C8832B-FD1C-EAEC-CDEA-88E80C94A385}"/>
              </a:ext>
            </a:extLst>
          </p:cNvPr>
          <p:cNvSpPr txBox="1"/>
          <p:nvPr/>
        </p:nvSpPr>
        <p:spPr>
          <a:xfrm>
            <a:off x="7483818" y="4380027"/>
            <a:ext cx="51252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pt-BR" b="1" spc="245" dirty="0">
                <a:solidFill>
                  <a:srgbClr val="00B0F0"/>
                </a:solidFill>
                <a:latin typeface="Century Gothic"/>
              </a:rPr>
              <a:t>18 – </a:t>
            </a:r>
            <a:r>
              <a:rPr lang="pt-BR" sz="16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Diagnóstico da População em Áreas de Risco Geológico </a:t>
            </a:r>
            <a:endParaRPr lang="pt-BR" sz="1600" dirty="0">
              <a:solidFill>
                <a:srgbClr val="00B0F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aixaDeTexto 37">
            <a:hlinkClick r:id="" action="ppaction://noaction"/>
            <a:extLst>
              <a:ext uri="{FF2B5EF4-FFF2-40B4-BE49-F238E27FC236}">
                <a16:creationId xmlns:a16="http://schemas.microsoft.com/office/drawing/2014/main" id="{DDB51396-428D-BAFD-144A-4389097C9AA9}"/>
              </a:ext>
            </a:extLst>
          </p:cNvPr>
          <p:cNvSpPr txBox="1"/>
          <p:nvPr/>
        </p:nvSpPr>
        <p:spPr>
          <a:xfrm>
            <a:off x="7483819" y="5400597"/>
            <a:ext cx="65532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spcAft>
                <a:spcPts val="1333"/>
              </a:spcAft>
            </a:pPr>
            <a:r>
              <a:rPr lang="pt-BR" b="1" spc="245" dirty="0">
                <a:solidFill>
                  <a:srgbClr val="0078C5"/>
                </a:solidFill>
                <a:latin typeface="Century Gothic"/>
              </a:rPr>
              <a:t>20 – </a:t>
            </a:r>
            <a:r>
              <a:rPr lang="pt-BR" sz="1600" b="1" dirty="0" err="1">
                <a:solidFill>
                  <a:srgbClr val="127CC8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Geodiversidade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da Região Metropolitana do Recife</a:t>
            </a:r>
            <a:endParaRPr lang="pt-BR" sz="1600" dirty="0">
              <a:solidFill>
                <a:srgbClr val="127CC8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hlinkClick r:id="" action="ppaction://noaction"/>
            <a:extLst>
              <a:ext uri="{FF2B5EF4-FFF2-40B4-BE49-F238E27FC236}">
                <a16:creationId xmlns:a16="http://schemas.microsoft.com/office/drawing/2014/main" id="{FEF52C33-4873-83FC-90F7-7BDF0681D1B9}"/>
              </a:ext>
            </a:extLst>
          </p:cNvPr>
          <p:cNvSpPr txBox="1"/>
          <p:nvPr/>
        </p:nvSpPr>
        <p:spPr>
          <a:xfrm>
            <a:off x="7483819" y="6355833"/>
            <a:ext cx="51252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pt-BR" b="1" spc="245" dirty="0">
                <a:solidFill>
                  <a:srgbClr val="00B0F0"/>
                </a:solidFill>
                <a:latin typeface="Century Gothic"/>
              </a:rPr>
              <a:t>22 – </a:t>
            </a:r>
            <a:r>
              <a:rPr lang="pt-BR" sz="1600" b="1" dirty="0">
                <a:solidFill>
                  <a:srgbClr val="00B0F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Atlas Geoquímico do Estado de Pernambuco</a:t>
            </a:r>
            <a:endParaRPr lang="pt-BR" sz="1600" dirty="0">
              <a:solidFill>
                <a:srgbClr val="00B0F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3DF426DB-F08C-861F-FD7E-9096876B5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11202245" y="373937"/>
            <a:ext cx="4677592" cy="25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12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9000" y="64008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1" y="4800600"/>
            <a:ext cx="6019799" cy="1482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conhecimento da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geodiversidade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é importantíssimo para o estudo de uma zona de intensa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dinâmica sócio espacial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formulação de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políticas públicas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de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planejamento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setoriais baseadas em conhecimento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socioambiental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gestão territorial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44958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36600" y="3276600"/>
            <a:ext cx="6553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 err="1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Geodiversidade</a:t>
            </a: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da Região Metropolitana do Recife 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1B65970-B32B-9245-BF06-F65B8A60D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r="26420"/>
          <a:stretch/>
        </p:blipFill>
        <p:spPr>
          <a:xfrm>
            <a:off x="8585200" y="0"/>
            <a:ext cx="7670800" cy="9144000"/>
          </a:xfrm>
          <a:prstGeom prst="round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C0A8033F-57BF-5F48-9B6B-A21D18C654DE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2" name="Imagem 1" descr="Logotipo&#10;&#10;Descrição gerada automaticamente com confiança média">
            <a:extLst>
              <a:ext uri="{FF2B5EF4-FFF2-40B4-BE49-F238E27FC236}">
                <a16:creationId xmlns:a16="http://schemas.microsoft.com/office/drawing/2014/main" id="{52764058-A095-5FF2-4A4A-13CF5F0F5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8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6AC4035B-81E2-614B-9F85-BA7B77435C09}"/>
              </a:ext>
            </a:extLst>
          </p:cNvPr>
          <p:cNvSpPr/>
          <p:nvPr/>
        </p:nvSpPr>
        <p:spPr>
          <a:xfrm>
            <a:off x="812800" y="1638299"/>
            <a:ext cx="4267200" cy="5867401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A3204F1F-9999-4440-86AD-CE3BF56A74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6300000">
            <a:off x="-1266239" y="-49705"/>
            <a:ext cx="4474463" cy="3546347"/>
          </a:xfrm>
          <a:prstGeom prst="rect">
            <a:avLst/>
          </a:prstGeom>
        </p:spPr>
      </p:pic>
      <p:pic>
        <p:nvPicPr>
          <p:cNvPr id="31" name="object 5">
            <a:extLst>
              <a:ext uri="{FF2B5EF4-FFF2-40B4-BE49-F238E27FC236}">
                <a16:creationId xmlns:a16="http://schemas.microsoft.com/office/drawing/2014/main" id="{3FB5ABF2-2480-7040-AB9E-A1653F8BD4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884" y="1333500"/>
            <a:ext cx="3722116" cy="4677155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B5B283F-EE1F-7B42-954A-10ACD7B60B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r="19947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67C04698-AEF2-864D-80EC-CD4FA0524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2458375">
            <a:off x="9513126" y="-2490352"/>
            <a:ext cx="2213355" cy="323087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C2E06B-52BB-C648-A11E-2E6378981C5E}"/>
              </a:ext>
            </a:extLst>
          </p:cNvPr>
          <p:cNvSpPr txBox="1"/>
          <p:nvPr/>
        </p:nvSpPr>
        <p:spPr>
          <a:xfrm>
            <a:off x="869744" y="1817204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4953DE-02C0-8E4C-BEC9-723B2A9ED5D6}"/>
              </a:ext>
            </a:extLst>
          </p:cNvPr>
          <p:cNvSpPr txBox="1"/>
          <p:nvPr/>
        </p:nvSpPr>
        <p:spPr>
          <a:xfrm>
            <a:off x="889000" y="2324100"/>
            <a:ext cx="3581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Evidencia limitações e potencialidades do território.</a:t>
            </a:r>
          </a:p>
          <a:p>
            <a:pPr algn="just"/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Traduz o conhecimento geológico-científico com vistas à aplicação no uso adequado do território, notadamente nas áreas: obra civil, agricultura, recursos hídricos, recursos minerais e </a:t>
            </a:r>
            <a:r>
              <a:rPr lang="pt-BR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geoturismo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Permite a elaboração de políticas de ocupação e expansão mais eficientes, sem afetar o meio ambiente e a qualidade de vida da população.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FF002B4-36E4-AC4F-8142-13D7E1A5CD3A}"/>
              </a:ext>
            </a:extLst>
          </p:cNvPr>
          <p:cNvSpPr/>
          <p:nvPr/>
        </p:nvSpPr>
        <p:spPr>
          <a:xfrm>
            <a:off x="11633200" y="2926489"/>
            <a:ext cx="4077113" cy="3474311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5031F-60E0-4F4C-9138-7F3699F1F50E}"/>
              </a:ext>
            </a:extLst>
          </p:cNvPr>
          <p:cNvSpPr txBox="1"/>
          <p:nvPr/>
        </p:nvSpPr>
        <p:spPr>
          <a:xfrm>
            <a:off x="11861800" y="3596844"/>
            <a:ext cx="3733800" cy="3000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municipais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Consultores nas áreas de mineração e análise ambiental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  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da Região Metropolitana do Recife: mais de 3,7 milhões de pessoas (IBGE)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endParaRPr lang="pt-BR" sz="16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56E66C-DFAD-7B40-BF16-3AB85583D8C3}"/>
              </a:ext>
            </a:extLst>
          </p:cNvPr>
          <p:cNvSpPr txBox="1"/>
          <p:nvPr/>
        </p:nvSpPr>
        <p:spPr>
          <a:xfrm>
            <a:off x="11709400" y="29718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8614CB2-D7FC-48F5-C970-DA454B2A0FAF}"/>
              </a:ext>
            </a:extLst>
          </p:cNvPr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A790F51-31C2-E103-E578-BE1E15080616}"/>
              </a:ext>
            </a:extLst>
          </p:cNvPr>
          <p:cNvGrpSpPr/>
          <p:nvPr/>
        </p:nvGrpSpPr>
        <p:grpSpPr>
          <a:xfrm>
            <a:off x="12533884" y="7253126"/>
            <a:ext cx="2548127" cy="740663"/>
            <a:chOff x="5695188" y="7506716"/>
            <a:chExt cx="2548127" cy="740663"/>
          </a:xfrm>
        </p:grpSpPr>
        <p:pic>
          <p:nvPicPr>
            <p:cNvPr id="6" name="object 20">
              <a:extLst>
                <a:ext uri="{FF2B5EF4-FFF2-40B4-BE49-F238E27FC236}">
                  <a16:creationId xmlns:a16="http://schemas.microsoft.com/office/drawing/2014/main" id="{FB2B1446-C8E9-9026-C398-1F252BB268D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7" name="object 26">
              <a:extLst>
                <a:ext uri="{FF2B5EF4-FFF2-40B4-BE49-F238E27FC236}">
                  <a16:creationId xmlns:a16="http://schemas.microsoft.com/office/drawing/2014/main" id="{7AAD33EC-F01F-6323-94D5-03D7F8BC898C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34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759200" y="6812026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A05FA-D220-4380-AED4-8FE617496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 t="19494" r="20110" b="35063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</p:spPr>
      </p:pic>
      <p:sp>
        <p:nvSpPr>
          <p:cNvPr id="54" name="object 22">
            <a:extLst>
              <a:ext uri="{FF2B5EF4-FFF2-40B4-BE49-F238E27FC236}">
                <a16:creationId xmlns:a16="http://schemas.microsoft.com/office/drawing/2014/main" id="{F00A0FBF-5690-E04B-AD96-571204499300}"/>
              </a:ext>
            </a:extLst>
          </p:cNvPr>
          <p:cNvSpPr txBox="1"/>
          <p:nvPr/>
        </p:nvSpPr>
        <p:spPr>
          <a:xfrm>
            <a:off x="846346" y="2971800"/>
            <a:ext cx="5105216" cy="10515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Atlas Geoquímico do Estado de Pernambuco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801776" y="4419600"/>
            <a:ext cx="6411824" cy="1701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trabalho concentra informações relevantes sobre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natureza geoquímica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pétrea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superfície mineral 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 estado, através da indicação de elementos químicos ou substâncias de origem natural ou antropogênica. </a:t>
            </a:r>
            <a:endParaRPr lang="pt-BR" sz="1800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41910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A61113-DEAE-E140-B07E-F19016EEC5D3}"/>
              </a:ext>
            </a:extLst>
          </p:cNvPr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756766EE-DAC8-0347-3B5B-F745A8D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6B7FE82-0CB3-7281-6C96-714EC43A88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19" b="2216"/>
          <a:stretch/>
        </p:blipFill>
        <p:spPr>
          <a:xfrm>
            <a:off x="9852025" y="1828801"/>
            <a:ext cx="471610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18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ject 5">
            <a:extLst>
              <a:ext uri="{FF2B5EF4-FFF2-40B4-BE49-F238E27FC236}">
                <a16:creationId xmlns:a16="http://schemas.microsoft.com/office/drawing/2014/main" id="{2A90B22C-6821-1545-9261-E7E5075EB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95200" y="2233422"/>
            <a:ext cx="3722116" cy="4677155"/>
          </a:xfrm>
          <a:prstGeom prst="rect">
            <a:avLst/>
          </a:prstGeom>
        </p:spPr>
      </p:pic>
      <p:pic>
        <p:nvPicPr>
          <p:cNvPr id="41" name="object 6">
            <a:extLst>
              <a:ext uri="{FF2B5EF4-FFF2-40B4-BE49-F238E27FC236}">
                <a16:creationId xmlns:a16="http://schemas.microsoft.com/office/drawing/2014/main" id="{753E5BD6-2A64-0846-B725-F61ADB45D88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791200"/>
            <a:ext cx="4474463" cy="3546347"/>
          </a:xfrm>
          <a:prstGeom prst="rect">
            <a:avLst/>
          </a:prstGeom>
        </p:spPr>
      </p:pic>
      <p:pic>
        <p:nvPicPr>
          <p:cNvPr id="43" name="object 7">
            <a:extLst>
              <a:ext uri="{FF2B5EF4-FFF2-40B4-BE49-F238E27FC236}">
                <a16:creationId xmlns:a16="http://schemas.microsoft.com/office/drawing/2014/main" id="{D13CFEF4-5C5E-F543-AEF2-9472F13B408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5879"/>
            <a:ext cx="3200399" cy="2564891"/>
          </a:xfrm>
          <a:prstGeom prst="rect">
            <a:avLst/>
          </a:prstGeom>
        </p:spPr>
      </p:pic>
      <p:pic>
        <p:nvPicPr>
          <p:cNvPr id="44" name="object 8">
            <a:extLst>
              <a:ext uri="{FF2B5EF4-FFF2-40B4-BE49-F238E27FC236}">
                <a16:creationId xmlns:a16="http://schemas.microsoft.com/office/drawing/2014/main" id="{3C942F0D-E932-F44B-9A9B-D62A29DCBD5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70408" y="228600"/>
            <a:ext cx="2213355" cy="3230879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D61AF9C2-7304-4491-BEBB-83B26AFC78E9}"/>
              </a:ext>
            </a:extLst>
          </p:cNvPr>
          <p:cNvSpPr/>
          <p:nvPr/>
        </p:nvSpPr>
        <p:spPr>
          <a:xfrm rot="2568048">
            <a:off x="3092890" y="1724496"/>
            <a:ext cx="3360547" cy="6876256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28C728D-3D08-6B4C-96EF-EC002B0E38CB}"/>
              </a:ext>
            </a:extLst>
          </p:cNvPr>
          <p:cNvSpPr txBox="1"/>
          <p:nvPr/>
        </p:nvSpPr>
        <p:spPr>
          <a:xfrm>
            <a:off x="7801526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D67D43F-EA63-A131-FB52-02B64F4D6F4D}"/>
              </a:ext>
            </a:extLst>
          </p:cNvPr>
          <p:cNvSpPr txBox="1"/>
          <p:nvPr/>
        </p:nvSpPr>
        <p:spPr>
          <a:xfrm>
            <a:off x="7801526" y="790193"/>
            <a:ext cx="7216472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Benefícios: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Promove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conhecimento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distribuição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dos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elementos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traço e compostos inorgânicos na superfície de todo o território brasileiro.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Permite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identificação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balizamento de áreas com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potencial mineral prospectivo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ou capazes de produzir possíveis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danos ambientais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Contribui para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políticas públicas 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voltadas para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saúde pública, ordenamento territorial 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desenvolvimento regional.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pt-BR" sz="1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1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municipais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de mineração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Consultores nas áreas de mineração e análise ambiental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295A1DA-58A8-91D4-99C8-45741F671BE1}"/>
              </a:ext>
            </a:extLst>
          </p:cNvPr>
          <p:cNvGrpSpPr/>
          <p:nvPr/>
        </p:nvGrpSpPr>
        <p:grpSpPr>
          <a:xfrm>
            <a:off x="1600199" y="7913616"/>
            <a:ext cx="2548127" cy="740663"/>
            <a:chOff x="5695188" y="7506716"/>
            <a:chExt cx="2548127" cy="740663"/>
          </a:xfrm>
        </p:grpSpPr>
        <p:pic>
          <p:nvPicPr>
            <p:cNvPr id="4" name="object 20">
              <a:extLst>
                <a:ext uri="{FF2B5EF4-FFF2-40B4-BE49-F238E27FC236}">
                  <a16:creationId xmlns:a16="http://schemas.microsoft.com/office/drawing/2014/main" id="{437C6C40-7F1D-FA7E-4659-345CD2EA175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5" name="object 26">
              <a:extLst>
                <a:ext uri="{FF2B5EF4-FFF2-40B4-BE49-F238E27FC236}">
                  <a16:creationId xmlns:a16="http://schemas.microsoft.com/office/drawing/2014/main" id="{EC15F98B-7493-3E7C-1D21-BAC386F548E5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7" name="Espaço Reservado para Imagem 6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20174"/>
          <a:stretch>
            <a:fillRect/>
          </a:stretch>
        </p:blipFill>
        <p:spPr>
          <a:xfrm>
            <a:off x="796063" y="1278663"/>
            <a:ext cx="5426937" cy="5426937"/>
          </a:xfrm>
        </p:spPr>
      </p:pic>
    </p:spTree>
    <p:extLst>
      <p:ext uri="{BB962C8B-B14F-4D97-AF65-F5344CB8AC3E}">
        <p14:creationId xmlns:p14="http://schemas.microsoft.com/office/powerpoint/2010/main" val="255899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7 0.40173 L 3.75E-6 3.6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200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36 -0.24045 L 5E-6 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118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7 -0.28056 L 5E-6 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5" y="1402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66 0.2599 L -3.75E-6 -2.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-130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759200" y="6812026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4" name="object 22">
            <a:extLst>
              <a:ext uri="{FF2B5EF4-FFF2-40B4-BE49-F238E27FC236}">
                <a16:creationId xmlns:a16="http://schemas.microsoft.com/office/drawing/2014/main" id="{F00A0FBF-5690-E04B-AD96-571204499300}"/>
              </a:ext>
            </a:extLst>
          </p:cNvPr>
          <p:cNvSpPr txBox="1"/>
          <p:nvPr/>
        </p:nvSpPr>
        <p:spPr>
          <a:xfrm>
            <a:off x="846346" y="2971800"/>
            <a:ext cx="6895832" cy="10515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Atlas Geoquímico do </a:t>
            </a:r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Arquipélago de Fernando de Noronha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DA05FA-D220-4380-AED4-8FE617496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 t="19494" r="20110" b="35063"/>
          <a:stretch/>
        </p:blipFill>
        <p:spPr>
          <a:xfrm rot="5400000">
            <a:off x="8759201" y="2373465"/>
            <a:ext cx="6929602" cy="5218088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801776" y="4419600"/>
            <a:ext cx="641182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trabalho concentra informações relevantes sobre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natureza geoquímica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pétrea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superfície mineral 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 arquipélago, através da indicação de elementos químicos ou substâncias de origem natural ou antropogênica. </a:t>
            </a:r>
            <a:endParaRPr lang="pt-BR" sz="1800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41910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4400" y="1811618"/>
            <a:ext cx="4832149" cy="634178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A61113-DEAE-E140-B07E-F19016EEC5D3}"/>
              </a:ext>
            </a:extLst>
          </p:cNvPr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756766EE-DAC8-0347-3B5B-F745A8DFCE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60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ject 5">
            <a:extLst>
              <a:ext uri="{FF2B5EF4-FFF2-40B4-BE49-F238E27FC236}">
                <a16:creationId xmlns:a16="http://schemas.microsoft.com/office/drawing/2014/main" id="{2A90B22C-6821-1545-9261-E7E5075EB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95200" y="2233422"/>
            <a:ext cx="3722116" cy="4677155"/>
          </a:xfrm>
          <a:prstGeom prst="rect">
            <a:avLst/>
          </a:prstGeom>
        </p:spPr>
      </p:pic>
      <p:pic>
        <p:nvPicPr>
          <p:cNvPr id="41" name="object 6">
            <a:extLst>
              <a:ext uri="{FF2B5EF4-FFF2-40B4-BE49-F238E27FC236}">
                <a16:creationId xmlns:a16="http://schemas.microsoft.com/office/drawing/2014/main" id="{753E5BD6-2A64-0846-B725-F61ADB45D88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791200"/>
            <a:ext cx="4474463" cy="3546347"/>
          </a:xfrm>
          <a:prstGeom prst="rect">
            <a:avLst/>
          </a:prstGeom>
        </p:spPr>
      </p:pic>
      <p:pic>
        <p:nvPicPr>
          <p:cNvPr id="43" name="object 7">
            <a:extLst>
              <a:ext uri="{FF2B5EF4-FFF2-40B4-BE49-F238E27FC236}">
                <a16:creationId xmlns:a16="http://schemas.microsoft.com/office/drawing/2014/main" id="{D13CFEF4-5C5E-F543-AEF2-9472F13B408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5879"/>
            <a:ext cx="3200399" cy="2564891"/>
          </a:xfrm>
          <a:prstGeom prst="rect">
            <a:avLst/>
          </a:prstGeom>
        </p:spPr>
      </p:pic>
      <p:pic>
        <p:nvPicPr>
          <p:cNvPr id="44" name="object 8">
            <a:extLst>
              <a:ext uri="{FF2B5EF4-FFF2-40B4-BE49-F238E27FC236}">
                <a16:creationId xmlns:a16="http://schemas.microsoft.com/office/drawing/2014/main" id="{3C942F0D-E932-F44B-9A9B-D62A29DCBD5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70408" y="228600"/>
            <a:ext cx="2213355" cy="3230879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D61AF9C2-7304-4491-BEBB-83B26AFC78E9}"/>
              </a:ext>
            </a:extLst>
          </p:cNvPr>
          <p:cNvSpPr/>
          <p:nvPr/>
        </p:nvSpPr>
        <p:spPr>
          <a:xfrm rot="2568048">
            <a:off x="3092890" y="1724496"/>
            <a:ext cx="3360547" cy="6876256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28C728D-3D08-6B4C-96EF-EC002B0E38CB}"/>
              </a:ext>
            </a:extLst>
          </p:cNvPr>
          <p:cNvSpPr txBox="1"/>
          <p:nvPr/>
        </p:nvSpPr>
        <p:spPr>
          <a:xfrm>
            <a:off x="7801526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295A1DA-58A8-91D4-99C8-45741F671BE1}"/>
              </a:ext>
            </a:extLst>
          </p:cNvPr>
          <p:cNvGrpSpPr/>
          <p:nvPr/>
        </p:nvGrpSpPr>
        <p:grpSpPr>
          <a:xfrm>
            <a:off x="1600199" y="7913616"/>
            <a:ext cx="2548127" cy="740663"/>
            <a:chOff x="5695188" y="7506716"/>
            <a:chExt cx="2548127" cy="740663"/>
          </a:xfrm>
        </p:grpSpPr>
        <p:pic>
          <p:nvPicPr>
            <p:cNvPr id="4" name="object 20">
              <a:extLst>
                <a:ext uri="{FF2B5EF4-FFF2-40B4-BE49-F238E27FC236}">
                  <a16:creationId xmlns:a16="http://schemas.microsoft.com/office/drawing/2014/main" id="{437C6C40-7F1D-FA7E-4659-345CD2EA175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5" name="object 26">
              <a:extLst>
                <a:ext uri="{FF2B5EF4-FFF2-40B4-BE49-F238E27FC236}">
                  <a16:creationId xmlns:a16="http://schemas.microsoft.com/office/drawing/2014/main" id="{EC15F98B-7493-3E7C-1D21-BAC386F548E5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11" name="Espaço Reservado para Imagem 10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87"/>
          <a:stretch>
            <a:fillRect/>
          </a:stretch>
        </p:blipFill>
        <p:spPr>
          <a:xfrm>
            <a:off x="812800" y="1278663"/>
            <a:ext cx="5426937" cy="5426937"/>
          </a:xfr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9D67D43F-EA63-A131-FB52-02B64F4D6F4D}"/>
              </a:ext>
            </a:extLst>
          </p:cNvPr>
          <p:cNvSpPr txBox="1"/>
          <p:nvPr/>
        </p:nvSpPr>
        <p:spPr>
          <a:xfrm>
            <a:off x="7801526" y="790193"/>
            <a:ext cx="7216472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Benefícios: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Promove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conhecimento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distribuição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dos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elementos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traço e compostos inorgânicos na superfície de todo o território brasileiro.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Permite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identificação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balizamento de áreas com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potencial mineral prospectivo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ou capazes de produzir possíveis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danos ambientais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Contribui para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políticas públicas 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voltadas para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saúde pública, ordenamento territorial 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desenvolvimento regional.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pt-BR" sz="1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1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municipais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de mineração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Consultores nas áreas de mineração e análise ambiental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 </a:t>
            </a:r>
          </a:p>
        </p:txBody>
      </p:sp>
    </p:spTree>
    <p:extLst>
      <p:ext uri="{BB962C8B-B14F-4D97-AF65-F5344CB8AC3E}">
        <p14:creationId xmlns:p14="http://schemas.microsoft.com/office/powerpoint/2010/main" val="10359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7 0.40173 L 3.75E-6 3.6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200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36 -0.24045 L 5E-6 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118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7 -0.28056 L 5E-6 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5" y="1402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66 0.2599 L -3.75E-6 -2.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-130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759200" y="6812026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4" name="object 22">
            <a:extLst>
              <a:ext uri="{FF2B5EF4-FFF2-40B4-BE49-F238E27FC236}">
                <a16:creationId xmlns:a16="http://schemas.microsoft.com/office/drawing/2014/main" id="{F00A0FBF-5690-E04B-AD96-571204499300}"/>
              </a:ext>
            </a:extLst>
          </p:cNvPr>
          <p:cNvSpPr txBox="1"/>
          <p:nvPr/>
        </p:nvSpPr>
        <p:spPr>
          <a:xfrm>
            <a:off x="846346" y="2418388"/>
            <a:ext cx="6895832" cy="1544012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Avaliações Geotécnicas em Atrativos </a:t>
            </a:r>
            <a:r>
              <a:rPr lang="pt-BR" sz="3200" b="1" dirty="0" err="1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Geoturísticos</a:t>
            </a: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endParaRPr lang="pt-BR" sz="3200" b="1" dirty="0">
              <a:solidFill>
                <a:srgbClr val="127CC8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Fernando de Noronha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DA05FA-D220-4380-AED4-8FE617496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 t="19494" r="20110" b="35063"/>
          <a:stretch/>
        </p:blipFill>
        <p:spPr>
          <a:xfrm rot="5400000">
            <a:off x="8759201" y="2373465"/>
            <a:ext cx="6929602" cy="5218088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801776" y="5003916"/>
            <a:ext cx="64118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objetivo central deste trabalho é avaliar os riscos e perigos geológicos existentes nos principais atrativos turísticos de Fernando de Noronha, conforme indicações de prioridade feitas pelo </a:t>
            </a:r>
            <a:r>
              <a:rPr lang="pt-BR" sz="18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ICMBio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endParaRPr lang="pt-BR" sz="1800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41910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A61113-DEAE-E140-B07E-F19016EEC5D3}"/>
              </a:ext>
            </a:extLst>
          </p:cNvPr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756766EE-DAC8-0347-3B5B-F745A8D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4390" y="1828801"/>
            <a:ext cx="479061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88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ject 5">
            <a:extLst>
              <a:ext uri="{FF2B5EF4-FFF2-40B4-BE49-F238E27FC236}">
                <a16:creationId xmlns:a16="http://schemas.microsoft.com/office/drawing/2014/main" id="{2A90B22C-6821-1545-9261-E7E5075EB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95200" y="2233422"/>
            <a:ext cx="3722116" cy="4677155"/>
          </a:xfrm>
          <a:prstGeom prst="rect">
            <a:avLst/>
          </a:prstGeom>
        </p:spPr>
      </p:pic>
      <p:pic>
        <p:nvPicPr>
          <p:cNvPr id="41" name="object 6">
            <a:extLst>
              <a:ext uri="{FF2B5EF4-FFF2-40B4-BE49-F238E27FC236}">
                <a16:creationId xmlns:a16="http://schemas.microsoft.com/office/drawing/2014/main" id="{753E5BD6-2A64-0846-B725-F61ADB45D88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791200"/>
            <a:ext cx="4474463" cy="3546347"/>
          </a:xfrm>
          <a:prstGeom prst="rect">
            <a:avLst/>
          </a:prstGeom>
        </p:spPr>
      </p:pic>
      <p:pic>
        <p:nvPicPr>
          <p:cNvPr id="43" name="object 7">
            <a:extLst>
              <a:ext uri="{FF2B5EF4-FFF2-40B4-BE49-F238E27FC236}">
                <a16:creationId xmlns:a16="http://schemas.microsoft.com/office/drawing/2014/main" id="{D13CFEF4-5C5E-F543-AEF2-9472F13B408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5879"/>
            <a:ext cx="3200399" cy="2564891"/>
          </a:xfrm>
          <a:prstGeom prst="rect">
            <a:avLst/>
          </a:prstGeom>
        </p:spPr>
      </p:pic>
      <p:pic>
        <p:nvPicPr>
          <p:cNvPr id="44" name="object 8">
            <a:extLst>
              <a:ext uri="{FF2B5EF4-FFF2-40B4-BE49-F238E27FC236}">
                <a16:creationId xmlns:a16="http://schemas.microsoft.com/office/drawing/2014/main" id="{3C942F0D-E932-F44B-9A9B-D62A29DCBD5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70408" y="228600"/>
            <a:ext cx="2213355" cy="3230879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D61AF9C2-7304-4491-BEBB-83B26AFC78E9}"/>
              </a:ext>
            </a:extLst>
          </p:cNvPr>
          <p:cNvSpPr/>
          <p:nvPr/>
        </p:nvSpPr>
        <p:spPr>
          <a:xfrm rot="2568048">
            <a:off x="3092890" y="1724496"/>
            <a:ext cx="3360547" cy="6876256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28C728D-3D08-6B4C-96EF-EC002B0E38CB}"/>
              </a:ext>
            </a:extLst>
          </p:cNvPr>
          <p:cNvSpPr txBox="1"/>
          <p:nvPr/>
        </p:nvSpPr>
        <p:spPr>
          <a:xfrm>
            <a:off x="7801526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295A1DA-58A8-91D4-99C8-45741F671BE1}"/>
              </a:ext>
            </a:extLst>
          </p:cNvPr>
          <p:cNvGrpSpPr/>
          <p:nvPr/>
        </p:nvGrpSpPr>
        <p:grpSpPr>
          <a:xfrm>
            <a:off x="1600199" y="7913616"/>
            <a:ext cx="2548127" cy="740663"/>
            <a:chOff x="5695188" y="7506716"/>
            <a:chExt cx="2548127" cy="740663"/>
          </a:xfrm>
        </p:grpSpPr>
        <p:pic>
          <p:nvPicPr>
            <p:cNvPr id="4" name="object 20">
              <a:extLst>
                <a:ext uri="{FF2B5EF4-FFF2-40B4-BE49-F238E27FC236}">
                  <a16:creationId xmlns:a16="http://schemas.microsoft.com/office/drawing/2014/main" id="{437C6C40-7F1D-FA7E-4659-345CD2EA175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5" name="object 26">
              <a:extLst>
                <a:ext uri="{FF2B5EF4-FFF2-40B4-BE49-F238E27FC236}">
                  <a16:creationId xmlns:a16="http://schemas.microsoft.com/office/drawing/2014/main" id="{EC15F98B-7493-3E7C-1D21-BAC386F548E5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D67D43F-EA63-A131-FB52-02B64F4D6F4D}"/>
              </a:ext>
            </a:extLst>
          </p:cNvPr>
          <p:cNvSpPr txBox="1"/>
          <p:nvPr/>
        </p:nvSpPr>
        <p:spPr>
          <a:xfrm>
            <a:off x="7801526" y="790193"/>
            <a:ext cx="7216472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Benefícios: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Espera-se que tal análise seja capaz de contribuir para o aprimoramento da gestão ambiental e, consequentemente, para a implementação de práticas de prevenção de desastres, estando em consonância com os Objetivos do Desenvolvimento Sustentável e com o marco pós 2015 para a redução do risco de desastres, também conhecido como Marco de Sendai.</a:t>
            </a:r>
            <a:endParaRPr lang="pt-BR" sz="1800" b="1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pt-BR" sz="1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1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 estadual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 do arquipélago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Turismo e população residente.</a:t>
            </a:r>
            <a:endParaRPr lang="pt-BR" sz="1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Espaço Reservado para Imagem 6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8599"/>
          <a:stretch>
            <a:fillRect/>
          </a:stretch>
        </p:blipFill>
        <p:spPr>
          <a:xfrm>
            <a:off x="722734" y="1219200"/>
            <a:ext cx="5426937" cy="5426937"/>
          </a:xfrm>
        </p:spPr>
      </p:pic>
    </p:spTree>
    <p:extLst>
      <p:ext uri="{BB962C8B-B14F-4D97-AF65-F5344CB8AC3E}">
        <p14:creationId xmlns:p14="http://schemas.microsoft.com/office/powerpoint/2010/main" val="143338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7 0.40173 L 3.75E-6 3.6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200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36 -0.24045 L 5E-6 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118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7 -0.28056 L 5E-6 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5" y="1402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66 0.2599 L -3.75E-6 -2.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-130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5">
            <a:extLst>
              <a:ext uri="{FF2B5EF4-FFF2-40B4-BE49-F238E27FC236}">
                <a16:creationId xmlns:a16="http://schemas.microsoft.com/office/drawing/2014/main" id="{7BABE482-8091-5249-A005-6C4B5188FE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49400" y="5101845"/>
            <a:ext cx="4381499" cy="4054347"/>
          </a:xfrm>
          <a:prstGeom prst="rect">
            <a:avLst/>
          </a:prstGeom>
        </p:spPr>
      </p:pic>
      <p:pic>
        <p:nvPicPr>
          <p:cNvPr id="72" name="object 6">
            <a:extLst>
              <a:ext uri="{FF2B5EF4-FFF2-40B4-BE49-F238E27FC236}">
                <a16:creationId xmlns:a16="http://schemas.microsoft.com/office/drawing/2014/main" id="{C7F242C3-4019-844D-A53B-D8DC621BCA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90400" y="8368030"/>
            <a:ext cx="4443983" cy="1551939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D8048141-0640-E74D-B20D-DA40D05FF99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14400" y="-414378"/>
            <a:ext cx="3200399" cy="2565907"/>
          </a:xfrm>
          <a:prstGeom prst="rect">
            <a:avLst/>
          </a:prstGeom>
        </p:spPr>
      </p:pic>
      <p:pic>
        <p:nvPicPr>
          <p:cNvPr id="74" name="object 9">
            <a:extLst>
              <a:ext uri="{FF2B5EF4-FFF2-40B4-BE49-F238E27FC236}">
                <a16:creationId xmlns:a16="http://schemas.microsoft.com/office/drawing/2014/main" id="{A12C5C60-4884-9042-8A06-06BA4956BCC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6AA287D0-148D-4BEC-A54C-1AA3CABEE0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410996" y="914400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5C08832-5228-4E4C-AAB0-38EF60E1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F80D7CE-0ADD-4A4A-A9D3-C051C97C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F1777BC-D7C6-4C4F-A537-4F960C694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A0E5A9B-0B47-4851-AB0D-6AF292E8B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76DCC49-E16D-40AB-91EA-EA2597E27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4BB1E5DF-39DB-4664-B4FD-94729B19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7911338-01A1-4A7F-B318-1CF33110F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8BC885-EEB8-4389-B07F-8075DE20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20CC98F-BE13-408C-BBD3-50251E8D0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537C1CA-F702-4F3D-8BDB-66EEB78C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687989CC-7DBB-4E04-A840-B8C03F83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222C743F-AE2F-4DBC-977A-BB1E1A78B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F0BB5B-7FFA-46AE-8B86-2C7DFA4D5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95CC9D0-FDE5-4AFE-BB75-53D1C2F5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887E7A8-5B42-4B60-8CD8-3DFA3003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753D5E44-B20C-4C76-8B63-FADB56D5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80EDE80-C146-4E21-836C-40F2B7019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00ED14D-DC55-4799-AFA8-22C71C2AF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DD4E18A6-9894-445F-BD49-0F2CE91DD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9B2FCC22-C966-404F-8A46-3FE03C3D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9506731D-7819-4A1E-8391-2CCF97CC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E4215C2A-51FE-4CFD-84A5-0D59AF73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4470AC7A-80C4-4BBC-ABF8-F8E6D9E5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2A0D416D-BD46-474A-A718-4B441BE3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31BC5C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AFBC09E7-D972-43B7-8FE6-7DF9AA057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F7D72E14-4762-406A-B453-F31B2AF7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837A399-A867-4B32-8ADB-77013564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78D72A4-E82D-42A8-89DA-F62D0B899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323E39B2-9924-4706-8CBF-3ED05C3A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4EB73CB-FF35-465A-B19B-0D20C6778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67AEB6A-2C72-41F8-89AB-85CDD2C8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47B6CA-4985-4401-9999-AD059244E9C1}"/>
              </a:ext>
            </a:extLst>
          </p:cNvPr>
          <p:cNvGrpSpPr/>
          <p:nvPr/>
        </p:nvGrpSpPr>
        <p:grpSpPr>
          <a:xfrm rot="15001657">
            <a:off x="1706258" y="2307732"/>
            <a:ext cx="3417110" cy="4724828"/>
            <a:chOff x="5373688" y="2928938"/>
            <a:chExt cx="1082675" cy="1497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5DAB2AC-789A-44C6-A9DC-902B26AAF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928938"/>
              <a:ext cx="1082675" cy="1497012"/>
            </a:xfrm>
            <a:custGeom>
              <a:avLst/>
              <a:gdLst>
                <a:gd name="T0" fmla="*/ 341 w 380"/>
                <a:gd name="T1" fmla="*/ 305 h 526"/>
                <a:gd name="T2" fmla="*/ 380 w 380"/>
                <a:gd name="T3" fmla="*/ 190 h 526"/>
                <a:gd name="T4" fmla="*/ 190 w 380"/>
                <a:gd name="T5" fmla="*/ 0 h 526"/>
                <a:gd name="T6" fmla="*/ 0 w 380"/>
                <a:gd name="T7" fmla="*/ 190 h 526"/>
                <a:gd name="T8" fmla="*/ 39 w 380"/>
                <a:gd name="T9" fmla="*/ 305 h 526"/>
                <a:gd name="T10" fmla="*/ 190 w 380"/>
                <a:gd name="T11" fmla="*/ 526 h 526"/>
                <a:gd name="T12" fmla="*/ 341 w 380"/>
                <a:gd name="T13" fmla="*/ 30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526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8F224EDF-8C3C-482D-BF74-F9B3865B6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0769A66-64FE-A44B-B787-D87D99FF4EBE}"/>
              </a:ext>
            </a:extLst>
          </p:cNvPr>
          <p:cNvSpPr txBox="1"/>
          <p:nvPr/>
        </p:nvSpPr>
        <p:spPr>
          <a:xfrm>
            <a:off x="7844858" y="1005887"/>
            <a:ext cx="533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Mapa Geológico do Estado de Pernambuco</a:t>
            </a:r>
            <a:endParaRPr lang="pt-BR" sz="32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Espaço Reservado para Imagem 24">
            <a:extLst>
              <a:ext uri="{FF2B5EF4-FFF2-40B4-BE49-F238E27FC236}">
                <a16:creationId xmlns:a16="http://schemas.microsoft.com/office/drawing/2014/main" id="{D35432D3-AD81-6E4C-9CF4-7304BD81B2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r="16094"/>
          <a:stretch/>
        </p:blipFill>
        <p:spPr>
          <a:xfrm>
            <a:off x="1423291" y="3564525"/>
            <a:ext cx="2762902" cy="2716240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C36407F5-7006-3546-86D3-09776B877780}"/>
              </a:ext>
            </a:extLst>
          </p:cNvPr>
          <p:cNvSpPr txBox="1"/>
          <p:nvPr/>
        </p:nvSpPr>
        <p:spPr>
          <a:xfrm>
            <a:off x="7887112" y="2551533"/>
            <a:ext cx="7514976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O produto apresenta o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inventário geológico </a:t>
            </a:r>
            <a:r>
              <a:rPr lang="pt-BR" dirty="0">
                <a:latin typeface="Century Gothic" panose="020B0502020202020204" pitchFamily="34" charset="0"/>
              </a:rPr>
              <a:t>do estado, com repositório sintético de informações sobre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geologia e recursos minerais</a:t>
            </a:r>
            <a:r>
              <a:rPr lang="pt-BR" dirty="0">
                <a:latin typeface="Century Gothic" panose="020B0502020202020204" pitchFamily="34" charset="0"/>
              </a:rPr>
              <a:t> sistematizadas e organizadas.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Benefícios: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Importante instrumento de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fomento à pesquisa mineral </a:t>
            </a:r>
            <a:r>
              <a:rPr lang="pt-BR" dirty="0">
                <a:latin typeface="Century Gothic" panose="020B0502020202020204" pitchFamily="34" charset="0"/>
              </a:rPr>
              <a:t>e à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investimentos</a:t>
            </a:r>
            <a:r>
              <a:rPr lang="pt-BR" dirty="0">
                <a:latin typeface="Century Gothic" panose="020B0502020202020204" pitchFamily="34" charset="0"/>
              </a:rPr>
              <a:t>, contribuindo para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geração de emprego e renda</a:t>
            </a:r>
            <a:r>
              <a:rPr lang="pt-BR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Além disso, é ferramenta indispensável para o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planejamento</a:t>
            </a:r>
            <a:r>
              <a:rPr lang="pt-BR" dirty="0">
                <a:latin typeface="Century Gothic" panose="020B0502020202020204" pitchFamily="34" charset="0"/>
              </a:rPr>
              <a:t> e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ocupação</a:t>
            </a:r>
            <a:r>
              <a:rPr lang="pt-BR" dirty="0">
                <a:latin typeface="Century Gothic" panose="020B0502020202020204" pitchFamily="34" charset="0"/>
              </a:rPr>
              <a:t> territorial em bases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sustentáveis</a:t>
            </a:r>
            <a:r>
              <a:rPr lang="pt-BR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Públicos beneficiados: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Century Gothic" panose="020B0502020202020204" pitchFamily="34" charset="0"/>
              </a:rPr>
              <a:t>Governos federal,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Century Gothic" panose="020B0502020202020204" pitchFamily="34" charset="0"/>
              </a:rPr>
              <a:t>Empresas de mineração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Century Gothic" panose="020B0502020202020204" pitchFamily="34" charset="0"/>
              </a:rPr>
              <a:t>Consultores nas áreas de mineração e análise ambiental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Century Gothic" panose="020B0502020202020204" pitchFamily="34" charset="0"/>
              </a:rPr>
              <a:t>Comunidade acadêmica (pesquisadores e estudantes)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58FDA22-180F-BD49-9544-7F69BF31185F}"/>
              </a:ext>
            </a:extLst>
          </p:cNvPr>
          <p:cNvSpPr txBox="1"/>
          <p:nvPr/>
        </p:nvSpPr>
        <p:spPr>
          <a:xfrm>
            <a:off x="7919803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F1C62E48-D804-5C42-96CD-F9C0F2576DDC}"/>
              </a:ext>
            </a:extLst>
          </p:cNvPr>
          <p:cNvSpPr/>
          <p:nvPr/>
        </p:nvSpPr>
        <p:spPr>
          <a:xfrm flipV="1">
            <a:off x="7984985" y="2209339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Logotipo&#10;&#10;Descrição gerada automaticamente com confiança média">
            <a:extLst>
              <a:ext uri="{FF2B5EF4-FFF2-40B4-BE49-F238E27FC236}">
                <a16:creationId xmlns:a16="http://schemas.microsoft.com/office/drawing/2014/main" id="{B2D32664-04C0-3F50-EBE8-CBA4C6665D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9A1FA28-AE60-EC33-B951-98D0A880B3E1}"/>
              </a:ext>
            </a:extLst>
          </p:cNvPr>
          <p:cNvGrpSpPr/>
          <p:nvPr/>
        </p:nvGrpSpPr>
        <p:grpSpPr>
          <a:xfrm>
            <a:off x="4335888" y="8146359"/>
            <a:ext cx="2548127" cy="740663"/>
            <a:chOff x="5695188" y="7506716"/>
            <a:chExt cx="2548127" cy="740663"/>
          </a:xfrm>
        </p:grpSpPr>
        <p:pic>
          <p:nvPicPr>
            <p:cNvPr id="4" name="object 20">
              <a:extLst>
                <a:ext uri="{FF2B5EF4-FFF2-40B4-BE49-F238E27FC236}">
                  <a16:creationId xmlns:a16="http://schemas.microsoft.com/office/drawing/2014/main" id="{FAE13FDC-A6A5-00A3-19B3-2D22470493F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5" name="object 26">
              <a:extLst>
                <a:ext uri="{FF2B5EF4-FFF2-40B4-BE49-F238E27FC236}">
                  <a16:creationId xmlns:a16="http://schemas.microsoft.com/office/drawing/2014/main" id="{FEC66304-972A-EB47-C02A-AB0ED91462D2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2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53 0.4434 L 1.875E-6 1.3888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221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0664 0.31059 L -0.00351 0.008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51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8 -0.28125 L 2.5E-6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4" y="140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64 0.13333 L 2.03125E-6 -2.94903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6" y="-62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6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759200" y="6812026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A05FA-D220-4380-AED4-8FE617496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 t="19494" r="20110" b="35063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</p:spPr>
      </p:pic>
      <p:sp>
        <p:nvSpPr>
          <p:cNvPr id="54" name="object 22">
            <a:extLst>
              <a:ext uri="{FF2B5EF4-FFF2-40B4-BE49-F238E27FC236}">
                <a16:creationId xmlns:a16="http://schemas.microsoft.com/office/drawing/2014/main" id="{F00A0FBF-5690-E04B-AD96-571204499300}"/>
              </a:ext>
            </a:extLst>
          </p:cNvPr>
          <p:cNvSpPr txBox="1"/>
          <p:nvPr/>
        </p:nvSpPr>
        <p:spPr>
          <a:xfrm>
            <a:off x="846346" y="2438400"/>
            <a:ext cx="5105216" cy="10515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Atlas </a:t>
            </a:r>
            <a:r>
              <a:rPr lang="pt-BR" sz="3200" b="1" dirty="0" err="1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Aerogeofísico</a:t>
            </a: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do Estado de Pernambuco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801776" y="3886200"/>
            <a:ext cx="8426130" cy="394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publicação reúne dados de todos os projetos </a:t>
            </a:r>
            <a:r>
              <a:rPr lang="pt-BR" sz="18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aerogeofísicos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realizados no estado com técnicas de: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b="1" dirty="0" err="1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Magnetometria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(que identificam magnetização induzida nas rochas)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Gamaespectrometria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(que geram informações sobre radiação emitida pelas rochas)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Gravimetria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(que geram dados sobre densidade das rochas) 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No documento, estão reunidas todas 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informações relevantes e pertinentes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Com base nos levantamentos, é possível desvendar a terceira dimensão dos dados geológicos, ou seja, ter informações em profundidade sobre corpos, estruturas e depósitos minerais.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36576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A61113-DEAE-E140-B07E-F19016EEC5D3}"/>
              </a:ext>
            </a:extLst>
          </p:cNvPr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756766EE-DAC8-0347-3B5B-F745A8DF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D7DE9F5-EBD8-28D2-760C-70EBC4735C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74" b="2930"/>
          <a:stretch/>
        </p:blipFill>
        <p:spPr>
          <a:xfrm>
            <a:off x="9804400" y="1806058"/>
            <a:ext cx="4800600" cy="63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1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object 5">
            <a:extLst>
              <a:ext uri="{FF2B5EF4-FFF2-40B4-BE49-F238E27FC236}">
                <a16:creationId xmlns:a16="http://schemas.microsoft.com/office/drawing/2014/main" id="{5D0DAE9D-057A-E746-B728-3FCBDBF0F71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32876"/>
            <a:ext cx="4381499" cy="4054347"/>
          </a:xfrm>
          <a:prstGeom prst="rect">
            <a:avLst/>
          </a:prstGeom>
        </p:spPr>
      </p:pic>
      <p:pic>
        <p:nvPicPr>
          <p:cNvPr id="64" name="object 6">
            <a:extLst>
              <a:ext uri="{FF2B5EF4-FFF2-40B4-BE49-F238E27FC236}">
                <a16:creationId xmlns:a16="http://schemas.microsoft.com/office/drawing/2014/main" id="{D84081D0-C737-6543-8A49-F1A96ADBD6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47602" y="8368031"/>
            <a:ext cx="4443983" cy="1551939"/>
          </a:xfrm>
          <a:prstGeom prst="rect">
            <a:avLst/>
          </a:prstGeom>
        </p:spPr>
      </p:pic>
      <p:pic>
        <p:nvPicPr>
          <p:cNvPr id="65" name="object 9">
            <a:extLst>
              <a:ext uri="{FF2B5EF4-FFF2-40B4-BE49-F238E27FC236}">
                <a16:creationId xmlns:a16="http://schemas.microsoft.com/office/drawing/2014/main" id="{BB49EAFC-D255-7441-9B79-91F02E6DC48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1700000">
            <a:off x="6222759" y="-2130605"/>
            <a:ext cx="2215387" cy="3233927"/>
          </a:xfrm>
          <a:prstGeom prst="rect">
            <a:avLst/>
          </a:prstGeom>
        </p:spPr>
      </p:pic>
      <p:sp>
        <p:nvSpPr>
          <p:cNvPr id="35" name="Rectangle 9">
            <a:extLst>
              <a:ext uri="{FF2B5EF4-FFF2-40B4-BE49-F238E27FC236}">
                <a16:creationId xmlns:a16="http://schemas.microsoft.com/office/drawing/2014/main" id="{9B33A2D9-7F47-6C45-B124-9D72B5659B56}"/>
              </a:ext>
            </a:extLst>
          </p:cNvPr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7FF312-5395-0799-D603-0B4E4A4FBB0C}"/>
              </a:ext>
            </a:extLst>
          </p:cNvPr>
          <p:cNvSpPr txBox="1"/>
          <p:nvPr/>
        </p:nvSpPr>
        <p:spPr>
          <a:xfrm>
            <a:off x="1170853" y="1220207"/>
            <a:ext cx="189752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300983" algn="l"/>
                <a:tab pos="1032485" algn="l"/>
                <a:tab pos="4220740" algn="l"/>
                <a:tab pos="5721208" algn="l"/>
                <a:tab pos="5960596" algn="l"/>
              </a:tabLst>
            </a:pPr>
            <a:r>
              <a:rPr lang="pt-BR" sz="2600" b="1" spc="215" dirty="0">
                <a:solidFill>
                  <a:srgbClr val="0078C5"/>
                </a:solidFill>
                <a:latin typeface="Century Gothic"/>
                <a:cs typeface="Century Gothic"/>
              </a:rPr>
              <a:t>ÍNDICE</a:t>
            </a:r>
            <a:endParaRPr lang="pt-BR" sz="2600" b="1" dirty="0">
              <a:solidFill>
                <a:srgbClr val="127CC8"/>
              </a:solidFill>
              <a:latin typeface="Century Gothic"/>
              <a:cs typeface="Century Gothic"/>
            </a:endParaRPr>
          </a:p>
        </p:txBody>
      </p:sp>
      <p:sp>
        <p:nvSpPr>
          <p:cNvPr id="19" name="CaixaDeTexto 18">
            <a:hlinkClick r:id="" action="ppaction://noaction"/>
            <a:extLst>
              <a:ext uri="{FF2B5EF4-FFF2-40B4-BE49-F238E27FC236}">
                <a16:creationId xmlns:a16="http://schemas.microsoft.com/office/drawing/2014/main" id="{655AC5C9-49C9-F811-AD72-1AA2A77B00E7}"/>
              </a:ext>
            </a:extLst>
          </p:cNvPr>
          <p:cNvSpPr txBox="1"/>
          <p:nvPr/>
        </p:nvSpPr>
        <p:spPr>
          <a:xfrm>
            <a:off x="1051051" y="2660849"/>
            <a:ext cx="51252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spc="215" dirty="0">
                <a:solidFill>
                  <a:srgbClr val="0070C0"/>
                </a:solidFill>
                <a:latin typeface="Century Gothic"/>
                <a:cs typeface="Century Gothic"/>
              </a:rPr>
              <a:t>24 – </a:t>
            </a:r>
            <a:r>
              <a:rPr lang="pt-BR" sz="16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Atlas Geoquímico do 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Arquipélago de Fernando de Noronha</a:t>
            </a:r>
            <a:endParaRPr lang="pt-BR" sz="16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bject 22">
            <a:hlinkClick r:id="" action="ppaction://noaction"/>
            <a:extLst>
              <a:ext uri="{FF2B5EF4-FFF2-40B4-BE49-F238E27FC236}">
                <a16:creationId xmlns:a16="http://schemas.microsoft.com/office/drawing/2014/main" id="{AA9DD24F-D435-4963-97A1-1FF9D39D57E5}"/>
              </a:ext>
            </a:extLst>
          </p:cNvPr>
          <p:cNvSpPr txBox="1"/>
          <p:nvPr/>
        </p:nvSpPr>
        <p:spPr>
          <a:xfrm>
            <a:off x="1117600" y="3647013"/>
            <a:ext cx="5128348" cy="58990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r>
              <a:rPr lang="pt-BR" b="1" spc="245" dirty="0">
                <a:solidFill>
                  <a:srgbClr val="24AEE7"/>
                </a:solidFill>
                <a:latin typeface="Century Gothic"/>
                <a:cs typeface="Century Gothic"/>
              </a:rPr>
              <a:t>26 </a:t>
            </a:r>
            <a:r>
              <a:rPr lang="pt-BR" sz="1600" b="1" spc="245" dirty="0">
                <a:solidFill>
                  <a:srgbClr val="24AEE7"/>
                </a:solidFill>
                <a:latin typeface="Century Gothic"/>
                <a:cs typeface="Century Gothic"/>
              </a:rPr>
              <a:t>– </a:t>
            </a:r>
            <a:r>
              <a:rPr lang="pt-BR" sz="1600" b="1" dirty="0">
                <a:solidFill>
                  <a:srgbClr val="24AEE7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Avaliações Geotécnicas em Atrativos </a:t>
            </a:r>
            <a:r>
              <a:rPr lang="pt-BR" sz="1600" b="1" dirty="0" err="1">
                <a:solidFill>
                  <a:srgbClr val="24AEE7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Geoturísticos</a:t>
            </a:r>
            <a:r>
              <a:rPr lang="pt-BR" sz="1600" b="1" dirty="0">
                <a:solidFill>
                  <a:srgbClr val="24AEE7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 Fernando de Noronha</a:t>
            </a:r>
            <a:endParaRPr lang="pt-BR" sz="1600" dirty="0">
              <a:solidFill>
                <a:srgbClr val="24AEE7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EAC43F3E-2917-54E5-8FFE-D965649FB3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11202245" y="373937"/>
            <a:ext cx="4677592" cy="2594792"/>
          </a:xfrm>
          <a:prstGeom prst="rect">
            <a:avLst/>
          </a:prstGeom>
        </p:spPr>
      </p:pic>
      <p:sp>
        <p:nvSpPr>
          <p:cNvPr id="2" name="CaixaDeTexto 1">
            <a:hlinkClick r:id="" action="ppaction://noaction"/>
            <a:extLst>
              <a:ext uri="{FF2B5EF4-FFF2-40B4-BE49-F238E27FC236}">
                <a16:creationId xmlns:a16="http://schemas.microsoft.com/office/drawing/2014/main" id="{C7F45224-D7DD-5D33-289D-E9E4D1D48DA4}"/>
              </a:ext>
            </a:extLst>
          </p:cNvPr>
          <p:cNvSpPr txBox="1"/>
          <p:nvPr/>
        </p:nvSpPr>
        <p:spPr>
          <a:xfrm>
            <a:off x="1013374" y="4530008"/>
            <a:ext cx="51252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spc="215" dirty="0">
                <a:solidFill>
                  <a:srgbClr val="0070C0"/>
                </a:solidFill>
                <a:latin typeface="Century Gothic"/>
                <a:cs typeface="Century Gothic"/>
              </a:rPr>
              <a:t>28 – 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Mapa Geológico do Estado de Pernambuco</a:t>
            </a:r>
            <a:endParaRPr lang="pt-BR" sz="16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bject 22">
            <a:hlinkClick r:id="" action="ppaction://noaction"/>
            <a:extLst>
              <a:ext uri="{FF2B5EF4-FFF2-40B4-BE49-F238E27FC236}">
                <a16:creationId xmlns:a16="http://schemas.microsoft.com/office/drawing/2014/main" id="{08A59B63-CA08-ADA0-01C9-0F4BB55EF312}"/>
              </a:ext>
            </a:extLst>
          </p:cNvPr>
          <p:cNvSpPr txBox="1"/>
          <p:nvPr/>
        </p:nvSpPr>
        <p:spPr>
          <a:xfrm>
            <a:off x="1117600" y="5469429"/>
            <a:ext cx="5128348" cy="58990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r>
              <a:rPr lang="pt-BR" b="1" spc="245" dirty="0">
                <a:solidFill>
                  <a:srgbClr val="24AEE7"/>
                </a:solidFill>
                <a:latin typeface="Century Gothic"/>
                <a:cs typeface="Century Gothic"/>
              </a:rPr>
              <a:t>29 – </a:t>
            </a:r>
            <a:r>
              <a:rPr lang="pt-BR" sz="1600" b="1" dirty="0">
                <a:solidFill>
                  <a:srgbClr val="24AEE7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Atlas </a:t>
            </a:r>
            <a:r>
              <a:rPr lang="pt-BR" sz="1600" b="1" dirty="0" err="1">
                <a:solidFill>
                  <a:srgbClr val="24AEE7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Aerogeofísico</a:t>
            </a:r>
            <a:r>
              <a:rPr lang="pt-BR" sz="1600" b="1" dirty="0">
                <a:solidFill>
                  <a:srgbClr val="24AEE7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do Estado de Pernambuco</a:t>
            </a:r>
            <a:endParaRPr lang="pt-BR" sz="1600" dirty="0">
              <a:solidFill>
                <a:srgbClr val="24AEE7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54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114129A4-4C8B-124B-895C-7FD628D7D4A5}"/>
              </a:ext>
            </a:extLst>
          </p:cNvPr>
          <p:cNvSpPr/>
          <p:nvPr/>
        </p:nvSpPr>
        <p:spPr>
          <a:xfrm>
            <a:off x="8128000" y="6858000"/>
            <a:ext cx="3352800" cy="1447800"/>
          </a:xfrm>
          <a:prstGeom prst="round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Retângulo Arredondado 29">
            <a:extLst>
              <a:ext uri="{FF2B5EF4-FFF2-40B4-BE49-F238E27FC236}">
                <a16:creationId xmlns:a16="http://schemas.microsoft.com/office/drawing/2014/main" id="{CD74B31D-F88A-324D-8908-7925772C7E9E}"/>
              </a:ext>
            </a:extLst>
          </p:cNvPr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2525382E-E897-8342-BAA3-A8568AF77450}"/>
              </a:ext>
            </a:extLst>
          </p:cNvPr>
          <p:cNvSpPr/>
          <p:nvPr/>
        </p:nvSpPr>
        <p:spPr>
          <a:xfrm>
            <a:off x="11785600" y="3865282"/>
            <a:ext cx="3429000" cy="4440518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3" name="object 8">
            <a:extLst>
              <a:ext uri="{FF2B5EF4-FFF2-40B4-BE49-F238E27FC236}">
                <a16:creationId xmlns:a16="http://schemas.microsoft.com/office/drawing/2014/main" id="{A8F21C2D-BC43-D24B-A95A-D96A61E0F0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0982" y="-159026"/>
            <a:ext cx="3200399" cy="2565907"/>
          </a:xfrm>
          <a:prstGeom prst="rect">
            <a:avLst/>
          </a:prstGeom>
        </p:spPr>
      </p:pic>
      <p:pic>
        <p:nvPicPr>
          <p:cNvPr id="19" name="object 5">
            <a:extLst>
              <a:ext uri="{FF2B5EF4-FFF2-40B4-BE49-F238E27FC236}">
                <a16:creationId xmlns:a16="http://schemas.microsoft.com/office/drawing/2014/main" id="{86F21D30-4504-484C-BCA7-9389CA28F39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089652"/>
            <a:ext cx="4381499" cy="4054347"/>
          </a:xfrm>
          <a:prstGeom prst="rect">
            <a:avLst/>
          </a:prstGeom>
        </p:spPr>
      </p:pic>
      <p:pic>
        <p:nvPicPr>
          <p:cNvPr id="20" name="object 6">
            <a:extLst>
              <a:ext uri="{FF2B5EF4-FFF2-40B4-BE49-F238E27FC236}">
                <a16:creationId xmlns:a16="http://schemas.microsoft.com/office/drawing/2014/main" id="{B1CB8F4A-F4AA-3746-8F8A-5AA56D309B3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61200" y="7607301"/>
            <a:ext cx="4443983" cy="1551939"/>
          </a:xfrm>
          <a:prstGeom prst="rect">
            <a:avLst/>
          </a:prstGeom>
        </p:spPr>
      </p:pic>
      <p:pic>
        <p:nvPicPr>
          <p:cNvPr id="21" name="object 8">
            <a:extLst>
              <a:ext uri="{FF2B5EF4-FFF2-40B4-BE49-F238E27FC236}">
                <a16:creationId xmlns:a16="http://schemas.microsoft.com/office/drawing/2014/main" id="{31A0E2BE-26EC-9B41-B8E9-C12A17690F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06583" y="0"/>
            <a:ext cx="3200399" cy="2565907"/>
          </a:xfrm>
          <a:prstGeom prst="rect">
            <a:avLst/>
          </a:prstGeom>
        </p:spPr>
      </p:pic>
      <p:pic>
        <p:nvPicPr>
          <p:cNvPr id="22" name="object 9">
            <a:extLst>
              <a:ext uri="{FF2B5EF4-FFF2-40B4-BE49-F238E27FC236}">
                <a16:creationId xmlns:a16="http://schemas.microsoft.com/office/drawing/2014/main" id="{9988501C-F019-9341-B4AF-AC389773086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0FD74E0-A8CA-804A-AD8A-FA93336DEF2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6644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</p:spPr>
      </p:pic>
      <p:pic>
        <p:nvPicPr>
          <p:cNvPr id="35" name="Espaço Reservado para Imagem 34">
            <a:extLst>
              <a:ext uri="{FF2B5EF4-FFF2-40B4-BE49-F238E27FC236}">
                <a16:creationId xmlns:a16="http://schemas.microsoft.com/office/drawing/2014/main" id="{82081BBA-9610-B64C-99E3-4CEF169D872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r="9252"/>
          <a:stretch/>
        </p:blipFill>
        <p:spPr>
          <a:xfrm>
            <a:off x="11770468" y="838200"/>
            <a:ext cx="3444132" cy="2819400"/>
          </a:xfrm>
          <a:prstGeom prst="roundRect">
            <a:avLst>
              <a:gd name="adj" fmla="val 10077"/>
            </a:avLst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0BA1C95C-E0E4-BE43-BE60-344FEE5BD476}"/>
              </a:ext>
            </a:extLst>
          </p:cNvPr>
          <p:cNvSpPr txBox="1"/>
          <p:nvPr/>
        </p:nvSpPr>
        <p:spPr>
          <a:xfrm>
            <a:off x="11861800" y="4667568"/>
            <a:ext cx="3145182" cy="336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municipais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de mineração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Consultores nas áreas de mineração e análise ambiental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acadêmica (pesquisadores e estudantes)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D8C43B8-C82A-D449-A569-738D224179E5}"/>
              </a:ext>
            </a:extLst>
          </p:cNvPr>
          <p:cNvSpPr txBox="1"/>
          <p:nvPr/>
        </p:nvSpPr>
        <p:spPr>
          <a:xfrm>
            <a:off x="8128000" y="1219200"/>
            <a:ext cx="3886200" cy="47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A532A47-FE09-8F4F-8576-D0F65B29324C}"/>
              </a:ext>
            </a:extLst>
          </p:cNvPr>
          <p:cNvSpPr txBox="1"/>
          <p:nvPr/>
        </p:nvSpPr>
        <p:spPr>
          <a:xfrm>
            <a:off x="11861800" y="4210368"/>
            <a:ext cx="3650673" cy="414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0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6DB4CE2-E235-E84D-A218-6904856830B7}"/>
              </a:ext>
            </a:extLst>
          </p:cNvPr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73CD79E2-2EF0-5E48-9BFF-196ED4FBA21F}"/>
                </a:ext>
              </a:extLst>
            </p:cNvPr>
            <p:cNvPicPr/>
            <p:nvPr/>
          </p:nvPicPr>
          <p:blipFill>
            <a:blip r:embed="rId8" cstate="print">
              <a:biLevel thresh="25000"/>
            </a:blip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D783C114-DDF5-424E-A606-E2DE40F3E90F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chemeClr val="bg1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chemeClr val="bg1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chemeClr val="bg1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D67061A-F9EE-2041-AF48-56E6C4142600}"/>
              </a:ext>
            </a:extLst>
          </p:cNvPr>
          <p:cNvSpPr txBox="1"/>
          <p:nvPr/>
        </p:nvSpPr>
        <p:spPr>
          <a:xfrm>
            <a:off x="8204200" y="1905000"/>
            <a:ext cx="3352800" cy="457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Incremento do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conhecimento </a:t>
            </a:r>
            <a:r>
              <a:rPr lang="pt-BR" sz="1400" b="1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geocientífico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endParaRPr lang="pt-BR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Impulsiona a identificação de novas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áreas potenciais 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para a ocorrência de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depósitos </a:t>
            </a:r>
            <a:r>
              <a:rPr lang="pt-BR" sz="1400" b="1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metalogenéticos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ou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expansão das áreas mineradas 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atuais. </a:t>
            </a:r>
          </a:p>
          <a:p>
            <a:pPr algn="l">
              <a:lnSpc>
                <a:spcPct val="150000"/>
              </a:lnSpc>
            </a:pPr>
            <a:endParaRPr lang="pt-BR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Contribui para futuros projetos de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mapeamento geológico básico, estudos de feições estruturais geológicas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investigações multidisciplinares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E5386B3-BFE4-3155-96EE-21479715AD5E}"/>
              </a:ext>
            </a:extLst>
          </p:cNvPr>
          <p:cNvSpPr txBox="1"/>
          <p:nvPr/>
        </p:nvSpPr>
        <p:spPr>
          <a:xfrm>
            <a:off x="645259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</a:p>
        </p:txBody>
      </p:sp>
    </p:spTree>
    <p:extLst>
      <p:ext uri="{BB962C8B-B14F-4D97-AF65-F5344CB8AC3E}">
        <p14:creationId xmlns:p14="http://schemas.microsoft.com/office/powerpoint/2010/main" val="195495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7">
            <a:extLst>
              <a:ext uri="{FF2B5EF4-FFF2-40B4-BE49-F238E27FC236}">
                <a16:creationId xmlns:a16="http://schemas.microsoft.com/office/drawing/2014/main" id="{DED3E003-45F0-B945-BBC8-C9EC0D18D7C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8505" y="0"/>
            <a:ext cx="4145372" cy="3600450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48B1535E-C38D-774D-BD33-A77EB125E42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89487" y="6112002"/>
            <a:ext cx="4398263" cy="3012948"/>
          </a:xfrm>
          <a:prstGeom prst="rect">
            <a:avLst/>
          </a:prstGeom>
        </p:spPr>
      </p:pic>
      <p:pic>
        <p:nvPicPr>
          <p:cNvPr id="12" name="object 6">
            <a:extLst>
              <a:ext uri="{FF2B5EF4-FFF2-40B4-BE49-F238E27FC236}">
                <a16:creationId xmlns:a16="http://schemas.microsoft.com/office/drawing/2014/main" id="{4B531A1A-903F-D141-B3C2-219D75084B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00" y="5410200"/>
            <a:ext cx="4456175" cy="3988308"/>
          </a:xfrm>
          <a:prstGeom prst="rect">
            <a:avLst/>
          </a:prstGeom>
        </p:spPr>
      </p:pic>
      <p:pic>
        <p:nvPicPr>
          <p:cNvPr id="16" name="object 8">
            <a:extLst>
              <a:ext uri="{FF2B5EF4-FFF2-40B4-BE49-F238E27FC236}">
                <a16:creationId xmlns:a16="http://schemas.microsoft.com/office/drawing/2014/main" id="{C9656D97-3F6E-F043-86A4-FF594DAD89F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37563" y="2743200"/>
            <a:ext cx="2196591" cy="32247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1D0F97-D1AF-6345-B36B-245D1E39DCC4}"/>
              </a:ext>
            </a:extLst>
          </p:cNvPr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6B00914A-E65B-B247-BDB0-5B8E11EF7F98}"/>
              </a:ext>
            </a:extLst>
          </p:cNvPr>
          <p:cNvSpPr txBox="1">
            <a:spLocks/>
          </p:cNvSpPr>
          <p:nvPr/>
        </p:nvSpPr>
        <p:spPr>
          <a:xfrm>
            <a:off x="5080000" y="2209800"/>
            <a:ext cx="5562599" cy="613130"/>
          </a:xfrm>
          <a:prstGeom prst="rect">
            <a:avLst/>
          </a:prstGeom>
        </p:spPr>
        <p:txBody>
          <a:bodyPr vert="horz" wrap="square" lIns="0" tIns="776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7463" marR="3267" indent="-17463" algn="ctr">
              <a:lnSpc>
                <a:spcPct val="100299"/>
              </a:lnSpc>
              <a:spcBef>
                <a:spcPts val="61"/>
              </a:spcBef>
            </a:pPr>
            <a:r>
              <a:rPr lang="pt-BR" b="1" spc="131" dirty="0">
                <a:solidFill>
                  <a:srgbClr val="127CC8"/>
                </a:solidFill>
                <a:latin typeface="Century Gothic" panose="020B0502020202020204" pitchFamily="34" charset="0"/>
              </a:rPr>
              <a:t>SUPERINTENDÊNCIA  </a:t>
            </a:r>
            <a:r>
              <a:rPr lang="pt-BR" b="1" spc="58" dirty="0">
                <a:solidFill>
                  <a:srgbClr val="127CC8"/>
                </a:solidFill>
                <a:latin typeface="Century Gothic" panose="020B0502020202020204" pitchFamily="34" charset="0"/>
              </a:rPr>
              <a:t>DE</a:t>
            </a:r>
            <a:r>
              <a:rPr lang="pt-BR" b="1" spc="-109" dirty="0">
                <a:solidFill>
                  <a:srgbClr val="127CC8"/>
                </a:solidFill>
                <a:latin typeface="Century Gothic" panose="020B0502020202020204" pitchFamily="34" charset="0"/>
              </a:rPr>
              <a:t> </a:t>
            </a:r>
            <a:r>
              <a:rPr lang="pt-BR" b="1" spc="138" dirty="0">
                <a:solidFill>
                  <a:srgbClr val="127CC8"/>
                </a:solidFill>
                <a:latin typeface="Century Gothic" panose="020B0502020202020204" pitchFamily="34" charset="0"/>
              </a:rPr>
              <a:t> RECIFE</a:t>
            </a:r>
          </a:p>
          <a:p>
            <a:pPr marL="17463" indent="-17463" algn="ctr">
              <a:spcBef>
                <a:spcPts val="447"/>
              </a:spcBef>
            </a:pPr>
            <a:r>
              <a:rPr lang="pt-BR" b="1" spc="186" dirty="0">
                <a:solidFill>
                  <a:srgbClr val="0070C0"/>
                </a:solidFill>
                <a:latin typeface="Century Gothic" panose="020B0502020202020204" pitchFamily="34" charset="0"/>
              </a:rPr>
              <a:t>SUREG/RE</a:t>
            </a:r>
          </a:p>
        </p:txBody>
      </p:sp>
      <p:sp>
        <p:nvSpPr>
          <p:cNvPr id="27" name="Shape 2472">
            <a:extLst>
              <a:ext uri="{FF2B5EF4-FFF2-40B4-BE49-F238E27FC236}">
                <a16:creationId xmlns:a16="http://schemas.microsoft.com/office/drawing/2014/main" id="{A00F31F7-50DB-1D40-80BA-6052EEF564B5}"/>
              </a:ext>
            </a:extLst>
          </p:cNvPr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 dirty="0">
              <a:ln>
                <a:noFill/>
              </a:ln>
              <a:solidFill>
                <a:srgbClr val="127CC8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9C28C04-3A39-6443-B1E2-86E946E35410}"/>
              </a:ext>
            </a:extLst>
          </p:cNvPr>
          <p:cNvGrpSpPr/>
          <p:nvPr/>
        </p:nvGrpSpPr>
        <p:grpSpPr>
          <a:xfrm>
            <a:off x="4699000" y="4114800"/>
            <a:ext cx="6400800" cy="1260987"/>
            <a:chOff x="4699000" y="4114800"/>
            <a:chExt cx="6400800" cy="1260987"/>
          </a:xfrm>
        </p:grpSpPr>
        <p:sp>
          <p:nvSpPr>
            <p:cNvPr id="24" name="Retângulo Arredondado 23">
              <a:extLst>
                <a:ext uri="{FF2B5EF4-FFF2-40B4-BE49-F238E27FC236}">
                  <a16:creationId xmlns:a16="http://schemas.microsoft.com/office/drawing/2014/main" id="{84DBB913-FB97-CD4D-9EFC-9090A5D626FA}"/>
                </a:ext>
              </a:extLst>
            </p:cNvPr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/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Shape 2782">
              <a:hlinkClick r:id="rId7"/>
              <a:extLst>
                <a:ext uri="{FF2B5EF4-FFF2-40B4-BE49-F238E27FC236}">
                  <a16:creationId xmlns:a16="http://schemas.microsoft.com/office/drawing/2014/main" id="{DF769A86-C2F1-F944-93E9-14F83D1A7564}"/>
                </a:ext>
              </a:extLst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3E0C5991-753E-8A4D-9564-5135779BCD4B}"/>
                </a:ext>
              </a:extLst>
            </p:cNvPr>
            <p:cNvSpPr txBox="1"/>
            <p:nvPr/>
          </p:nvSpPr>
          <p:spPr>
            <a:xfrm>
              <a:off x="5918200" y="4191000"/>
              <a:ext cx="5181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Avenida Sul, 2291</a:t>
              </a:r>
            </a:p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Afogados</a:t>
              </a:r>
            </a:p>
            <a:p>
              <a:pPr algn="l"/>
              <a:endParaRPr lang="pt-BR" sz="12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Recife - PE – Brasil</a:t>
              </a:r>
            </a:p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CEP: 50770-011</a:t>
              </a:r>
            </a:p>
          </p:txBody>
        </p:sp>
      </p:grpSp>
      <p:sp>
        <p:nvSpPr>
          <p:cNvPr id="30" name="Shape 2679">
            <a:extLst>
              <a:ext uri="{FF2B5EF4-FFF2-40B4-BE49-F238E27FC236}">
                <a16:creationId xmlns:a16="http://schemas.microsoft.com/office/drawing/2014/main" id="{5A574595-2ACB-F548-9BE6-837CE7A820B6}"/>
              </a:ext>
            </a:extLst>
          </p:cNvPr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722FFA3-4007-6642-88FA-8EEA6CDB5B8A}"/>
              </a:ext>
            </a:extLst>
          </p:cNvPr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u="none" strike="noStrike" dirty="0">
                <a:solidFill>
                  <a:srgbClr val="127CC8"/>
                </a:solidFill>
                <a:effectLst/>
                <a:latin typeface="Century Gothic" panose="020B0502020202020204" pitchFamily="34" charset="0"/>
              </a:rPr>
              <a:t>+55 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81</a:t>
            </a:r>
            <a:r>
              <a:rPr lang="pt-BR" sz="1600" b="1" i="0" u="none" strike="noStrike" dirty="0">
                <a:solidFill>
                  <a:srgbClr val="127CC8"/>
                </a:solidFill>
                <a:effectLst/>
                <a:latin typeface="Century Gothic" panose="020B0502020202020204" pitchFamily="34" charset="0"/>
              </a:rPr>
              <a:t> 3316-1400 </a:t>
            </a:r>
            <a:endParaRPr lang="pt-BR" sz="1600" b="1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2C57EB1-DD5B-D44B-9360-385AC0F52795}"/>
              </a:ext>
            </a:extLst>
          </p:cNvPr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67">
              <a:spcBef>
                <a:spcPts val="305"/>
              </a:spcBef>
            </a:pPr>
            <a:r>
              <a:rPr lang="pt-BR" sz="1600" b="1" i="1" dirty="0">
                <a:solidFill>
                  <a:srgbClr val="127CC8"/>
                </a:solidFill>
                <a:latin typeface="Gotham-BoldItalic"/>
                <a:cs typeface="Gotham-BoldItalic"/>
              </a:rPr>
              <a:t>sureg.re@sgb.gov.br</a:t>
            </a:r>
            <a:endParaRPr lang="pt-BR" sz="1600" dirty="0">
              <a:solidFill>
                <a:srgbClr val="127CC8"/>
              </a:solidFill>
              <a:latin typeface="Gotham-BoldItalic"/>
              <a:cs typeface="Gotham-BoldItalic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9D79F38-E53F-C647-BFE0-6B40543AD662}"/>
              </a:ext>
            </a:extLst>
          </p:cNvPr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67">
              <a:spcBef>
                <a:spcPts val="305"/>
              </a:spcBef>
            </a:pPr>
            <a:r>
              <a:rPr lang="pt-BR" sz="1600" b="1" i="1" dirty="0">
                <a:solidFill>
                  <a:srgbClr val="31BC5C"/>
                </a:solidFill>
                <a:latin typeface="Century Gothic" panose="020B0502020202020204" pitchFamily="34" charset="0"/>
                <a:cs typeface="Gotham-BoldItalic"/>
              </a:rPr>
              <a:t>Clique no mapa para acessar</a:t>
            </a:r>
          </a:p>
        </p:txBody>
      </p:sp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F50404C6-4146-BAFC-2EC0-82AF2E94D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14" y="5983985"/>
            <a:ext cx="5613400" cy="8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24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5FAB17E-40C7-2A23-D29A-7E5018123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2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5">
            <a:extLst>
              <a:ext uri="{FF2B5EF4-FFF2-40B4-BE49-F238E27FC236}">
                <a16:creationId xmlns:a16="http://schemas.microsoft.com/office/drawing/2014/main" id="{7BABE482-8091-5249-A005-6C4B5188FE0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549400" y="5101845"/>
            <a:ext cx="4381499" cy="4054347"/>
          </a:xfrm>
          <a:prstGeom prst="rect">
            <a:avLst/>
          </a:prstGeom>
        </p:spPr>
      </p:pic>
      <p:pic>
        <p:nvPicPr>
          <p:cNvPr id="72" name="object 6">
            <a:extLst>
              <a:ext uri="{FF2B5EF4-FFF2-40B4-BE49-F238E27FC236}">
                <a16:creationId xmlns:a16="http://schemas.microsoft.com/office/drawing/2014/main" id="{C7F242C3-4019-844D-A53B-D8DC621BCAE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90400" y="8368030"/>
            <a:ext cx="4443983" cy="1551939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D8048141-0640-E74D-B20D-DA40D05FF99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14400" y="-414378"/>
            <a:ext cx="3200399" cy="2565907"/>
          </a:xfrm>
          <a:prstGeom prst="rect">
            <a:avLst/>
          </a:prstGeom>
        </p:spPr>
      </p:pic>
      <p:pic>
        <p:nvPicPr>
          <p:cNvPr id="74" name="object 9">
            <a:extLst>
              <a:ext uri="{FF2B5EF4-FFF2-40B4-BE49-F238E27FC236}">
                <a16:creationId xmlns:a16="http://schemas.microsoft.com/office/drawing/2014/main" id="{A12C5C60-4884-9042-8A06-06BA4956BCC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6AA287D0-148D-4BEC-A54C-1AA3CABEE0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410996" y="914400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5C08832-5228-4E4C-AAB0-38EF60E1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F80D7CE-0ADD-4A4A-A9D3-C051C97C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F1777BC-D7C6-4C4F-A537-4F960C694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A0E5A9B-0B47-4851-AB0D-6AF292E8B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76DCC49-E16D-40AB-91EA-EA2597E27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4BB1E5DF-39DB-4664-B4FD-94729B19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7911338-01A1-4A7F-B318-1CF33110F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8BC885-EEB8-4389-B07F-8075DE20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20CC98F-BE13-408C-BBD3-50251E8D0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537C1CA-F702-4F3D-8BDB-66EEB78C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687989CC-7DBB-4E04-A840-B8C03F83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222C743F-AE2F-4DBC-977A-BB1E1A78B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F0BB5B-7FFA-46AE-8B86-2C7DFA4D5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95CC9D0-FDE5-4AFE-BB75-53D1C2F5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887E7A8-5B42-4B60-8CD8-3DFA3003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753D5E44-B20C-4C76-8B63-FADB56D5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80EDE80-C146-4E21-836C-40F2B7019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00ED14D-DC55-4799-AFA8-22C71C2AF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DD4E18A6-9894-445F-BD49-0F2CE91DD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9B2FCC22-C966-404F-8A46-3FE03C3D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9506731D-7819-4A1E-8391-2CCF97CC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E4215C2A-51FE-4CFD-84A5-0D59AF73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4470AC7A-80C4-4BBC-ABF8-F8E6D9E5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2A0D416D-BD46-474A-A718-4B441BE3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31BC5C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AFBC09E7-D972-43B7-8FE6-7DF9AA057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F7D72E14-4762-406A-B453-F31B2AF7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837A399-A867-4B32-8ADB-77013564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78D72A4-E82D-42A8-89DA-F62D0B899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323E39B2-9924-4706-8CBF-3ED05C3A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4EB73CB-FF35-465A-B19B-0D20C6778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67AEB6A-2C72-41F8-89AB-85CDD2C8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0769A66-64FE-A44B-B787-D87D99FF4EBE}"/>
              </a:ext>
            </a:extLst>
          </p:cNvPr>
          <p:cNvSpPr txBox="1"/>
          <p:nvPr/>
        </p:nvSpPr>
        <p:spPr>
          <a:xfrm>
            <a:off x="7919803" y="1576024"/>
            <a:ext cx="533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Rede </a:t>
            </a:r>
            <a:r>
              <a:rPr lang="pt-BR" sz="3200" b="1" dirty="0" err="1">
                <a:solidFill>
                  <a:srgbClr val="127CC8"/>
                </a:solidFill>
                <a:latin typeface="Century Gothic" panose="020B0502020202020204" pitchFamily="34" charset="0"/>
              </a:rPr>
              <a:t>Hidrometeorológica</a:t>
            </a:r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 Nacional (RHN)</a:t>
            </a:r>
            <a:endParaRPr lang="pt-BR" sz="32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47B6CA-4985-4401-9999-AD059244E9C1}"/>
              </a:ext>
            </a:extLst>
          </p:cNvPr>
          <p:cNvGrpSpPr/>
          <p:nvPr/>
        </p:nvGrpSpPr>
        <p:grpSpPr>
          <a:xfrm rot="15001657">
            <a:off x="1706258" y="2307732"/>
            <a:ext cx="3417110" cy="4724828"/>
            <a:chOff x="5373688" y="2928938"/>
            <a:chExt cx="1082675" cy="1497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5DAB2AC-789A-44C6-A9DC-902B26AAF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928938"/>
              <a:ext cx="1082675" cy="1497012"/>
            </a:xfrm>
            <a:custGeom>
              <a:avLst/>
              <a:gdLst>
                <a:gd name="T0" fmla="*/ 341 w 380"/>
                <a:gd name="T1" fmla="*/ 305 h 526"/>
                <a:gd name="T2" fmla="*/ 380 w 380"/>
                <a:gd name="T3" fmla="*/ 190 h 526"/>
                <a:gd name="T4" fmla="*/ 190 w 380"/>
                <a:gd name="T5" fmla="*/ 0 h 526"/>
                <a:gd name="T6" fmla="*/ 0 w 380"/>
                <a:gd name="T7" fmla="*/ 190 h 526"/>
                <a:gd name="T8" fmla="*/ 39 w 380"/>
                <a:gd name="T9" fmla="*/ 305 h 526"/>
                <a:gd name="T10" fmla="*/ 190 w 380"/>
                <a:gd name="T11" fmla="*/ 526 h 526"/>
                <a:gd name="T12" fmla="*/ 341 w 380"/>
                <a:gd name="T13" fmla="*/ 30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526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8F224EDF-8C3C-482D-BF74-F9B3865B6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C36407F5-7006-3546-86D3-09776B877780}"/>
              </a:ext>
            </a:extLst>
          </p:cNvPr>
          <p:cNvSpPr txBox="1"/>
          <p:nvPr/>
        </p:nvSpPr>
        <p:spPr>
          <a:xfrm>
            <a:off x="7929682" y="3121670"/>
            <a:ext cx="6645835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A RHN monitora os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principais rios </a:t>
            </a:r>
            <a:r>
              <a:rPr lang="pt-BR" dirty="0">
                <a:latin typeface="Century Gothic" panose="020B0502020202020204" pitchFamily="34" charset="0"/>
              </a:rPr>
              <a:t>do país. É coordenada pela Agência Nacional de Águas e Saneamento Básico (ANA) e operada, em grande parte, pelo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SGB</a:t>
            </a:r>
            <a:r>
              <a:rPr lang="pt-BR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A Rede conta com cerca de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4.700 estações </a:t>
            </a:r>
            <a:r>
              <a:rPr lang="pt-BR" dirty="0">
                <a:latin typeface="Century Gothic" panose="020B0502020202020204" pitchFamily="34" charset="0"/>
              </a:rPr>
              <a:t>de monitoramento em diversos estados</a:t>
            </a:r>
            <a:r>
              <a:rPr lang="pt-BR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r>
              <a:rPr lang="pt-BR" dirty="0">
                <a:solidFill>
                  <a:schemeClr val="tx1"/>
                </a:solidFill>
                <a:latin typeface="Century Gothic" panose="020B0502020202020204" pitchFamily="34" charset="0"/>
              </a:rPr>
              <a:t>sendo que destas, 42 pluviométricas e 62 fluviométricas são operadas pelo SGB somente em Pernambuco.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Do total de estações,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1.900</a:t>
            </a:r>
            <a:r>
              <a:rPr lang="pt-BR" dirty="0">
                <a:latin typeface="Century Gothic" panose="020B0502020202020204" pitchFamily="34" charset="0"/>
              </a:rPr>
              <a:t> monitoram parâmetros relacionados aos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rios</a:t>
            </a:r>
            <a:r>
              <a:rPr lang="pt-BR" dirty="0">
                <a:latin typeface="Century Gothic" panose="020B0502020202020204" pitchFamily="34" charset="0"/>
              </a:rPr>
              <a:t>, com a coleta de dados sobre os níveis, vazões, qualidade da água e transporte de sedimentos. Outras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2.800</a:t>
            </a:r>
            <a:r>
              <a:rPr lang="pt-BR" dirty="0">
                <a:latin typeface="Century Gothic" panose="020B0502020202020204" pitchFamily="34" charset="0"/>
              </a:rPr>
              <a:t> estações coletam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dados pluviométricos</a:t>
            </a:r>
            <a:r>
              <a:rPr lang="pt-BR" dirty="0">
                <a:latin typeface="Century Gothic" panose="020B0502020202020204" pitchFamily="34" charset="0"/>
              </a:rPr>
              <a:t>, monitorando o volume de chuvas.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58FDA22-180F-BD49-9544-7F69BF31185F}"/>
              </a:ext>
            </a:extLst>
          </p:cNvPr>
          <p:cNvSpPr txBox="1"/>
          <p:nvPr/>
        </p:nvSpPr>
        <p:spPr>
          <a:xfrm>
            <a:off x="7919803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F1C62E48-D804-5C42-96CD-F9C0F2576DDC}"/>
              </a:ext>
            </a:extLst>
          </p:cNvPr>
          <p:cNvSpPr/>
          <p:nvPr/>
        </p:nvSpPr>
        <p:spPr>
          <a:xfrm flipV="1">
            <a:off x="8059930" y="2779476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108" y="3605995"/>
            <a:ext cx="2601652" cy="25988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m 5" descr="Logotipo&#10;&#10;Descrição gerada automaticamente com confiança média">
            <a:extLst>
              <a:ext uri="{FF2B5EF4-FFF2-40B4-BE49-F238E27FC236}">
                <a16:creationId xmlns:a16="http://schemas.microsoft.com/office/drawing/2014/main" id="{B2D32664-04C0-3F50-EBE8-CBA4C6665D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53 0.4434 L 1.875E-6 1.3888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221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0664 0.31059 L -0.00351 0.008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51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8 -0.28125 L 2.5E-6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4" y="140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64 0.13333 L 2.03125E-6 -2.94903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6" y="-62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7">
            <a:extLst>
              <a:ext uri="{FF2B5EF4-FFF2-40B4-BE49-F238E27FC236}">
                <a16:creationId xmlns:a16="http://schemas.microsoft.com/office/drawing/2014/main" id="{47D75007-BE25-EA4E-B13F-6EF1281778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4231652">
            <a:off x="13614400" y="-184467"/>
            <a:ext cx="3200399" cy="2564891"/>
          </a:xfrm>
          <a:prstGeom prst="rect">
            <a:avLst/>
          </a:prstGeom>
        </p:spPr>
      </p:pic>
      <p:pic>
        <p:nvPicPr>
          <p:cNvPr id="31" name="object 8">
            <a:extLst>
              <a:ext uri="{FF2B5EF4-FFF2-40B4-BE49-F238E27FC236}">
                <a16:creationId xmlns:a16="http://schemas.microsoft.com/office/drawing/2014/main" id="{5BFE1E32-0572-2D47-A4D8-F42604EF46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1405844">
            <a:off x="6638700" y="-2908564"/>
            <a:ext cx="2824086" cy="4122375"/>
          </a:xfrm>
          <a:prstGeom prst="rect">
            <a:avLst/>
          </a:prstGeom>
        </p:spPr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EA0FF3B-A3C7-014B-A9C5-30E32C9DF59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4" b="23570"/>
          <a:stretch/>
        </p:blipFill>
        <p:spPr>
          <a:xfrm>
            <a:off x="1" y="4572000"/>
            <a:ext cx="16256000" cy="4572000"/>
          </a:xfrm>
          <a:prstGeom prst="round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FB0B8D9D-9A59-8841-BFDE-B9EA46460163}"/>
              </a:ext>
            </a:extLst>
          </p:cNvPr>
          <p:cNvSpPr/>
          <p:nvPr/>
        </p:nvSpPr>
        <p:spPr>
          <a:xfrm>
            <a:off x="3272900" y="2286000"/>
            <a:ext cx="8017401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4AAF57-9A8D-6C40-8ED5-E3C958622D3A}"/>
              </a:ext>
            </a:extLst>
          </p:cNvPr>
          <p:cNvSpPr txBox="1"/>
          <p:nvPr/>
        </p:nvSpPr>
        <p:spPr>
          <a:xfrm>
            <a:off x="3272901" y="2362200"/>
            <a:ext cx="79411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É fundamental para a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 dos recursos hídricos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A partir das informações geradas sobre a vazão e chuvas, é possível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avaliar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disponibilidade hídrica 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das principais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bacias hidrográficas 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 estado.</a:t>
            </a:r>
          </a:p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fornecem aos planejadores e gestores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informações hidrológicas confiáveis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que subsidiam, por exemplo, atividades de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enfrentamento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aos riscos relacionados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inundações e estiagens rigorosas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87FA0A04-9B29-3449-BA8E-2D43A89EA590}"/>
              </a:ext>
            </a:extLst>
          </p:cNvPr>
          <p:cNvSpPr/>
          <p:nvPr/>
        </p:nvSpPr>
        <p:spPr>
          <a:xfrm>
            <a:off x="11452774" y="2286000"/>
            <a:ext cx="427727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34D483-DD7E-3849-9957-DA07C9525114}"/>
              </a:ext>
            </a:extLst>
          </p:cNvPr>
          <p:cNvSpPr txBox="1"/>
          <p:nvPr/>
        </p:nvSpPr>
        <p:spPr>
          <a:xfrm>
            <a:off x="11528975" y="2362200"/>
            <a:ext cx="40386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Órgãos federais, como a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ANA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e também por órgãos estaduais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e instituições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Profissionais dos setores da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agricultura e da indústria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acadêmica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20.294.620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pessoas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234A33D-8887-834E-B8A7-30051D05BB27}"/>
              </a:ext>
            </a:extLst>
          </p:cNvPr>
          <p:cNvGrpSpPr/>
          <p:nvPr/>
        </p:nvGrpSpPr>
        <p:grpSpPr>
          <a:xfrm>
            <a:off x="446253" y="3678937"/>
            <a:ext cx="2548127" cy="740663"/>
            <a:chOff x="5695188" y="7506716"/>
            <a:chExt cx="2548127" cy="740663"/>
          </a:xfrm>
        </p:grpSpPr>
        <p:pic>
          <p:nvPicPr>
            <p:cNvPr id="29" name="object 20">
              <a:extLst>
                <a:ext uri="{FF2B5EF4-FFF2-40B4-BE49-F238E27FC236}">
                  <a16:creationId xmlns:a16="http://schemas.microsoft.com/office/drawing/2014/main" id="{DDB6A367-386A-DA4C-976F-AE1F83A809A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DB0C36F5-BAC4-4045-B6F3-73B985F94AAE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38174-2B83-E646-9B14-46E82B427F3F}"/>
              </a:ext>
            </a:extLst>
          </p:cNvPr>
          <p:cNvSpPr txBox="1"/>
          <p:nvPr/>
        </p:nvSpPr>
        <p:spPr>
          <a:xfrm>
            <a:off x="4089400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5DF5911-DED2-234A-A202-C9488D893612}"/>
              </a:ext>
            </a:extLst>
          </p:cNvPr>
          <p:cNvSpPr txBox="1"/>
          <p:nvPr/>
        </p:nvSpPr>
        <p:spPr>
          <a:xfrm>
            <a:off x="11528974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886EF0C-6522-41C1-9CFF-AD312E276BE8}"/>
              </a:ext>
            </a:extLst>
          </p:cNvPr>
          <p:cNvSpPr txBox="1"/>
          <p:nvPr/>
        </p:nvSpPr>
        <p:spPr>
          <a:xfrm>
            <a:off x="10337800" y="508399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6F49201A-B3AF-5733-3B1D-E08BC9B66B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759200" y="6812026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A05FA-D220-4380-AED4-8FE617496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 t="19494" r="20110" b="35063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</p:spPr>
      </p:pic>
      <p:sp>
        <p:nvSpPr>
          <p:cNvPr id="54" name="object 22">
            <a:extLst>
              <a:ext uri="{FF2B5EF4-FFF2-40B4-BE49-F238E27FC236}">
                <a16:creationId xmlns:a16="http://schemas.microsoft.com/office/drawing/2014/main" id="{F00A0FBF-5690-E04B-AD96-571204499300}"/>
              </a:ext>
            </a:extLst>
          </p:cNvPr>
          <p:cNvSpPr txBox="1"/>
          <p:nvPr/>
        </p:nvSpPr>
        <p:spPr>
          <a:xfrm>
            <a:off x="812800" y="2783747"/>
            <a:ext cx="6824454" cy="559127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Atlas Pluviométrico do Brasil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801776" y="3934858"/>
            <a:ext cx="7783424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projeto busca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reunir, consolidar e organizar 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sobre chuvas coletadas na operação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RHN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com o objetivo de fornecer informação e conhecimento como subsídio ao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gerenciamento de recursos hídricos 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 nível de macroplanejamento.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Municípios contemplados no estado:</a:t>
            </a:r>
          </a:p>
          <a:p>
            <a:pPr algn="just"/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Calçado</a:t>
            </a:r>
            <a:r>
              <a:rPr lang="pt-BR" sz="18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Lajedo</a:t>
            </a:r>
            <a:r>
              <a:rPr lang="pt-BR" sz="18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 </a:t>
            </a:r>
          </a:p>
          <a:p>
            <a:pPr algn="just"/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Jucați</a:t>
            </a:r>
            <a:r>
              <a:rPr lang="pt-BR" sz="18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Jupi</a:t>
            </a:r>
            <a:r>
              <a:rPr lang="pt-BR" sz="18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3706258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A61113-DEAE-E140-B07E-F19016EEC5D3}"/>
              </a:ext>
            </a:extLst>
          </p:cNvPr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756766EE-DAC8-0347-3B5B-F745A8DFCE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18CEFC1-01A2-7595-4AE4-0F7E1E32009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6498"/>
          <a:stretch/>
        </p:blipFill>
        <p:spPr>
          <a:xfrm>
            <a:off x="9798051" y="1828801"/>
            <a:ext cx="480694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18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6AC4035B-81E2-614B-9F85-BA7B77435C09}"/>
              </a:ext>
            </a:extLst>
          </p:cNvPr>
          <p:cNvSpPr/>
          <p:nvPr/>
        </p:nvSpPr>
        <p:spPr>
          <a:xfrm>
            <a:off x="812800" y="1752599"/>
            <a:ext cx="4267200" cy="5638801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A3204F1F-9999-4440-86AD-CE3BF56A74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6300000">
            <a:off x="-1266239" y="-49705"/>
            <a:ext cx="4474463" cy="3546347"/>
          </a:xfrm>
          <a:prstGeom prst="rect">
            <a:avLst/>
          </a:prstGeom>
        </p:spPr>
      </p:pic>
      <p:pic>
        <p:nvPicPr>
          <p:cNvPr id="31" name="object 5">
            <a:extLst>
              <a:ext uri="{FF2B5EF4-FFF2-40B4-BE49-F238E27FC236}">
                <a16:creationId xmlns:a16="http://schemas.microsoft.com/office/drawing/2014/main" id="{3FB5ABF2-2480-7040-AB9E-A1653F8BD4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884" y="1333500"/>
            <a:ext cx="3722116" cy="4677155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B5B283F-EE1F-7B42-954A-10ACD7B60B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r="19947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67C04698-AEF2-864D-80EC-CD4FA0524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2458375">
            <a:off x="9513126" y="-2490352"/>
            <a:ext cx="2213355" cy="323087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C2E06B-52BB-C648-A11E-2E6378981C5E}"/>
              </a:ext>
            </a:extLst>
          </p:cNvPr>
          <p:cNvSpPr txBox="1"/>
          <p:nvPr/>
        </p:nvSpPr>
        <p:spPr>
          <a:xfrm>
            <a:off x="869744" y="1931504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4953DE-02C0-8E4C-BEC9-723B2A9ED5D6}"/>
              </a:ext>
            </a:extLst>
          </p:cNvPr>
          <p:cNvSpPr txBox="1"/>
          <p:nvPr/>
        </p:nvSpPr>
        <p:spPr>
          <a:xfrm>
            <a:off x="889000" y="2438400"/>
            <a:ext cx="3581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Atlas apresenta produtos com a avaliação da disponibilidade temporal e espacial da chuva, o que permite identificar regiões do estado e épocas do ano com maior ocorrência de períodos chuvosos ou de secas. </a:t>
            </a:r>
          </a:p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É um produto importante para projetos de gestão e aproveitamento de recursos hídricos, além de gerar informações utilizadas em projetos de infraestrutura, para captação das águas de chuva e amortecimento de cheias.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FF002B4-36E4-AC4F-8142-13D7E1A5CD3A}"/>
              </a:ext>
            </a:extLst>
          </p:cNvPr>
          <p:cNvSpPr/>
          <p:nvPr/>
        </p:nvSpPr>
        <p:spPr>
          <a:xfrm>
            <a:off x="11702691" y="2240689"/>
            <a:ext cx="3511909" cy="44092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5031F-60E0-4F4C-9138-7F3699F1F50E}"/>
              </a:ext>
            </a:extLst>
          </p:cNvPr>
          <p:cNvSpPr txBox="1"/>
          <p:nvPr/>
        </p:nvSpPr>
        <p:spPr>
          <a:xfrm>
            <a:off x="11861800" y="2911044"/>
            <a:ext cx="3581400" cy="373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Órgãos gestores de recursos hídricos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Poder público federal, estadual e municipal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Profissionais que lidam com recursos hídricos e meio ambiente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 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em geral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56E66C-DFAD-7B40-BF16-3AB85583D8C3}"/>
              </a:ext>
            </a:extLst>
          </p:cNvPr>
          <p:cNvSpPr txBox="1"/>
          <p:nvPr/>
        </p:nvSpPr>
        <p:spPr>
          <a:xfrm>
            <a:off x="11709400" y="22860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8614CB2-D7FC-48F5-C970-DA454B2A0FAF}"/>
              </a:ext>
            </a:extLst>
          </p:cNvPr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37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9000" y="64008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1" y="4232959"/>
            <a:ext cx="7086600" cy="2871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meio da RIMAS, o SGB promove uma série de atividades sistemáticas e de caráter continuado, que vão desde a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seleção dos aquíferos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das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regiões monitoradas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passando pelas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locações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pelos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estudos diagnósticos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perfuração dos poços, até a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implantação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operação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das estações de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monitoramento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coleta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Através da RIMAS é realizada a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consistência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disponibilização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das informações dos poços, com registro dos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níveis estáticos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da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qualidade de água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 principais aquíferos brasileiros.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3928159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07572" y="2667000"/>
            <a:ext cx="6553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Rede de Monitoramento de Águas Subterrâneas (RIMAS)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1B65970-B32B-9245-BF06-F65B8A60D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7" b="10237"/>
          <a:stretch/>
        </p:blipFill>
        <p:spPr>
          <a:xfrm>
            <a:off x="8585200" y="0"/>
            <a:ext cx="7670800" cy="9144000"/>
          </a:xfrm>
          <a:prstGeom prst="round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C0A8033F-57BF-5F48-9B6B-A21D18C654DE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2" name="Imagem 1" descr="Logotipo&#10;&#10;Descrição gerada automaticamente com confiança média">
            <a:extLst>
              <a:ext uri="{FF2B5EF4-FFF2-40B4-BE49-F238E27FC236}">
                <a16:creationId xmlns:a16="http://schemas.microsoft.com/office/drawing/2014/main" id="{E947E69B-85DE-E122-182D-467F4B9F0E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t="19364" r="16593" b="24232"/>
          <a:stretch/>
        </p:blipFill>
        <p:spPr>
          <a:xfrm>
            <a:off x="968086" y="45265"/>
            <a:ext cx="3508194" cy="1946094"/>
          </a:xfrm>
          <a:prstGeom prst="rect">
            <a:avLst/>
          </a:prstGeom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1BB14D6B-057D-ECD6-0D53-B58D1B8793A2}"/>
              </a:ext>
            </a:extLst>
          </p:cNvPr>
          <p:cNvSpPr/>
          <p:nvPr/>
        </p:nvSpPr>
        <p:spPr>
          <a:xfrm>
            <a:off x="843344" y="7250635"/>
            <a:ext cx="2952750" cy="1016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2800" b="1" dirty="0">
                <a:solidFill>
                  <a:srgbClr val="127CC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pt-BR" sz="2800" b="1" dirty="0">
                <a:solidFill>
                  <a:srgbClr val="127CC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poços </a:t>
            </a:r>
          </a:p>
          <a:p>
            <a:pPr algn="l"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monitorados em Pernambuco.</a:t>
            </a:r>
            <a:endParaRPr lang="pt-BR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41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114129A4-4C8B-124B-895C-7FD628D7D4A5}"/>
              </a:ext>
            </a:extLst>
          </p:cNvPr>
          <p:cNvSpPr/>
          <p:nvPr/>
        </p:nvSpPr>
        <p:spPr>
          <a:xfrm>
            <a:off x="8128000" y="6858000"/>
            <a:ext cx="3352800" cy="1447800"/>
          </a:xfrm>
          <a:prstGeom prst="round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Retângulo Arredondado 29">
            <a:extLst>
              <a:ext uri="{FF2B5EF4-FFF2-40B4-BE49-F238E27FC236}">
                <a16:creationId xmlns:a16="http://schemas.microsoft.com/office/drawing/2014/main" id="{CD74B31D-F88A-324D-8908-7925772C7E9E}"/>
              </a:ext>
            </a:extLst>
          </p:cNvPr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2525382E-E897-8342-BAA3-A8568AF77450}"/>
              </a:ext>
            </a:extLst>
          </p:cNvPr>
          <p:cNvSpPr/>
          <p:nvPr/>
        </p:nvSpPr>
        <p:spPr>
          <a:xfrm>
            <a:off x="11785600" y="3865282"/>
            <a:ext cx="3429000" cy="4440518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3" name="object 8">
            <a:extLst>
              <a:ext uri="{FF2B5EF4-FFF2-40B4-BE49-F238E27FC236}">
                <a16:creationId xmlns:a16="http://schemas.microsoft.com/office/drawing/2014/main" id="{A8F21C2D-BC43-D24B-A95A-D96A61E0F0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0982" y="-159026"/>
            <a:ext cx="3200399" cy="2565907"/>
          </a:xfrm>
          <a:prstGeom prst="rect">
            <a:avLst/>
          </a:prstGeom>
        </p:spPr>
      </p:pic>
      <p:pic>
        <p:nvPicPr>
          <p:cNvPr id="19" name="object 5">
            <a:extLst>
              <a:ext uri="{FF2B5EF4-FFF2-40B4-BE49-F238E27FC236}">
                <a16:creationId xmlns:a16="http://schemas.microsoft.com/office/drawing/2014/main" id="{86F21D30-4504-484C-BCA7-9389CA28F39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089652"/>
            <a:ext cx="4381499" cy="4054347"/>
          </a:xfrm>
          <a:prstGeom prst="rect">
            <a:avLst/>
          </a:prstGeom>
        </p:spPr>
      </p:pic>
      <p:pic>
        <p:nvPicPr>
          <p:cNvPr id="20" name="object 6">
            <a:extLst>
              <a:ext uri="{FF2B5EF4-FFF2-40B4-BE49-F238E27FC236}">
                <a16:creationId xmlns:a16="http://schemas.microsoft.com/office/drawing/2014/main" id="{B1CB8F4A-F4AA-3746-8F8A-5AA56D309B3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61200" y="7607301"/>
            <a:ext cx="4443983" cy="1551939"/>
          </a:xfrm>
          <a:prstGeom prst="rect">
            <a:avLst/>
          </a:prstGeom>
        </p:spPr>
      </p:pic>
      <p:pic>
        <p:nvPicPr>
          <p:cNvPr id="21" name="object 8">
            <a:extLst>
              <a:ext uri="{FF2B5EF4-FFF2-40B4-BE49-F238E27FC236}">
                <a16:creationId xmlns:a16="http://schemas.microsoft.com/office/drawing/2014/main" id="{31A0E2BE-26EC-9B41-B8E9-C12A17690F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06583" y="0"/>
            <a:ext cx="3200399" cy="2565907"/>
          </a:xfrm>
          <a:prstGeom prst="rect">
            <a:avLst/>
          </a:prstGeom>
        </p:spPr>
      </p:pic>
      <p:pic>
        <p:nvPicPr>
          <p:cNvPr id="22" name="object 9">
            <a:extLst>
              <a:ext uri="{FF2B5EF4-FFF2-40B4-BE49-F238E27FC236}">
                <a16:creationId xmlns:a16="http://schemas.microsoft.com/office/drawing/2014/main" id="{9988501C-F019-9341-B4AF-AC389773086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0FD74E0-A8CA-804A-AD8A-FA93336DEF2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713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</p:spPr>
      </p:pic>
      <p:pic>
        <p:nvPicPr>
          <p:cNvPr id="35" name="Espaço Reservado para Imagem 34">
            <a:extLst>
              <a:ext uri="{FF2B5EF4-FFF2-40B4-BE49-F238E27FC236}">
                <a16:creationId xmlns:a16="http://schemas.microsoft.com/office/drawing/2014/main" id="{82081BBA-9610-B64C-99E3-4CEF169D872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8" t="47165" r="4933"/>
          <a:stretch/>
        </p:blipFill>
        <p:spPr>
          <a:xfrm>
            <a:off x="11770468" y="838200"/>
            <a:ext cx="3444132" cy="2819400"/>
          </a:xfrm>
          <a:prstGeom prst="roundRect">
            <a:avLst>
              <a:gd name="adj" fmla="val 10077"/>
            </a:avLst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0BA1C95C-E0E4-BE43-BE60-344FEE5BD476}"/>
              </a:ext>
            </a:extLst>
          </p:cNvPr>
          <p:cNvSpPr txBox="1"/>
          <p:nvPr/>
        </p:nvSpPr>
        <p:spPr>
          <a:xfrm>
            <a:off x="11861800" y="4495800"/>
            <a:ext cx="3505200" cy="373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Órgãos gestores de recursos hídricos 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Setores que necessitam da água para abastecimento público, geração de energia, agricultura etc.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Entidades de pesquisa científica (universidades, escolas, institutos);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do estado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D8C43B8-C82A-D449-A569-738D224179E5}"/>
              </a:ext>
            </a:extLst>
          </p:cNvPr>
          <p:cNvSpPr txBox="1"/>
          <p:nvPr/>
        </p:nvSpPr>
        <p:spPr>
          <a:xfrm>
            <a:off x="8128000" y="1219200"/>
            <a:ext cx="3886200" cy="47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A532A47-FE09-8F4F-8576-D0F65B29324C}"/>
              </a:ext>
            </a:extLst>
          </p:cNvPr>
          <p:cNvSpPr txBox="1"/>
          <p:nvPr/>
        </p:nvSpPr>
        <p:spPr>
          <a:xfrm>
            <a:off x="11861800" y="4038600"/>
            <a:ext cx="3650673" cy="414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0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6DB4CE2-E235-E84D-A218-6904856830B7}"/>
              </a:ext>
            </a:extLst>
          </p:cNvPr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73CD79E2-2EF0-5E48-9BFF-196ED4FBA21F}"/>
                </a:ext>
              </a:extLst>
            </p:cNvPr>
            <p:cNvPicPr/>
            <p:nvPr/>
          </p:nvPicPr>
          <p:blipFill>
            <a:blip r:embed="rId8" cstate="print">
              <a:biLevel thresh="25000"/>
            </a:blip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D783C114-DDF5-424E-A606-E2DE40F3E90F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chemeClr val="bg1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chemeClr val="bg1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chemeClr val="bg1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D67061A-F9EE-2041-AF48-56E6C4142600}"/>
              </a:ext>
            </a:extLst>
          </p:cNvPr>
          <p:cNvSpPr txBox="1"/>
          <p:nvPr/>
        </p:nvSpPr>
        <p:spPr>
          <a:xfrm>
            <a:off x="8204200" y="1905000"/>
            <a:ext cx="3352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Gera informações quantitativas e qualitativas importantes para a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 dos recursos hídricos subterrâneos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pt-BR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endParaRPr lang="pt-BR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Permite avaliar os impactos das atividades antrópicas e alterações climáticas nos sistemas aquíferos. </a:t>
            </a:r>
          </a:p>
          <a:p>
            <a:pPr algn="just"/>
            <a:endParaRPr lang="pt-BR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endParaRPr lang="pt-BR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Os resultados do monitoramento também propiciam, a médio e longo prazo, a identificação de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impactos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às águas subterrâneas em decorrência da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explotação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ou das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formas de uso 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ocupação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dos terrenos e da estimativa de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disponibilidade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do recurso hídrico subterrâneo.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E5386B3-BFE4-3155-96EE-21479715AD5E}"/>
              </a:ext>
            </a:extLst>
          </p:cNvPr>
          <p:cNvSpPr txBox="1"/>
          <p:nvPr/>
        </p:nvSpPr>
        <p:spPr>
          <a:xfrm>
            <a:off x="645259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</p:spTree>
    <p:extLst>
      <p:ext uri="{BB962C8B-B14F-4D97-AF65-F5344CB8AC3E}">
        <p14:creationId xmlns:p14="http://schemas.microsoft.com/office/powerpoint/2010/main" val="32358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13101</TotalTime>
  <Words>2286</Words>
  <Application>Microsoft Office PowerPoint</Application>
  <PresentationFormat>Personalizar</PresentationFormat>
  <Paragraphs>285</Paragraphs>
  <Slides>32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Century Gothic</vt:lpstr>
      <vt:lpstr>Gill Sans</vt:lpstr>
      <vt:lpstr>Gotham-BoldItalic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Portifolio de Produtos Bahia - ppt copiar</dc:title>
  <dc:creator>Roberta Stuckert de Camargo</dc:creator>
  <cp:lastModifiedBy>Stella Maris da Costa</cp:lastModifiedBy>
  <cp:revision>93</cp:revision>
  <dcterms:created xsi:type="dcterms:W3CDTF">2023-05-16T12:22:51Z</dcterms:created>
  <dcterms:modified xsi:type="dcterms:W3CDTF">2023-09-29T18:41:59Z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