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2" r:id="rId2"/>
    <p:sldId id="256" r:id="rId3"/>
    <p:sldId id="4460" r:id="rId4"/>
    <p:sldId id="5156" r:id="rId5"/>
    <p:sldId id="5158" r:id="rId6"/>
    <p:sldId id="5123" r:id="rId7"/>
    <p:sldId id="5159" r:id="rId8"/>
    <p:sldId id="5160" r:id="rId9"/>
    <p:sldId id="5161" r:id="rId10"/>
    <p:sldId id="5162" r:id="rId11"/>
    <p:sldId id="5163" r:id="rId12"/>
    <p:sldId id="5164" r:id="rId13"/>
    <p:sldId id="5165" r:id="rId14"/>
    <p:sldId id="5166" r:id="rId15"/>
    <p:sldId id="5167" r:id="rId16"/>
    <p:sldId id="5168" r:id="rId17"/>
    <p:sldId id="5169" r:id="rId18"/>
    <p:sldId id="5170" r:id="rId19"/>
    <p:sldId id="5171" r:id="rId20"/>
    <p:sldId id="298" r:id="rId21"/>
    <p:sldId id="283" r:id="rId22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5568" userDrawn="1">
          <p15:clr>
            <a:srgbClr val="A4A3A4"/>
          </p15:clr>
        </p15:guide>
        <p15:guide id="2" pos="9584" userDrawn="1">
          <p15:clr>
            <a:srgbClr val="A4A3A4"/>
          </p15:clr>
        </p15:guide>
        <p15:guide id="4" pos="5408" userDrawn="1">
          <p15:clr>
            <a:srgbClr val="A4A3A4"/>
          </p15:clr>
        </p15:guide>
        <p15:guide id="5" pos="512" userDrawn="1">
          <p15:clr>
            <a:srgbClr val="A4A3A4"/>
          </p15:clr>
        </p15:guide>
        <p15:guide id="6" orient="horz" pos="528" userDrawn="1">
          <p15:clr>
            <a:srgbClr val="A4A3A4"/>
          </p15:clr>
        </p15:guide>
        <p15:guide id="7" orient="horz" pos="5232" userDrawn="1">
          <p15:clr>
            <a:srgbClr val="A4A3A4"/>
          </p15:clr>
        </p15:guide>
        <p15:guide id="8" orient="horz" pos="4080" userDrawn="1">
          <p15:clr>
            <a:srgbClr val="A4A3A4"/>
          </p15:clr>
        </p15:guide>
        <p15:guide id="9" pos="7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CC8"/>
    <a:srgbClr val="24AEE7"/>
    <a:srgbClr val="31BC5C"/>
    <a:srgbClr val="D1E6F5"/>
    <a:srgbClr val="1F9EDD"/>
    <a:srgbClr val="F5CE67"/>
    <a:srgbClr val="2DC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18C25A-0108-4B83-BF19-339CC3584CC9}" v="1" dt="2023-07-18T02:33:08.577"/>
    <p1510:client id="{B7E3F536-0FFB-4969-8226-2C094AEB99D6}" v="119" dt="2023-07-18T04:00:54.6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6" autoAdjust="0"/>
    <p:restoredTop sz="95701"/>
  </p:normalViewPr>
  <p:slideViewPr>
    <p:cSldViewPr>
      <p:cViewPr varScale="1">
        <p:scale>
          <a:sx n="82" d="100"/>
          <a:sy n="82" d="100"/>
        </p:scale>
        <p:origin x="150" y="11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02C50-1698-D046-8467-0F4262DD8B29}" type="datetimeFigureOut">
              <a:rPr lang="pt-BR" smtClean="0"/>
              <a:t>29/09/2023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8AFE-4609-794F-B966-90C1A58F1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2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72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279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44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10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50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1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0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639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13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2E9A66-1393-43FE-9AFC-9E099482530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53DF7E-6710-4F48-A06F-55976F921B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510EF-9FF3-4418-BF3C-1880A45A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46BB4-0AEB-4225-8ABC-EBEF22C9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3014-5066-4B9C-803A-02763035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335C49-1E5C-414B-867A-958EF2881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8639" y="860466"/>
            <a:ext cx="14218723" cy="7423068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BE7975-AC1B-49C2-B45A-40166162B8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26347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61AC33-AFEE-4F21-9E54-EE0B911A05F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0D52BBAB-5C9E-4219-80CD-9D2016E9FC7B}" type="datetime1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1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330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626301-B3F5-7B46-B0E1-9EA3DE02B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2331" y="2955310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1E88CA-57A8-EF4A-82E2-A3E9322CD8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3150" y="2955310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0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81BE071-0ED6-EA47-BA69-0EB7A83FC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381" y="687081"/>
            <a:ext cx="5426937" cy="5426937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8C4A81F-39E7-434A-8D21-B8A5FEF922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7950" y="4497327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9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98E36A9-22A1-9A40-9CB6-727197792A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2040" y="1097280"/>
            <a:ext cx="6471920" cy="6949441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6A7BC0-D984-45E4-B8F5-3E2784CA85B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28434" y="3097673"/>
            <a:ext cx="5250241" cy="3933796"/>
          </a:xfrm>
          <a:custGeom>
            <a:avLst/>
            <a:gdLst>
              <a:gd name="connsiteX0" fmla="*/ 58329 w 3937681"/>
              <a:gd name="connsiteY0" fmla="*/ 0 h 2950347"/>
              <a:gd name="connsiteX1" fmla="*/ 3879353 w 3937681"/>
              <a:gd name="connsiteY1" fmla="*/ 0 h 2950347"/>
              <a:gd name="connsiteX2" fmla="*/ 3937681 w 3937681"/>
              <a:gd name="connsiteY2" fmla="*/ 58329 h 2950347"/>
              <a:gd name="connsiteX3" fmla="*/ 3937681 w 3937681"/>
              <a:gd name="connsiteY3" fmla="*/ 2892019 h 2950347"/>
              <a:gd name="connsiteX4" fmla="*/ 3879353 w 3937681"/>
              <a:gd name="connsiteY4" fmla="*/ 2950347 h 2950347"/>
              <a:gd name="connsiteX5" fmla="*/ 58329 w 3937681"/>
              <a:gd name="connsiteY5" fmla="*/ 2950347 h 2950347"/>
              <a:gd name="connsiteX6" fmla="*/ 0 w 3937681"/>
              <a:gd name="connsiteY6" fmla="*/ 2892019 h 2950347"/>
              <a:gd name="connsiteX7" fmla="*/ 0 w 3937681"/>
              <a:gd name="connsiteY7" fmla="*/ 58329 h 2950347"/>
              <a:gd name="connsiteX8" fmla="*/ 58329 w 3937681"/>
              <a:gd name="connsiteY8" fmla="*/ 0 h 295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7681" h="2950347">
                <a:moveTo>
                  <a:pt x="58329" y="0"/>
                </a:moveTo>
                <a:lnTo>
                  <a:pt x="3879353" y="0"/>
                </a:lnTo>
                <a:cubicBezTo>
                  <a:pt x="3911567" y="0"/>
                  <a:pt x="3937681" y="26115"/>
                  <a:pt x="3937681" y="58329"/>
                </a:cubicBezTo>
                <a:lnTo>
                  <a:pt x="3937681" y="2892019"/>
                </a:lnTo>
                <a:cubicBezTo>
                  <a:pt x="3937681" y="2924233"/>
                  <a:pt x="3911567" y="2950347"/>
                  <a:pt x="3879353" y="2950347"/>
                </a:cubicBezTo>
                <a:lnTo>
                  <a:pt x="58329" y="2950347"/>
                </a:lnTo>
                <a:cubicBezTo>
                  <a:pt x="26115" y="2950347"/>
                  <a:pt x="0" y="2924233"/>
                  <a:pt x="0" y="2892019"/>
                </a:cubicBezTo>
                <a:lnTo>
                  <a:pt x="0" y="58329"/>
                </a:lnTo>
                <a:cubicBezTo>
                  <a:pt x="0" y="26115"/>
                  <a:pt x="26115" y="0"/>
                  <a:pt x="583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E37F6-7141-4F69-AC3C-A046377D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E55A-E99F-4F2F-ADF1-E6B71537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853BD-6696-443B-813C-D9D43E09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7" r:id="rId12"/>
    <p:sldLayoutId id="2147483678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Rede-Integrada-de-Monitoramento-das-Aguas-Subterraneas---RIMAS-6727.htm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3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hyperlink" Target="https://geoportal.cprm.gov.br/portal/apps/opsdashboard/index.html#/c338199dee3a4d4bb0e43738b424a298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Setorizacao-de-Riscos-Geologicos---Paraiba-4882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hyperlink" Target="https://rigeo.sgb.gov.br/handle/doc/2340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hyperlink" Target="http://www.sgb.gov.br/publique/Gestao-Territorial/Prevencao-de-Desastres/Diagnostico-da-Populacao-em-Areas-de-Risco-Geologico-720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J5VJKzVy1RK9deds7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175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rigeo.cprm.gov.br/handle/doc/22192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1423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Hidrologia/Monitoramento-Hidrologico-e-Hidrogeologico/Rede-Hidrometeorologica-Nacional---RHN-658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 PARAIBA">
            <a:hlinkClick r:id="" action="ppaction://media"/>
            <a:extLst>
              <a:ext uri="{FF2B5EF4-FFF2-40B4-BE49-F238E27FC236}">
                <a16:creationId xmlns:a16="http://schemas.microsoft.com/office/drawing/2014/main" id="{131319A3-7722-5AA7-89CD-C00FE0A35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F347F33-20B7-7940-8B41-9D351291C5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0" b="27190"/>
          <a:stretch/>
        </p:blipFill>
        <p:spPr>
          <a:xfrm>
            <a:off x="812800" y="914400"/>
            <a:ext cx="14478000" cy="3708400"/>
          </a:xfrm>
          <a:prstGeom prst="round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72DA03-152C-45AF-960C-DD3889C6D606}"/>
              </a:ext>
            </a:extLst>
          </p:cNvPr>
          <p:cNvSpPr/>
          <p:nvPr/>
        </p:nvSpPr>
        <p:spPr>
          <a:xfrm>
            <a:off x="806450" y="6251983"/>
            <a:ext cx="2952750" cy="2032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principal objetivo é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conhecimento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mais detalhado a respeito dos níveis e qualidade da água nos principais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aquíferos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Brasil.</a:t>
            </a: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3044E-238E-41F9-B362-37D6C96D260C}"/>
              </a:ext>
            </a:extLst>
          </p:cNvPr>
          <p:cNvSpPr/>
          <p:nvPr/>
        </p:nvSpPr>
        <p:spPr>
          <a:xfrm>
            <a:off x="4318000" y="6240353"/>
            <a:ext cx="6096000" cy="2034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SGB promove uma série de atividades sistemáticas e de caráter continuado, que vão desde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seleção dos aquíferos 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regiões monitoradas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passando pelas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locações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pelos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estudos diagnósticos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perfuração dos poços, até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implantação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operação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 estações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monitoramento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coleta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CA1DB40-7BFC-614A-B1F1-633719C54857}"/>
              </a:ext>
            </a:extLst>
          </p:cNvPr>
          <p:cNvSpPr/>
          <p:nvPr/>
        </p:nvSpPr>
        <p:spPr>
          <a:xfrm flipV="1">
            <a:off x="863600" y="59436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2BD102-63B3-7847-87B8-EA051ECB491F}"/>
              </a:ext>
            </a:extLst>
          </p:cNvPr>
          <p:cNvSpPr txBox="1"/>
          <p:nvPr/>
        </p:nvSpPr>
        <p:spPr>
          <a:xfrm>
            <a:off x="750824" y="4800600"/>
            <a:ext cx="76819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Rede Integrada de Monitoramento de Águas Subterrâneas (RIMAS)</a:t>
            </a: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367A58-CC95-4047-AE6A-9ECB601A9ED5}"/>
              </a:ext>
            </a:extLst>
          </p:cNvPr>
          <p:cNvSpPr txBox="1"/>
          <p:nvPr/>
        </p:nvSpPr>
        <p:spPr>
          <a:xfrm>
            <a:off x="666750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8FF878-0F4A-EF46-9574-EB0BC79B07F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47800" y="4466845"/>
            <a:ext cx="3722116" cy="4677155"/>
          </a:xfrm>
          <a:prstGeom prst="rect">
            <a:avLst/>
          </a:prstGeom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1BB14D6B-057D-ECD6-0D53-B58D1B8793A2}"/>
              </a:ext>
            </a:extLst>
          </p:cNvPr>
          <p:cNvSpPr/>
          <p:nvPr/>
        </p:nvSpPr>
        <p:spPr>
          <a:xfrm>
            <a:off x="11152898" y="6148196"/>
            <a:ext cx="2952750" cy="1016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poços </a:t>
            </a:r>
          </a:p>
          <a:p>
            <a:pPr algn="l">
              <a:lnSpc>
                <a:spcPct val="150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monitorados na Paraíba</a:t>
            </a: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1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736600" y="1656165"/>
            <a:ext cx="5105400" cy="583167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r="19536"/>
          <a:stretch/>
        </p:blipFill>
        <p:spPr>
          <a:xfrm>
            <a:off x="5638401" y="1097279"/>
            <a:ext cx="6338112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12800" y="1835068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12799" y="2341964"/>
            <a:ext cx="46664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monitoramento é fundamental para criação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políticas públicas, planejamento e gestão das águas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l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contribuem para 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qualidade de vida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 população, promoção do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bem-estar social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potencialização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atividades econômicas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no estado.</a:t>
            </a:r>
          </a:p>
          <a:p>
            <a:pPr algn="l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operação da RIMAS também permite a identificação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impactos às águas subterrâneas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em decorrência da explotação ou das formas de uso e ocupação dos terrenos, além da avaliação dos impactos das atividades antrópicas 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alterações climáticas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nos sistemas aquíferos. 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1887113"/>
            <a:ext cx="3816709" cy="523281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2557469"/>
            <a:ext cx="3200400" cy="447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 etc.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de pesquisa científica (universidades, escolas, institutos)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Mais de 886 mil pessoas nas áreas abrangidas pelo projeto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5EB7640-753A-9F43-8A1C-AAE4399BB679}"/>
              </a:ext>
            </a:extLst>
          </p:cNvPr>
          <p:cNvGrpSpPr/>
          <p:nvPr/>
        </p:nvGrpSpPr>
        <p:grpSpPr>
          <a:xfrm>
            <a:off x="12319000" y="8098537"/>
            <a:ext cx="2548127" cy="740663"/>
            <a:chOff x="5695188" y="7506716"/>
            <a:chExt cx="2548127" cy="740663"/>
          </a:xfrm>
        </p:grpSpPr>
        <p:pic>
          <p:nvPicPr>
            <p:cNvPr id="37" name="object 20">
              <a:extLst>
                <a:ext uri="{FF2B5EF4-FFF2-40B4-BE49-F238E27FC236}">
                  <a16:creationId xmlns:a16="http://schemas.microsoft.com/office/drawing/2014/main" id="{8C982174-5B79-5B4E-BECC-04A43074D11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8" name="object 26">
              <a:extLst>
                <a:ext uri="{FF2B5EF4-FFF2-40B4-BE49-F238E27FC236}">
                  <a16:creationId xmlns:a16="http://schemas.microsoft.com/office/drawing/2014/main" id="{1D16D8EF-940B-C141-A0A1-C548C3810F2C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98713" y="2047667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04DA6F-C23E-32D5-8398-FD86114AC53B}"/>
              </a:ext>
            </a:extLst>
          </p:cNvPr>
          <p:cNvSpPr txBox="1"/>
          <p:nvPr/>
        </p:nvSpPr>
        <p:spPr>
          <a:xfrm>
            <a:off x="8890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ject 5">
            <a:extLst>
              <a:ext uri="{FF2B5EF4-FFF2-40B4-BE49-F238E27FC236}">
                <a16:creationId xmlns:a16="http://schemas.microsoft.com/office/drawing/2014/main" id="{2A90B22C-6821-1545-9261-E7E5075EB1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01295" y="838200"/>
            <a:ext cx="3722116" cy="4677155"/>
          </a:xfrm>
          <a:prstGeom prst="rect">
            <a:avLst/>
          </a:prstGeom>
        </p:spPr>
      </p:pic>
      <p:pic>
        <p:nvPicPr>
          <p:cNvPr id="41" name="object 6">
            <a:extLst>
              <a:ext uri="{FF2B5EF4-FFF2-40B4-BE49-F238E27FC236}">
                <a16:creationId xmlns:a16="http://schemas.microsoft.com/office/drawing/2014/main" id="{753E5BD6-2A64-0846-B725-F61ADB45D8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234" y="5867400"/>
            <a:ext cx="4474463" cy="35463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object 7">
            <a:extLst>
              <a:ext uri="{FF2B5EF4-FFF2-40B4-BE49-F238E27FC236}">
                <a16:creationId xmlns:a16="http://schemas.microsoft.com/office/drawing/2014/main" id="{D13CFEF4-5C5E-F543-AEF2-9472F13B408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6709" y="0"/>
            <a:ext cx="3200399" cy="2564891"/>
          </a:xfrm>
          <a:prstGeom prst="rect">
            <a:avLst/>
          </a:prstGeom>
        </p:spPr>
      </p:pic>
      <p:pic>
        <p:nvPicPr>
          <p:cNvPr id="44" name="object 8">
            <a:extLst>
              <a:ext uri="{FF2B5EF4-FFF2-40B4-BE49-F238E27FC236}">
                <a16:creationId xmlns:a16="http://schemas.microsoft.com/office/drawing/2014/main" id="{3C942F0D-E932-F44B-9A9B-D62A29DCBD5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169968">
            <a:off x="12973562" y="7391165"/>
            <a:ext cx="3045207" cy="4445150"/>
          </a:xfrm>
          <a:prstGeom prst="rect">
            <a:avLst/>
          </a:prstGeom>
        </p:spPr>
      </p:pic>
      <p:sp>
        <p:nvSpPr>
          <p:cNvPr id="45" name="Freeform 9">
            <a:extLst>
              <a:ext uri="{FF2B5EF4-FFF2-40B4-BE49-F238E27FC236}">
                <a16:creationId xmlns:a16="http://schemas.microsoft.com/office/drawing/2014/main" id="{D61AF9C2-7304-4491-BEBB-83B26AFC78E9}"/>
              </a:ext>
            </a:extLst>
          </p:cNvPr>
          <p:cNvSpPr/>
          <p:nvPr/>
        </p:nvSpPr>
        <p:spPr>
          <a:xfrm rot="2568048">
            <a:off x="3519859" y="1746043"/>
            <a:ext cx="3360547" cy="6876256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680040-2AEC-7E44-8DBC-C28D73140F8E}"/>
              </a:ext>
            </a:extLst>
          </p:cNvPr>
          <p:cNvSpPr/>
          <p:nvPr/>
        </p:nvSpPr>
        <p:spPr>
          <a:xfrm>
            <a:off x="8562910" y="2969282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10052D4D-A7E6-B74C-8463-F6838C7158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t="27784" r="39479" b="15524"/>
          <a:stretch/>
        </p:blipFill>
        <p:spPr>
          <a:xfrm>
            <a:off x="1208103" y="1280045"/>
            <a:ext cx="5426937" cy="5426937"/>
          </a:xfr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D006BC23-379B-B549-A0DE-E5C5F4944CAD}"/>
              </a:ext>
            </a:extLst>
          </p:cNvPr>
          <p:cNvSpPr txBox="1"/>
          <p:nvPr/>
        </p:nvSpPr>
        <p:spPr>
          <a:xfrm>
            <a:off x="8509000" y="1677339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Sistema de Informações de Águas Subterrâneas (SIAGAS)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76108F0D-4E44-4E42-BB58-C60C69A84C93}"/>
              </a:ext>
            </a:extLst>
          </p:cNvPr>
          <p:cNvSpPr/>
          <p:nvPr/>
        </p:nvSpPr>
        <p:spPr>
          <a:xfrm>
            <a:off x="8585200" y="3515071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08D6F7-6846-1B43-84A8-AA63A8AC9D78}"/>
              </a:ext>
            </a:extLst>
          </p:cNvPr>
          <p:cNvSpPr txBox="1"/>
          <p:nvPr/>
        </p:nvSpPr>
        <p:spPr>
          <a:xfrm>
            <a:off x="8585200" y="3591271"/>
            <a:ext cx="6477000" cy="134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É uma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base nacional de dados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de poços, permanentemente atualizada, com módulos capazes de realizar consultas, pesquisas e extração e geração de relatórios. </a:t>
            </a:r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008566BF-2120-0C48-897C-D5F7D0012BA3}"/>
              </a:ext>
            </a:extLst>
          </p:cNvPr>
          <p:cNvSpPr/>
          <p:nvPr/>
        </p:nvSpPr>
        <p:spPr>
          <a:xfrm>
            <a:off x="8585201" y="5191471"/>
            <a:ext cx="6629400" cy="1077218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D402AB4-7380-CB4B-A0BB-76D4020FE3E7}"/>
              </a:ext>
            </a:extLst>
          </p:cNvPr>
          <p:cNvSpPr txBox="1"/>
          <p:nvPr/>
        </p:nvSpPr>
        <p:spPr>
          <a:xfrm>
            <a:off x="8661400" y="5267671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partir da consulta dos dados é possível obter informações sobre localização dos poços, vazão, aquíferos captados, entre outros.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9F7AAB-7DD5-EC44-9EDB-CD72513A5F7C}"/>
              </a:ext>
            </a:extLst>
          </p:cNvPr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8CFD0406-C96B-4B4E-A8EF-E7A3C72E1396}"/>
              </a:ext>
            </a:extLst>
          </p:cNvPr>
          <p:cNvSpPr/>
          <p:nvPr/>
        </p:nvSpPr>
        <p:spPr>
          <a:xfrm>
            <a:off x="8585201" y="6426254"/>
            <a:ext cx="6629400" cy="1063690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5F91E3E-26F0-0F4E-A11D-832614D70650}"/>
              </a:ext>
            </a:extLst>
          </p:cNvPr>
          <p:cNvSpPr txBox="1"/>
          <p:nvPr/>
        </p:nvSpPr>
        <p:spPr>
          <a:xfrm>
            <a:off x="8661400" y="6502454"/>
            <a:ext cx="647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plataforma é mantida pelo SGB a partir do mapeamento e pesquisa hidrogeológica em todo o país.</a:t>
            </a:r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7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1" b="28921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6317864" y="2286000"/>
            <a:ext cx="4414099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6432164" y="2362200"/>
            <a:ext cx="41473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SIAGAS permite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adequada da informação hidrogeológica e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integração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com outros sistemas. Desse modo, contribui para a melhoria da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integrada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dos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recursos hídricos nacionais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0905208" y="2286000"/>
            <a:ext cx="4828931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1041771" y="2362200"/>
            <a:ext cx="45698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agricultura, etc.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de pesquisa científica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do estado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6398200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1041771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3D130EF3-C232-34D2-0AD1-E52FED8FBE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00B050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14230698">
            <a:off x="2565704" y="2639260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596091" y="1425078"/>
            <a:ext cx="42657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Cartografia de Risco Geológico 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35E96B6-4161-8E48-A086-853016502829}"/>
              </a:ext>
            </a:extLst>
          </p:cNvPr>
          <p:cNvSpPr txBox="1"/>
          <p:nvPr/>
        </p:nvSpPr>
        <p:spPr>
          <a:xfrm>
            <a:off x="7596092" y="2902219"/>
            <a:ext cx="7999508" cy="4610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Consiste na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identificação</a:t>
            </a:r>
            <a:r>
              <a:rPr lang="pt-BR" dirty="0">
                <a:latin typeface="Century Gothic" panose="020B0502020202020204" pitchFamily="34" charset="0"/>
              </a:rPr>
              <a:t> 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caracterização</a:t>
            </a:r>
            <a:r>
              <a:rPr lang="pt-BR" dirty="0">
                <a:latin typeface="Century Gothic" panose="020B0502020202020204" pitchFamily="34" charset="0"/>
              </a:rPr>
              <a:t> das porções do território municipal sujeitas 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perdas</a:t>
            </a:r>
            <a:r>
              <a:rPr lang="pt-BR" dirty="0">
                <a:latin typeface="Century Gothic" panose="020B0502020202020204" pitchFamily="34" charset="0"/>
              </a:rPr>
              <a:t> ou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danos</a:t>
            </a:r>
            <a:r>
              <a:rPr lang="pt-BR" dirty="0">
                <a:latin typeface="Century Gothic" panose="020B0502020202020204" pitchFamily="34" charset="0"/>
              </a:rPr>
              <a:t> por eventos adversos de natureza geológica. 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Os mapeamentos são realizados em parceria com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as defesas civis municipais</a:t>
            </a:r>
            <a:r>
              <a:rPr lang="pt-BR" dirty="0">
                <a:latin typeface="Century Gothic" panose="020B0502020202020204" pitchFamily="34" charset="0"/>
              </a:rPr>
              <a:t>, exclusivamente em regiões onde há edificações com permanência humana e cartografam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áreas de risco alto e muito alto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 estudo é elaborado em consonância com as diretrizes e objetivos estabelecidos pela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Política Nacional de Proteção e Defesa Civil </a:t>
            </a:r>
            <a:r>
              <a:rPr lang="pt-BR" dirty="0">
                <a:latin typeface="Century Gothic" panose="020B0502020202020204" pitchFamily="34" charset="0"/>
              </a:rPr>
              <a:t>(Lei 12.608/2012).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596091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691866" y="2641017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AC12E554-E212-08CE-A155-27E28A35FB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  <p:pic>
        <p:nvPicPr>
          <p:cNvPr id="5" name="Espaço Reservado para Imagem 24">
            <a:extLst>
              <a:ext uri="{FF2B5EF4-FFF2-40B4-BE49-F238E27FC236}">
                <a16:creationId xmlns:a16="http://schemas.microsoft.com/office/drawing/2014/main" id="{765BD3DC-0DF5-074A-7896-A8C512EA4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16071"/>
          <a:stretch/>
        </p:blipFill>
        <p:spPr>
          <a:xfrm>
            <a:off x="2387270" y="4013468"/>
            <a:ext cx="2762902" cy="2716240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19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2003916"/>
            <a:ext cx="838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43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mapeados</a:t>
            </a:r>
          </a:p>
          <a:p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63 mil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pessoas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contempladas </a:t>
            </a:r>
            <a:endParaRPr lang="pt-BR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geradas pelo SGB subsidiam a tomada de decisões assertivas relacionadas às políticas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ordenamento territorial e prevenção de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contribuindo para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salvar vidas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de risco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município, permite que a população busque áreas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mais seguras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ou tome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medidas mitigadoras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para a convivência mais segura nessas áreas, quando possível.</a:t>
            </a: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SGB também promove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treinamentos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ministra cursos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capacitação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para as defesas civis.</a:t>
            </a:r>
          </a:p>
          <a:p>
            <a:pPr algn="just" fontAlgn="base"/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Poder público federal, estadual e municipal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500" y="4038599"/>
            <a:ext cx="6852500" cy="5139375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10109200" y="2966346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02142A80-7183-1A8E-5DE6-0CD33A365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F194E9-2CE6-DAB3-E168-F0FABE76FF62}"/>
              </a:ext>
            </a:extLst>
          </p:cNvPr>
          <p:cNvSpPr txBox="1"/>
          <p:nvPr/>
        </p:nvSpPr>
        <p:spPr>
          <a:xfrm>
            <a:off x="719010" y="8602524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1E34F1B-A536-E006-1024-846EE22C9046}"/>
              </a:ext>
            </a:extLst>
          </p:cNvPr>
          <p:cNvGrpSpPr/>
          <p:nvPr/>
        </p:nvGrpSpPr>
        <p:grpSpPr>
          <a:xfrm>
            <a:off x="12829750" y="2966346"/>
            <a:ext cx="2548127" cy="740663"/>
            <a:chOff x="5695188" y="7506716"/>
            <a:chExt cx="2548127" cy="740663"/>
          </a:xfrm>
        </p:grpSpPr>
        <p:pic>
          <p:nvPicPr>
            <p:cNvPr id="6" name="object 20">
              <a:extLst>
                <a:ext uri="{FF2B5EF4-FFF2-40B4-BE49-F238E27FC236}">
                  <a16:creationId xmlns:a16="http://schemas.microsoft.com/office/drawing/2014/main" id="{87FB571E-AF19-5389-8ED3-E9D30680C20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BE6E4ADD-D116-25FB-9BEC-9102EFD9346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11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F347F33-20B7-7940-8B41-9D351291C5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9642"/>
          <a:stretch/>
        </p:blipFill>
        <p:spPr>
          <a:xfrm>
            <a:off x="812800" y="914400"/>
            <a:ext cx="7078663" cy="3708400"/>
          </a:xfrm>
          <a:prstGeom prst="roundRect">
            <a:avLst/>
          </a:prstGeom>
        </p:spPr>
      </p:pic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C260BE21-2207-EC49-B062-0E9D3CDE91E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10709"/>
          <a:stretch/>
        </p:blipFill>
        <p:spPr>
          <a:xfrm>
            <a:off x="8161338" y="914400"/>
            <a:ext cx="7078662" cy="3708400"/>
          </a:xfrm>
          <a:prstGeom prst="round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72DA03-152C-45AF-960C-DD3889C6D606}"/>
              </a:ext>
            </a:extLst>
          </p:cNvPr>
          <p:cNvSpPr/>
          <p:nvPr/>
        </p:nvSpPr>
        <p:spPr>
          <a:xfrm>
            <a:off x="806450" y="6400800"/>
            <a:ext cx="5568950" cy="202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São documentos cartográficos que representam a possibilidade de ocorrência de movimentos gravitacionais de massa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deslizamentos e corridas de massa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e processos hidrológicos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inundações e enxurradas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pt-B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3044E-238E-41F9-B362-37D6C96D260C}"/>
              </a:ext>
            </a:extLst>
          </p:cNvPr>
          <p:cNvSpPr/>
          <p:nvPr/>
        </p:nvSpPr>
        <p:spPr>
          <a:xfrm>
            <a:off x="7041147" y="6395886"/>
            <a:ext cx="3886200" cy="1609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elaboração das Cartas é prevista no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Plano Nacional de Gestão de Riscos e Resposta a Desastres Naturais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pt-BR" sz="18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CA1DB40-7BFC-614A-B1F1-633719C54857}"/>
              </a:ext>
            </a:extLst>
          </p:cNvPr>
          <p:cNvSpPr/>
          <p:nvPr/>
        </p:nvSpPr>
        <p:spPr>
          <a:xfrm flipV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2BD102-63B3-7847-87B8-EA051ECB491F}"/>
              </a:ext>
            </a:extLst>
          </p:cNvPr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Cartas de Suscetibilidade a Movimentos Gravitacionais de Massa e Inundação 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367A58-CC95-4047-AE6A-9ECB601A9ED5}"/>
              </a:ext>
            </a:extLst>
          </p:cNvPr>
          <p:cNvSpPr txBox="1"/>
          <p:nvPr/>
        </p:nvSpPr>
        <p:spPr>
          <a:xfrm>
            <a:off x="9194800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8FF878-0F4A-EF46-9574-EB0BC79B07F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47800" y="4466845"/>
            <a:ext cx="3722116" cy="46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6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2366074"/>
            <a:ext cx="745540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 – João Pessoa</a:t>
            </a:r>
          </a:p>
          <a:p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</a:rPr>
              <a:t>Mais de </a:t>
            </a:r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817 mil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pessoas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contempladas </a:t>
            </a:r>
            <a:endParaRPr lang="pt-BR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 importante para o planejamento do uso e ocupação do solo, controle da expansão urbana, avaliação de cenários potenciais de riscos e, ainda, no âmbito regional, auxilia na elaboração de zoneamentos ecológico-econômicos.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 fontAlgn="base"/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federal,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8522"/>
          <a:stretch/>
        </p:blipFill>
        <p:spPr>
          <a:xfrm>
            <a:off x="8673873" y="3491379"/>
            <a:ext cx="7582127" cy="5686595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377093" y="2400450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02142A80-7183-1A8E-5DE6-0CD33A365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F194E9-2CE6-DAB3-E168-F0FABE76FF62}"/>
              </a:ext>
            </a:extLst>
          </p:cNvPr>
          <p:cNvSpPr txBox="1"/>
          <p:nvPr/>
        </p:nvSpPr>
        <p:spPr>
          <a:xfrm>
            <a:off x="719010" y="8602524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1" y="4072322"/>
            <a:ext cx="6553200" cy="369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estudos apresentam um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panorama socioeconômico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pessoas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residentes nas áreas de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risco geológico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mapeadas pelo SGB.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análise é realizada considerando a interseção tripla entre os setores censitários do Censo Demográfico de 2010, área urbana e áreas de risco geológico.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deste cruzamento de dados, são realizados cálculos que refletem as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características da população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exposta aos riscos geológicos.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76752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548322"/>
            <a:ext cx="6553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Diagnóstico da População em Áreas de Risco Geológico 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r="26406"/>
          <a:stretch/>
        </p:blipFill>
        <p:spPr>
          <a:xfrm>
            <a:off x="8585200" y="0"/>
            <a:ext cx="7670800" cy="91440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EB548E15-D59C-7348-1FFA-7DDDD5156E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2282047"/>
            <a:ext cx="871833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mapeados: João Pessoa e Bayeux </a:t>
            </a:r>
          </a:p>
          <a:p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com as políticas públicas voltadas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 e resposta a desastres</a:t>
            </a:r>
            <a:r>
              <a:rPr lang="pt-BR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Embasa as ações dos órgãos de fiscalização voltadas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inibição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expansão 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de risco</a:t>
            </a:r>
            <a:r>
              <a:rPr lang="pt-BR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Auxilia na definição de critérios para disponibilização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recursos públicos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destinados ao financiamento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intervenções estruturais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não-estruturais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destinadas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 e resposta a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 fontAlgn="base"/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Gestores públicos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privadas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44480" r="39067" b="8693"/>
          <a:stretch/>
        </p:blipFill>
        <p:spPr>
          <a:xfrm>
            <a:off x="9563223" y="4158391"/>
            <a:ext cx="6692778" cy="5019583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10185400" y="3167332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02142A80-7183-1A8E-5DE6-0CD33A365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F194E9-2CE6-DAB3-E168-F0FABE76FF62}"/>
              </a:ext>
            </a:extLst>
          </p:cNvPr>
          <p:cNvSpPr txBox="1"/>
          <p:nvPr/>
        </p:nvSpPr>
        <p:spPr>
          <a:xfrm>
            <a:off x="719010" y="8602524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0"/>
            <a:r>
              <a:rPr lang="pt-B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2700" algn="l" rtl="0"/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034533" y="2609268"/>
            <a:ext cx="54124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l" rtl="0"/>
            <a:r>
              <a:rPr lang="pt-BR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Civil da Região Metropolitana de João Pessoa: Estado da Paraíba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1134519" y="3570966"/>
            <a:ext cx="5128400" cy="3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33" rIns="0" bIns="0" anchor="t" anchorCtr="0">
            <a:spAutoFit/>
          </a:bodyPr>
          <a:lstStyle/>
          <a:p>
            <a:pPr algn="l" rtl="0"/>
            <a:r>
              <a:rPr lang="pt-BR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da Paraíba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034529" y="4559284"/>
            <a:ext cx="5125200" cy="44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l" rtl="0">
              <a:lnSpc>
                <a:spcPct val="115000"/>
              </a:lnSpc>
              <a:buSzPts val="3200"/>
            </a:pPr>
            <a:r>
              <a:rPr lang="pt-BR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</a:t>
            </a:r>
            <a:r>
              <a:rPr lang="pt-BR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Rede Hidrometeorológica Nacional (RHN)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014329" y="5454318"/>
            <a:ext cx="51656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l" rtl="0"/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</a:t>
            </a:r>
            <a:r>
              <a:rPr lang="pt-BR" sz="13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600" b="1" dirty="0">
                <a:solidFill>
                  <a:srgbClr val="24AEE7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Rede Integrada de Monitoramento de Águas Subterrâneas (RIMAS)</a:t>
            </a:r>
            <a:endParaRPr lang="pt-BR" sz="1600" dirty="0">
              <a:solidFill>
                <a:srgbClr val="24AEE7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7480802" y="2609268"/>
            <a:ext cx="50668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l" rtl="0"/>
            <a:r>
              <a:rPr lang="pt-BR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 – </a:t>
            </a:r>
            <a:r>
              <a:rPr lang="pt-BR" sz="1467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1467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533673" y="3426766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l" rtl="0"/>
            <a:r>
              <a:rPr lang="pt-BR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7533673" y="4385390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6933" algn="l" rtl="0">
              <a:buSzPts val="2600"/>
            </a:pPr>
            <a:r>
              <a:rPr lang="pt-BR" sz="1733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</a:t>
            </a:r>
            <a:r>
              <a:rPr lang="pt-BR" sz="1333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 </a:t>
            </a:r>
          </a:p>
        </p:txBody>
      </p:sp>
      <p:pic>
        <p:nvPicPr>
          <p:cNvPr id="99" name="Google Shape;99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88136" y="555551"/>
            <a:ext cx="3883760" cy="2173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8;p1">
            <a:extLst>
              <a:ext uri="{FF2B5EF4-FFF2-40B4-BE49-F238E27FC236}">
                <a16:creationId xmlns:a16="http://schemas.microsoft.com/office/drawing/2014/main" id="{1B436BE8-3DDC-6F62-6EF8-435489127790}"/>
              </a:ext>
            </a:extLst>
          </p:cNvPr>
          <p:cNvSpPr txBox="1"/>
          <p:nvPr/>
        </p:nvSpPr>
        <p:spPr>
          <a:xfrm>
            <a:off x="1034529" y="6523246"/>
            <a:ext cx="5125200" cy="84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6933" algn="l" rtl="0">
              <a:buSzPts val="2600"/>
            </a:pPr>
            <a:r>
              <a:rPr lang="pt-BR" sz="1733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–</a:t>
            </a:r>
            <a:r>
              <a:rPr lang="pt-BR" sz="1333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pt-BR" sz="1467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</a:p>
          <a:p>
            <a:pPr marL="16933" algn="l" rtl="0">
              <a:buSzPts val="2600"/>
            </a:pPr>
            <a:endParaRPr lang="pt-BR"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7">
            <a:extLst>
              <a:ext uri="{FF2B5EF4-FFF2-40B4-BE49-F238E27FC236}">
                <a16:creationId xmlns:a16="http://schemas.microsoft.com/office/drawing/2014/main" id="{DED3E003-45F0-B945-BBC8-C9EC0D18D7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8505" y="0"/>
            <a:ext cx="4145372" cy="3600450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48B1535E-C38D-774D-BD33-A77EB125E4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89487" y="6112002"/>
            <a:ext cx="4398263" cy="3012948"/>
          </a:xfrm>
          <a:prstGeom prst="rect">
            <a:avLst/>
          </a:prstGeom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4B531A1A-903F-D141-B3C2-219D75084B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0" y="5410200"/>
            <a:ext cx="4456175" cy="3988308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C9656D97-3F6E-F043-86A4-FF594DAD89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37563" y="2743200"/>
            <a:ext cx="2196591" cy="32247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1D0F97-D1AF-6345-B36B-245D1E39DCC4}"/>
              </a:ext>
            </a:extLst>
          </p:cNvPr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9D79F38-E53F-C647-BFE0-6B40543AD662}"/>
              </a:ext>
            </a:extLst>
          </p:cNvPr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31BC5C"/>
                </a:solidFill>
                <a:latin typeface="Century Gothic" panose="020B0502020202020204" pitchFamily="34" charset="0"/>
                <a:cs typeface="Gotham-BoldItalic"/>
              </a:rPr>
              <a:t>Clique no mapa para acessar</a:t>
            </a:r>
          </a:p>
        </p:txBody>
      </p:sp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F50404C6-4146-BAFC-2EC0-82AF2E94D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4" y="5967983"/>
            <a:ext cx="5613400" cy="874322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4CFFDAD-55B8-77AA-CC0F-F07029FF9276}"/>
              </a:ext>
            </a:extLst>
          </p:cNvPr>
          <p:cNvSpPr txBox="1">
            <a:spLocks/>
          </p:cNvSpPr>
          <p:nvPr/>
        </p:nvSpPr>
        <p:spPr>
          <a:xfrm>
            <a:off x="5080000" y="2209800"/>
            <a:ext cx="5562599" cy="613130"/>
          </a:xfrm>
          <a:prstGeom prst="rect">
            <a:avLst/>
          </a:prstGeom>
        </p:spPr>
        <p:txBody>
          <a:bodyPr vert="horz" wrap="square" lIns="0" tIns="77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7463" marR="3267" indent="-17463" algn="ctr">
              <a:lnSpc>
                <a:spcPct val="100299"/>
              </a:lnSpc>
              <a:spcBef>
                <a:spcPts val="61"/>
              </a:spcBef>
            </a:pPr>
            <a:r>
              <a:rPr lang="pt-BR" b="1" spc="131" dirty="0">
                <a:solidFill>
                  <a:srgbClr val="127CC8"/>
                </a:solidFill>
                <a:latin typeface="Century Gothic" panose="020B0502020202020204" pitchFamily="34" charset="0"/>
              </a:rPr>
              <a:t>SUPERINTENDÊNCIA  </a:t>
            </a:r>
            <a:r>
              <a:rPr lang="pt-BR" b="1" spc="58" dirty="0">
                <a:solidFill>
                  <a:srgbClr val="127CC8"/>
                </a:solidFill>
                <a:latin typeface="Century Gothic" panose="020B0502020202020204" pitchFamily="34" charset="0"/>
              </a:rPr>
              <a:t>DE</a:t>
            </a:r>
            <a:r>
              <a:rPr lang="pt-BR" b="1" spc="-109" dirty="0">
                <a:solidFill>
                  <a:srgbClr val="127CC8"/>
                </a:solidFill>
                <a:latin typeface="Century Gothic" panose="020B0502020202020204" pitchFamily="34" charset="0"/>
              </a:rPr>
              <a:t> </a:t>
            </a:r>
            <a:r>
              <a:rPr lang="pt-BR" b="1" spc="138" dirty="0">
                <a:solidFill>
                  <a:srgbClr val="127CC8"/>
                </a:solidFill>
                <a:latin typeface="Century Gothic" panose="020B0502020202020204" pitchFamily="34" charset="0"/>
              </a:rPr>
              <a:t> RECIFE</a:t>
            </a:r>
          </a:p>
          <a:p>
            <a:pPr marL="17463" indent="-17463" algn="ctr">
              <a:spcBef>
                <a:spcPts val="447"/>
              </a:spcBef>
            </a:pPr>
            <a:r>
              <a:rPr lang="pt-BR" b="1" spc="186" dirty="0">
                <a:solidFill>
                  <a:srgbClr val="0070C0"/>
                </a:solidFill>
                <a:latin typeface="Century Gothic" panose="020B0502020202020204" pitchFamily="34" charset="0"/>
              </a:rPr>
              <a:t>SUREG/RE</a:t>
            </a:r>
          </a:p>
        </p:txBody>
      </p:sp>
      <p:sp>
        <p:nvSpPr>
          <p:cNvPr id="6" name="Shape 2472">
            <a:extLst>
              <a:ext uri="{FF2B5EF4-FFF2-40B4-BE49-F238E27FC236}">
                <a16:creationId xmlns:a16="http://schemas.microsoft.com/office/drawing/2014/main" id="{1C8BD786-A59D-0B7F-40C5-78C59A9736A3}"/>
              </a:ext>
            </a:extLst>
          </p:cNvPr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 dirty="0">
              <a:ln>
                <a:noFill/>
              </a:ln>
              <a:solidFill>
                <a:srgbClr val="127CC8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D312F37-C16D-0F2E-6D87-B811C3325AD4}"/>
              </a:ext>
            </a:extLst>
          </p:cNvPr>
          <p:cNvGrpSpPr/>
          <p:nvPr/>
        </p:nvGrpSpPr>
        <p:grpSpPr>
          <a:xfrm>
            <a:off x="4699000" y="4114800"/>
            <a:ext cx="6629400" cy="1260987"/>
            <a:chOff x="4699000" y="4114800"/>
            <a:chExt cx="6629400" cy="1260987"/>
          </a:xfrm>
        </p:grpSpPr>
        <p:sp>
          <p:nvSpPr>
            <p:cNvPr id="8" name="Retângulo Arredondado 23">
              <a:extLst>
                <a:ext uri="{FF2B5EF4-FFF2-40B4-BE49-F238E27FC236}">
                  <a16:creationId xmlns:a16="http://schemas.microsoft.com/office/drawing/2014/main" id="{D76564D7-6AED-0FE9-DEEF-E19364E3CE30}"/>
                </a:ext>
              </a:extLst>
            </p:cNvPr>
            <p:cNvSpPr/>
            <p:nvPr/>
          </p:nvSpPr>
          <p:spPr>
            <a:xfrm>
              <a:off x="4699000" y="4114800"/>
              <a:ext cx="6629400" cy="1260987"/>
            </a:xfrm>
            <a:prstGeom prst="roundRect">
              <a:avLst/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Shape 2782">
              <a:hlinkClick r:id="rId8"/>
              <a:extLst>
                <a:ext uri="{FF2B5EF4-FFF2-40B4-BE49-F238E27FC236}">
                  <a16:creationId xmlns:a16="http://schemas.microsoft.com/office/drawing/2014/main" id="{4D85E3D4-5DAF-04BB-59A7-8255B7757B37}"/>
                </a:ext>
              </a:extLst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5A2889D-BB3A-57A8-11EE-6B8C11D986A1}"/>
                </a:ext>
              </a:extLst>
            </p:cNvPr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Avenida Sul, 2291</a:t>
              </a: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Afogados</a:t>
              </a:r>
            </a:p>
            <a:p>
              <a:pPr algn="l"/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Recife - PE – Brasil</a:t>
              </a: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CEP: 50770-011</a:t>
              </a:r>
            </a:p>
          </p:txBody>
        </p:sp>
      </p:grpSp>
      <p:sp>
        <p:nvSpPr>
          <p:cNvPr id="13" name="Shape 2679">
            <a:extLst>
              <a:ext uri="{FF2B5EF4-FFF2-40B4-BE49-F238E27FC236}">
                <a16:creationId xmlns:a16="http://schemas.microsoft.com/office/drawing/2014/main" id="{8A2B3038-8525-0007-4D54-2CA3DD594719}"/>
              </a:ext>
            </a:extLst>
          </p:cNvPr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18EF55A-FD8F-D0C1-7648-B009D79D143F}"/>
              </a:ext>
            </a:extLst>
          </p:cNvPr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+55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81</a:t>
            </a:r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 3316-1400 </a:t>
            </a:r>
            <a:endParaRPr lang="pt-BR" sz="1600" b="1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B37710-8831-2EDF-A629-A2B7C732F614}"/>
              </a:ext>
            </a:extLst>
          </p:cNvPr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127CC8"/>
                </a:solidFill>
                <a:latin typeface="Gotham-BoldItalic"/>
                <a:cs typeface="Gotham-BoldItalic"/>
              </a:rPr>
              <a:t>sureg.re@sgb.gov.br</a:t>
            </a:r>
            <a:endParaRPr lang="pt-BR" sz="1600" dirty="0">
              <a:solidFill>
                <a:srgbClr val="127CC8"/>
              </a:solidFill>
              <a:latin typeface="Gotham-BoldItalic"/>
              <a:cs typeface="Gotham-BoldItalic"/>
            </a:endParaRPr>
          </a:p>
        </p:txBody>
      </p:sp>
    </p:spTree>
    <p:extLst>
      <p:ext uri="{BB962C8B-B14F-4D97-AF65-F5344CB8AC3E}">
        <p14:creationId xmlns:p14="http://schemas.microsoft.com/office/powerpoint/2010/main" val="225022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igital fictícia de person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945599BB-5642-50C3-A4F4-906A7EEF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00B050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14230698">
            <a:off x="2565704" y="2639260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596091" y="939251"/>
            <a:ext cx="74242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Projeto Materiais de Construção Civil da Região Metropolitana de João Pessoa: Estado da Paraíba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35E96B6-4161-8E48-A086-853016502829}"/>
              </a:ext>
            </a:extLst>
          </p:cNvPr>
          <p:cNvSpPr txBox="1"/>
          <p:nvPr/>
        </p:nvSpPr>
        <p:spPr>
          <a:xfrm>
            <a:off x="7596092" y="2902219"/>
            <a:ext cx="8495492" cy="544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 informe tem como meta principal gerar e disponibilizar informações geológicas atualizadas que permitam caracterizar e avaliar 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potencial econômico</a:t>
            </a:r>
            <a:r>
              <a:rPr lang="pt-BR" dirty="0">
                <a:latin typeface="Century Gothic" panose="020B0502020202020204" pitchFamily="34" charset="0"/>
              </a:rPr>
              <a:t> desses bens minerais na Região Metropolitana de João Pessoa (RMJP) indicando as fontes geológicas, reservas, qualificação dos recursos, produção, processos produtivos, comercialização e preços.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Entre os materiais cadastrados estão: brita, areia e argila, além de materiais de empréstimo e calcário.</a:t>
            </a:r>
          </a:p>
          <a:p>
            <a:pPr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RMJP compreende 12 municípios: Alhandra, Bayeux, Caaporã, Cabedelo, Conde, Cruz do Espírito Santo, João Pessoa (núcleo urbano central e capital do estado), Lucena, Pedras de Fogo, Pitimbu, Rio Tinto e Santa Rita.</a:t>
            </a:r>
          </a:p>
        </p:txBody>
      </p:sp>
      <p:pic>
        <p:nvPicPr>
          <p:cNvPr id="83" name="Espaço Reservado para Imagem 24">
            <a:extLst>
              <a:ext uri="{FF2B5EF4-FFF2-40B4-BE49-F238E27FC236}">
                <a16:creationId xmlns:a16="http://schemas.microsoft.com/office/drawing/2014/main" id="{D35432D3-AD81-6E4C-9CF4-7304BD81B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16071"/>
          <a:stretch/>
        </p:blipFill>
        <p:spPr>
          <a:xfrm>
            <a:off x="2387270" y="4013468"/>
            <a:ext cx="2762902" cy="2716240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596091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5E577F70-972C-7A4E-9BE0-D403AE171C24}"/>
              </a:ext>
            </a:extLst>
          </p:cNvPr>
          <p:cNvSpPr/>
          <p:nvPr/>
        </p:nvSpPr>
        <p:spPr>
          <a:xfrm>
            <a:off x="4454963" y="7702070"/>
            <a:ext cx="2895600" cy="5334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Century Gothic" panose="020B0502020202020204" pitchFamily="34" charset="0"/>
              </a:rPr>
              <a:t>2.794,298 km²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7D63D3-1B1A-9F45-B511-5F3146E8DB23}"/>
              </a:ext>
            </a:extLst>
          </p:cNvPr>
          <p:cNvSpPr txBox="1"/>
          <p:nvPr/>
        </p:nvSpPr>
        <p:spPr>
          <a:xfrm>
            <a:off x="4454963" y="724487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Área</a:t>
            </a: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691866" y="2641017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AC12E554-E212-08CE-A155-27E28A35FB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371600"/>
            <a:ext cx="4267200" cy="6172201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9000" y="2057400"/>
            <a:ext cx="3581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pesquisas são essenciais para atender 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demanda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 região, assegurando, ao mesmo tempo,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proteção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à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ao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meio ambiente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projeto subsidia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políticas públicas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a tomada de decisões sobre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ordenamento territorial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polos de produção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materiais de construção 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características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insumos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produzidos na região. Desse modo, impulsiona 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 socioeconômico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com geração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emprego e renda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para a população. 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2757448"/>
            <a:ext cx="3740509" cy="309331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3427803"/>
            <a:ext cx="3200400" cy="226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do setor mineral e da construção civil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Gestores públicos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em geral 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5EB7640-753A-9F43-8A1C-AAE4399BB679}"/>
              </a:ext>
            </a:extLst>
          </p:cNvPr>
          <p:cNvGrpSpPr/>
          <p:nvPr/>
        </p:nvGrpSpPr>
        <p:grpSpPr>
          <a:xfrm>
            <a:off x="12319000" y="8098537"/>
            <a:ext cx="2548127" cy="740663"/>
            <a:chOff x="5695188" y="7506716"/>
            <a:chExt cx="2548127" cy="740663"/>
          </a:xfrm>
        </p:grpSpPr>
        <p:pic>
          <p:nvPicPr>
            <p:cNvPr id="37" name="object 20">
              <a:extLst>
                <a:ext uri="{FF2B5EF4-FFF2-40B4-BE49-F238E27FC236}">
                  <a16:creationId xmlns:a16="http://schemas.microsoft.com/office/drawing/2014/main" id="{8C982174-5B79-5B4E-BECC-04A43074D11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8" name="object 26">
              <a:extLst>
                <a:ext uri="{FF2B5EF4-FFF2-40B4-BE49-F238E27FC236}">
                  <a16:creationId xmlns:a16="http://schemas.microsoft.com/office/drawing/2014/main" id="{1D16D8EF-940B-C141-A0A1-C548C3810F2C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98713" y="2918001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04DA6F-C23E-32D5-8398-FD86114AC53B}"/>
              </a:ext>
            </a:extLst>
          </p:cNvPr>
          <p:cNvSpPr txBox="1"/>
          <p:nvPr/>
        </p:nvSpPr>
        <p:spPr>
          <a:xfrm>
            <a:off x="8890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0" b="22022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3637701" y="2286000"/>
            <a:ext cx="84582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3752001" y="2362200"/>
            <a:ext cx="8191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interpretação apresentada contribuirá para o aprimoramento da cartografia das unidades geológicas e da compreensão do arcabouço tectônico-estrutural da Província Borborema. </a:t>
            </a:r>
          </a:p>
          <a:p>
            <a:pPr algn="just"/>
            <a:endParaRPr lang="pt-BR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ampliação do conhecimento geológico é essencial para identificar o potencial mineral da região, de modo a impulsionar o desenvolvimento sustentável.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2272719" y="2286000"/>
            <a:ext cx="3485050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2348920" y="2362200"/>
            <a:ext cx="25907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do setor mineral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Gestores públicos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660400" y="3652862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3752001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2283414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2F5C00-AA88-3F9C-7768-FF2CA0C89AAF}"/>
              </a:ext>
            </a:extLst>
          </p:cNvPr>
          <p:cNvSpPr txBox="1"/>
          <p:nvPr/>
        </p:nvSpPr>
        <p:spPr>
          <a:xfrm>
            <a:off x="11001642" y="355126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3D130EF3-C232-34D2-0AD1-E52FED8FBE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759200" y="6812026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05FA-D220-4380-AED4-8FE617496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9494" r="20110" b="35063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</p:spPr>
      </p:pic>
      <p:sp>
        <p:nvSpPr>
          <p:cNvPr id="54" name="object 22">
            <a:extLst>
              <a:ext uri="{FF2B5EF4-FFF2-40B4-BE49-F238E27FC236}">
                <a16:creationId xmlns:a16="http://schemas.microsoft.com/office/drawing/2014/main" id="{F00A0FBF-5690-E04B-AD96-571204499300}"/>
              </a:ext>
            </a:extLst>
          </p:cNvPr>
          <p:cNvSpPr txBox="1"/>
          <p:nvPr/>
        </p:nvSpPr>
        <p:spPr>
          <a:xfrm>
            <a:off x="846346" y="2286000"/>
            <a:ext cx="4995654" cy="10515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Atlas </a:t>
            </a:r>
            <a:r>
              <a:rPr lang="pt-BR" sz="32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Aerogeofísico</a:t>
            </a: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 Estado da Paraíba</a:t>
            </a:r>
            <a:endParaRPr lang="pt-BR" sz="32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801776" y="3733800"/>
            <a:ext cx="7783424" cy="4225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publicação reúne dados de todos os projetos </a:t>
            </a:r>
            <a:r>
              <a:rPr lang="pt-BR" sz="18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aerogeofísicos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realizados no estado com técnicas de: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Magnetometria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identificam magnetização induzida nas rochas)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Gamaespectrometria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geram informações sobre radiação emitida pelas rochas)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Gravimetria</a:t>
            </a: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(que geram dados sobre densidade das rochas) 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No documento, estão reunidas todas as informações relevantes e pertinentes. Com base nos levantamentos, é possível desvendar a terceira dimensão dos dados geológicos, ou seja, ter informações em profundidade sobre corpos, estruturas e depósitos minerais.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6A61113-DEAE-E140-B07E-F19016EEC5D3}"/>
              </a:ext>
            </a:extLst>
          </p:cNvPr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2EE32026-2E2B-D02E-008C-70B65EDE58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7EC59BF-C2F5-38CD-D450-F7733E14C38F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/>
          <a:srcRect t="3109" b="3109"/>
          <a:stretch/>
        </p:blipFill>
        <p:spPr>
          <a:xfrm>
            <a:off x="9834563" y="1828800"/>
            <a:ext cx="4770437" cy="6324600"/>
          </a:xfrm>
        </p:spPr>
      </p:pic>
    </p:spTree>
    <p:extLst>
      <p:ext uri="{BB962C8B-B14F-4D97-AF65-F5344CB8AC3E}">
        <p14:creationId xmlns:p14="http://schemas.microsoft.com/office/powerpoint/2010/main" val="239256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864530"/>
            <a:ext cx="4267200" cy="5366083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r="1433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89000" y="2043433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9000" y="2550329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Incremento do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conhecimento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geocientífico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l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Impulsiona a identificação de novas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áreas potenciais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para a ocorrência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depósitos </a:t>
            </a:r>
            <a:r>
              <a:rPr lang="pt-BR" sz="18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metalogenéticos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ou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expansão das áreas mineradas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atuais. </a:t>
            </a:r>
          </a:p>
          <a:p>
            <a:pPr algn="l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para futuros projetos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mapeamento geológico básico, estudos de feições estruturais geológicas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investigações multidisciplinares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2255024"/>
            <a:ext cx="3740509" cy="417675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2925379"/>
            <a:ext cx="3200400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de mineração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 (pesquisadores e estudantes) 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5EB7640-753A-9F43-8A1C-AAE4399BB679}"/>
              </a:ext>
            </a:extLst>
          </p:cNvPr>
          <p:cNvGrpSpPr/>
          <p:nvPr/>
        </p:nvGrpSpPr>
        <p:grpSpPr>
          <a:xfrm>
            <a:off x="12319000" y="8098537"/>
            <a:ext cx="2548127" cy="740663"/>
            <a:chOff x="5695188" y="7506716"/>
            <a:chExt cx="2548127" cy="740663"/>
          </a:xfrm>
        </p:grpSpPr>
        <p:pic>
          <p:nvPicPr>
            <p:cNvPr id="37" name="object 20">
              <a:extLst>
                <a:ext uri="{FF2B5EF4-FFF2-40B4-BE49-F238E27FC236}">
                  <a16:creationId xmlns:a16="http://schemas.microsoft.com/office/drawing/2014/main" id="{8C982174-5B79-5B4E-BECC-04A43074D11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8" name="object 26">
              <a:extLst>
                <a:ext uri="{FF2B5EF4-FFF2-40B4-BE49-F238E27FC236}">
                  <a16:creationId xmlns:a16="http://schemas.microsoft.com/office/drawing/2014/main" id="{1D16D8EF-940B-C141-A0A1-C548C3810F2C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98713" y="2415577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04DA6F-C23E-32D5-8398-FD86114AC53B}"/>
              </a:ext>
            </a:extLst>
          </p:cNvPr>
          <p:cNvSpPr txBox="1"/>
          <p:nvPr/>
        </p:nvSpPr>
        <p:spPr>
          <a:xfrm>
            <a:off x="8890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8">
            <a:extLst>
              <a:ext uri="{FF2B5EF4-FFF2-40B4-BE49-F238E27FC236}">
                <a16:creationId xmlns:a16="http://schemas.microsoft.com/office/drawing/2014/main" id="{611E67EC-2DB1-D54D-AB4D-BA104F2313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14600" y="-685800"/>
            <a:ext cx="3200399" cy="2565907"/>
          </a:xfrm>
          <a:prstGeom prst="rect">
            <a:avLst/>
          </a:prstGeom>
        </p:spPr>
      </p:pic>
      <p:pic>
        <p:nvPicPr>
          <p:cNvPr id="62" name="object 5">
            <a:extLst>
              <a:ext uri="{FF2B5EF4-FFF2-40B4-BE49-F238E27FC236}">
                <a16:creationId xmlns:a16="http://schemas.microsoft.com/office/drawing/2014/main" id="{5D0DAE9D-057A-E746-B728-3FCBDBF0F7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9652"/>
            <a:ext cx="4381499" cy="4054347"/>
          </a:xfrm>
          <a:prstGeom prst="rect">
            <a:avLst/>
          </a:prstGeom>
        </p:spPr>
      </p:pic>
      <p:sp>
        <p:nvSpPr>
          <p:cNvPr id="42" name="Freeform 41">
            <a:extLst>
              <a:ext uri="{FF2B5EF4-FFF2-40B4-BE49-F238E27FC236}">
                <a16:creationId xmlns:a16="http://schemas.microsoft.com/office/drawing/2014/main" id="{38F6DB6E-2096-B442-ACF8-5C39E2CBD082}"/>
              </a:ext>
            </a:extLst>
          </p:cNvPr>
          <p:cNvSpPr/>
          <p:nvPr/>
        </p:nvSpPr>
        <p:spPr>
          <a:xfrm>
            <a:off x="4418124" y="2386749"/>
            <a:ext cx="2455813" cy="5207261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1AFFCBE-B11C-0C4D-BE0E-3833D6F521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21926"/>
          <a:stretch/>
        </p:blipFill>
        <p:spPr>
          <a:xfrm>
            <a:off x="2398338" y="3106491"/>
            <a:ext cx="3966322" cy="3966322"/>
          </a:xfrm>
        </p:spPr>
      </p:pic>
      <p:pic>
        <p:nvPicPr>
          <p:cNvPr id="64" name="object 6">
            <a:extLst>
              <a:ext uri="{FF2B5EF4-FFF2-40B4-BE49-F238E27FC236}">
                <a16:creationId xmlns:a16="http://schemas.microsoft.com/office/drawing/2014/main" id="{D84081D0-C737-6543-8A49-F1A96ADBD6B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47600" y="8368030"/>
            <a:ext cx="4443983" cy="1551939"/>
          </a:xfrm>
          <a:prstGeom prst="rect">
            <a:avLst/>
          </a:prstGeom>
        </p:spPr>
      </p:pic>
      <p:pic>
        <p:nvPicPr>
          <p:cNvPr id="65" name="object 9">
            <a:extLst>
              <a:ext uri="{FF2B5EF4-FFF2-40B4-BE49-F238E27FC236}">
                <a16:creationId xmlns:a16="http://schemas.microsoft.com/office/drawing/2014/main" id="{BB49EAFC-D255-7441-9B79-91F02E6DC48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1700000">
            <a:off x="6222757" y="-1978204"/>
            <a:ext cx="2215387" cy="3233927"/>
          </a:xfrm>
          <a:prstGeom prst="rect">
            <a:avLst/>
          </a:prstGeom>
        </p:spPr>
      </p:pic>
      <p:sp>
        <p:nvSpPr>
          <p:cNvPr id="28" name="Rectangle 9">
            <a:extLst>
              <a:ext uri="{FF2B5EF4-FFF2-40B4-BE49-F238E27FC236}">
                <a16:creationId xmlns:a16="http://schemas.microsoft.com/office/drawing/2014/main" id="{45E25133-6DBB-1A40-A75A-567C6C6D4844}"/>
              </a:ext>
            </a:extLst>
          </p:cNvPr>
          <p:cNvSpPr/>
          <p:nvPr/>
        </p:nvSpPr>
        <p:spPr>
          <a:xfrm>
            <a:off x="9302750" y="255813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ABCB391-23AD-7343-82E9-3059A3502BC8}"/>
              </a:ext>
            </a:extLst>
          </p:cNvPr>
          <p:cNvSpPr txBox="1"/>
          <p:nvPr/>
        </p:nvSpPr>
        <p:spPr>
          <a:xfrm>
            <a:off x="9271000" y="3015330"/>
            <a:ext cx="57150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RHN monitora os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principais rios 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do país. É coordenada pela Agência Nacional de Águas e Saneamento Básico (ANA) e operada, em grande parte, pelo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SGB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Rede conta com cerca de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4.700 estações 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de monitoramento em diversos estados</a:t>
            </a:r>
            <a:r>
              <a:rPr lang="pt-BR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</a:t>
            </a:r>
            <a:r>
              <a:rPr lang="pt-B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sendo que destas, 10 pluviométricas e 25 fluviométricas são operadas pelo SGB somente no estado da Paraíba. 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Do total de estações,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1.900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monitoram parâmetros relacionados aos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rios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com a coleta de dados sobre os níveis, vazões, qualidade da água e transporte de sedimentos. Outras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2.800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estações coletam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dados pluviométricos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monitorando o volume de chuvas.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95B4E9-74DA-0240-A5A0-9CC79832E172}"/>
              </a:ext>
            </a:extLst>
          </p:cNvPr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B134548-4C28-DC43-8D2F-5B07E4985418}"/>
              </a:ext>
            </a:extLst>
          </p:cNvPr>
          <p:cNvSpPr txBox="1"/>
          <p:nvPr/>
        </p:nvSpPr>
        <p:spPr>
          <a:xfrm>
            <a:off x="9194800" y="1491330"/>
            <a:ext cx="4800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Rede </a:t>
            </a:r>
            <a:r>
              <a:rPr lang="pt-BR" sz="28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Hidrometeorológica</a:t>
            </a: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Nacional (RHN)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4450E3FC-B96D-8C6D-8102-DDEF47700A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16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2028793"/>
            <a:ext cx="8572499" cy="627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É fundamental para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dos recursos hídricos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A partir das informações geradas sobre a vazão e chuvas, é possível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avaliar a disponibilidade hídrica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das principais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bacias hidrográficas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estado.</a:t>
            </a:r>
          </a:p>
          <a:p>
            <a:pPr>
              <a:lnSpc>
                <a:spcPct val="150000"/>
              </a:lnSpc>
            </a:pP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fornecem aos planejadores e gestores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informações hidrológicas confiáveis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que subsidiam, por exemplo, atividades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enfrentamento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aos riscos relacionados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inundações e estiagens rigorosas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federais, como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e também por órgãos estaduais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e instituições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Profissionais dos setores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agricultura e da indústria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Mais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20 milhões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pessoas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3" b="24983"/>
          <a:stretch/>
        </p:blipFill>
        <p:spPr>
          <a:xfrm>
            <a:off x="9606700" y="4190999"/>
            <a:ext cx="6649300" cy="4986975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10892536" y="2667000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C67BEA-7BF5-F924-1F6F-F835BDF77CA7}"/>
              </a:ext>
            </a:extLst>
          </p:cNvPr>
          <p:cNvSpPr txBox="1"/>
          <p:nvPr/>
        </p:nvSpPr>
        <p:spPr>
          <a:xfrm>
            <a:off x="736599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Texto&#10;&#10;Descrição gerada automaticamente com confiança média">
            <a:extLst>
              <a:ext uri="{FF2B5EF4-FFF2-40B4-BE49-F238E27FC236}">
                <a16:creationId xmlns:a16="http://schemas.microsoft.com/office/drawing/2014/main" id="{29D21018-0C21-6768-B88D-BC9E553CE2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18652" r="18634" b="27053"/>
          <a:stretch/>
        </p:blipFill>
        <p:spPr>
          <a:xfrm>
            <a:off x="719010" y="10918"/>
            <a:ext cx="3376122" cy="18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10083</TotalTime>
  <Words>1451</Words>
  <Application>Microsoft Office PowerPoint</Application>
  <PresentationFormat>Personalizar</PresentationFormat>
  <Paragraphs>195</Paragraphs>
  <Slides>21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Gill Sans</vt:lpstr>
      <vt:lpstr>Gotham-BoldItalic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Portifolio de Produtos Bahia - ppt copiar</dc:title>
  <dc:creator>Roberta Stuckert de Camargo</dc:creator>
  <cp:lastModifiedBy>Stella Maris da Costa</cp:lastModifiedBy>
  <cp:revision>71</cp:revision>
  <dcterms:created xsi:type="dcterms:W3CDTF">2023-05-16T12:22:51Z</dcterms:created>
  <dcterms:modified xsi:type="dcterms:W3CDTF">2023-09-29T18:40:47Z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