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6256000" cy="9144000"/>
  <p:notesSz cx="16256000" cy="9144000"/>
  <p:embeddedFontLst>
    <p:embeddedFont>
      <p:font typeface="Montserrat" panose="00000500000000000000" pitchFamily="50" charset="0"/>
      <p:regular r:id="rId76"/>
      <p:bold r:id="rId77"/>
      <p:italic r:id="rId78"/>
      <p:boldItalic r:id="rId79"/>
    </p:embeddedFont>
    <p:embeddedFont>
      <p:font typeface="Century Gothic" panose="020B0502020202020204" pitchFamily="34" charset="0"/>
      <p:regular r:id="rId80"/>
      <p:bold r:id="rId81"/>
      <p:italic r:id="rId82"/>
      <p:boldItalic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heWJmeUfMZpXoHbMAhsRa4pm0D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4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4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4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7" name="Google Shape;1047;p4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1" name="Google Shape;1111;p5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5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5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5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5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5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5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5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5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6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6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6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6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6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6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6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4" name="Google Shape;1454;p6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6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6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6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7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7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7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4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84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84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8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5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5" name="Google Shape;65;p85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6"/>
          <p:cNvSpPr>
            <a:spLocks noGrp="1"/>
          </p:cNvSpPr>
          <p:nvPr>
            <p:ph type="pic" idx="2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" name="Google Shape;68;p86"/>
          <p:cNvSpPr>
            <a:spLocks noGrp="1"/>
          </p:cNvSpPr>
          <p:nvPr>
            <p:ph type="pic" idx="3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" name="Google Shape;69;p86"/>
          <p:cNvSpPr>
            <a:spLocks noGrp="1"/>
          </p:cNvSpPr>
          <p:nvPr>
            <p:ph type="pic" idx="4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8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7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" name="Google Shape;75;p87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8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1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1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1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6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76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8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78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p7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9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" name="Google Shape;35;p79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0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80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80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" name="Google Shape;45;p81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" name="Google Shape;46;p8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3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8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7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7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hyperlink" Target="https://rigeo.cprm.gov.br/handle/doc/23340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hyperlink" Target="https://rigeo.cprm.gov.br/handle/doc/2191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hyperlink" Target="https://rigeo.cprm.gov.br/handle/doc/23341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rigeo.cprm.gov.br/handle/doc/2263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igeo.cprm.gov.br/handle/doc/22477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hyperlink" Target="https://rigeo.cprm.gov.br/handle/doc/2252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hyperlink" Target="http://rigeo.cprm.gov.br/jspui/handle/doc/2148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igeo.cprm.gov.br/handle/doc/21815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47.jp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hyperlink" Target="https://rigeo.cprm.gov.br/handle/doc/21672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9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hyperlink" Target="https://rigeo.cprm.gov.br/jspui/bitstream/doc/22454/1/relatorio_campo_das_vertentes.pdf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10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hyperlink" Target="http://www.cprm.gov.br/sace/index_bacias_monitoradas.php?getbacia=bdoce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://www.cprm.gov.br/sace/index_bacias_monitoradas.php?getbacia=bvelhas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://www.cprm.gov.br/sace/index_bacias_monitoradas.php?getbacia=bs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hyperlink" Target="http://www.cprm.gov.br/publique/Hidrologia/Monitoramento-Hidrologico-e-Hidrogeologico/Rede-Integrada-de-Monitoramento-das-Aguas-Subterraneas---RIMAS-6727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84.jpg"/><Relationship Id="rId4" Type="http://schemas.openxmlformats.org/officeDocument/2006/relationships/image" Target="../media/image5.png"/><Relationship Id="rId9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4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14.png"/><Relationship Id="rId9" Type="http://schemas.openxmlformats.org/officeDocument/2006/relationships/hyperlink" Target="http://siagasweb.cprm.gov.br/layout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jspui/bitstream/doc/21428/2/sig_divinopolis.zip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90.jp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6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rigeo.cprm.gov.br/handle/doc/20939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95.jpg"/><Relationship Id="rId10" Type="http://schemas.openxmlformats.org/officeDocument/2006/relationships/hyperlink" Target="https://rigeo.cprm.gov.br/handle/doc/14816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s://rigeo.cprm.gov.br/handle/doc/18058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99.jp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5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03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.pn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://www.cprm.gov.br/publique/Gestao-Territorial/Prevencao-de-Desastres/Setorizacao-de-Riscos-Geologicos---Minas-Gerais-4880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8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Cartas-de-Suscetibilidade-a-Movimentos-Gravitacionais-de-Massa-e-Inundacoes---Minas-Gerais-5077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24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.pn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rigeo.cprm.gov.br/jspui/bitstream/doc/21429/1/carta_geologica_conselheiro_lafaiete.pdf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jpg"/><Relationship Id="rId11" Type="http://schemas.openxmlformats.org/officeDocument/2006/relationships/image" Target="../media/image52.png"/><Relationship Id="rId5" Type="http://schemas.openxmlformats.org/officeDocument/2006/relationships/image" Target="../media/image115.jpg"/><Relationship Id="rId1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50.png"/><Relationship Id="rId1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Produtos-por-Estado---Cartas-de-Perigo-5792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Diagnostico-da-Populacao-em-Areas-de-Risco-Geologico-7207.html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0.pn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rigeo.cprm.gov.br/handle/doc/22807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25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Difusao-do-Conhecimento/Capacitacao-em-Percepcao-e-Mapeamento-de-Areas-de-Risco-Geologico-7388.html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26.jpg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hyperlink" Target="http://www.cprm.gov.br/publique/Gestao-Territorial/Prevencao-de-Desastres/Avaliacao-Tecnica-Pos-Desastre-7141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4.png"/><Relationship Id="rId9" Type="http://schemas.openxmlformats.org/officeDocument/2006/relationships/hyperlink" Target="https://rigeo.cprm.gov.br/jspui/handle/doc/14704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0.png"/><Relationship Id="rId7" Type="http://schemas.openxmlformats.org/officeDocument/2006/relationships/image" Target="../media/image13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://www.cprm.gov.br/publique/Hidrologia/Monitoramento-Hidrologico-e-Hidrogeologico/Rede-Hidrometeorologica-Nacional---RHN-6587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mYbYR7b2S7YU3ndw9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hyperlink" Target="https://rigeo.cprm.gov.br/handle/doc/2182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3"/>
          <p:cNvSpPr/>
          <p:nvPr/>
        </p:nvSpPr>
        <p:spPr>
          <a:xfrm>
            <a:off x="0" y="815434"/>
            <a:ext cx="16255999" cy="82904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2" name="Google Shape;102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23824" y="7434075"/>
            <a:ext cx="1876502" cy="103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3502846" y="37761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4" name="Google Shape;314;p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90" r="1669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15" name="Google Shape;315;p9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316" name="Google Shape;316;p9"/>
          <p:cNvGrpSpPr/>
          <p:nvPr/>
        </p:nvGrpSpPr>
        <p:grpSpPr>
          <a:xfrm>
            <a:off x="1879600" y="7086600"/>
            <a:ext cx="2548127" cy="740663"/>
            <a:chOff x="5695188" y="7506716"/>
            <a:chExt cx="2548127" cy="740663"/>
          </a:xfrm>
        </p:grpSpPr>
        <p:pic>
          <p:nvPicPr>
            <p:cNvPr id="317" name="Google Shape;317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19" name="Google Shape;319;p9"/>
          <p:cNvSpPr txBox="1"/>
          <p:nvPr/>
        </p:nvSpPr>
        <p:spPr>
          <a:xfrm>
            <a:off x="778435" y="27432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9"/>
          <p:cNvSpPr/>
          <p:nvPr/>
        </p:nvSpPr>
        <p:spPr>
          <a:xfrm>
            <a:off x="812800" y="3426472"/>
            <a:ext cx="5638800" cy="3113879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21" name="Google Shape;321;p9"/>
          <p:cNvSpPr txBox="1"/>
          <p:nvPr/>
        </p:nvSpPr>
        <p:spPr>
          <a:xfrm>
            <a:off x="996525" y="3536317"/>
            <a:ext cx="5562600" cy="294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federal, estaduais e municipais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mineração, meio ambiente, infraestrutura, hidrologia e hidrogeologia</a:t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sp>
        <p:nvSpPr>
          <p:cNvPr id="322" name="Google Shape;322;p9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9239" r="9239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29" name="Google Shape;329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325" r="15764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30" name="Google Shape;330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11800" r="11800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31" name="Google Shape;33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0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4" name="Google Shape;334;p10"/>
          <p:cNvSpPr txBox="1"/>
          <p:nvPr/>
        </p:nvSpPr>
        <p:spPr>
          <a:xfrm>
            <a:off x="812800" y="43434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Favorabilidade e Informe Mineral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 Orogênico do Quadrilátero Ferrífero Central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6" name="Google Shape;336;p10"/>
          <p:cNvSpPr txBox="1"/>
          <p:nvPr/>
        </p:nvSpPr>
        <p:spPr>
          <a:xfrm>
            <a:off x="965200" y="5791200"/>
            <a:ext cx="4231833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hospedar ocorrências ainda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não descobertas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ouro do tipo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orogênico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uma das províncias minerais mais importantes do país.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5461000" y="5791200"/>
            <a:ext cx="44196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8" name="Google Shape;338;p10"/>
          <p:cNvSpPr txBox="1"/>
          <p:nvPr/>
        </p:nvSpPr>
        <p:spPr>
          <a:xfrm>
            <a:off x="5613400" y="5791200"/>
            <a:ext cx="41148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mapa foi elaborado com dados disponíveis na base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Área de Relevante Interesse Mineral (ARIM) -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Parte Norte do Quadrilátero Ferrífero Central.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10098097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10"/>
          <p:cNvSpPr txBox="1"/>
          <p:nvPr/>
        </p:nvSpPr>
        <p:spPr>
          <a:xfrm>
            <a:off x="10109200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10"/>
          <p:cNvSpPr txBox="1"/>
          <p:nvPr/>
        </p:nvSpPr>
        <p:spPr>
          <a:xfrm>
            <a:off x="92329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511" t="-567" r="23432" b="566"/>
          <a:stretch/>
        </p:blipFill>
        <p:spPr>
          <a:xfrm>
            <a:off x="19424" y="4572000"/>
            <a:ext cx="5215964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49" name="Google Shape;349;p1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18618" b="18618"/>
          <a:stretch/>
        </p:blipFill>
        <p:spPr>
          <a:xfrm>
            <a:off x="5342965" y="4572000"/>
            <a:ext cx="10913035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50" name="Google Shape;350;p11"/>
          <p:cNvSpPr/>
          <p:nvPr/>
        </p:nvSpPr>
        <p:spPr>
          <a:xfrm>
            <a:off x="3479800" y="2286000"/>
            <a:ext cx="6172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51" name="Google Shape;351;p11"/>
          <p:cNvSpPr txBox="1"/>
          <p:nvPr/>
        </p:nvSpPr>
        <p:spPr>
          <a:xfrm>
            <a:off x="3632200" y="2362200"/>
            <a:ext cx="6172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9880600" y="228600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53" name="Google Shape;353;p11"/>
          <p:cNvSpPr txBox="1"/>
          <p:nvPr/>
        </p:nvSpPr>
        <p:spPr>
          <a:xfrm>
            <a:off x="9956800" y="2362200"/>
            <a:ext cx="507041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 físicas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tenham interesse na exploração de ouro do tipo orogênico na região do Quadrilátero Ferrífero. Também são contemplados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pesquisadores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instituições de ensino ou pesquisa, públicas e privadas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4" name="Google Shape;354;p11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355" name="Google Shape;355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7" name="Google Shape;357;p11"/>
          <p:cNvSpPr txBox="1"/>
          <p:nvPr/>
        </p:nvSpPr>
        <p:spPr>
          <a:xfrm>
            <a:off x="5080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11"/>
          <p:cNvSpPr txBox="1"/>
          <p:nvPr/>
        </p:nvSpPr>
        <p:spPr>
          <a:xfrm>
            <a:off x="9956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11"/>
          <p:cNvSpPr txBox="1"/>
          <p:nvPr/>
        </p:nvSpPr>
        <p:spPr>
          <a:xfrm>
            <a:off x="3556000" y="2743200"/>
            <a:ext cx="6019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 para o setor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partir do compartilhamento de informações e técnicas prospectivas com a sociedade, estimulando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avanço dos modelos exploratórios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reduzindo custo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programas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conduzidos pela iniciativa privada.  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635" b="10636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66" name="Google Shape;366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6852" r="6852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67" name="Google Shape;367;p12"/>
          <p:cNvSpPr/>
          <p:nvPr/>
        </p:nvSpPr>
        <p:spPr>
          <a:xfrm>
            <a:off x="806450" y="6400800"/>
            <a:ext cx="3282950" cy="244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Apresenta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inventário</a:t>
            </a:r>
            <a:r>
              <a:rPr lang="pt-B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geologia básica e a avaliação do</a:t>
            </a:r>
            <a:r>
              <a:rPr lang="pt-B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potencial mineral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Sinclinório Pitangui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localizado na porção noroeste do Quadrilátero Ferrífero (MG).</a:t>
            </a:r>
            <a:endParaRPr sz="1800">
              <a:solidFill>
                <a:srgbClr val="0C0C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12"/>
          <p:cNvSpPr/>
          <p:nvPr/>
        </p:nvSpPr>
        <p:spPr>
          <a:xfrm>
            <a:off x="4699000" y="6389170"/>
            <a:ext cx="3886200" cy="245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 bancos de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dados geológicos, geofísicos, estruturais e metalogenéticos</a:t>
            </a:r>
            <a:r>
              <a:rPr lang="pt-BR" sz="1800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desse distrito foram analisados e hierarquizados de acordo com o grau de importância para a formação e concentração da </a:t>
            </a:r>
            <a:r>
              <a:rPr lang="pt-BR" sz="18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mineralização aurífera</a:t>
            </a: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2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70" name="Google Shape;370;p12"/>
          <p:cNvSpPr txBox="1"/>
          <p:nvPr/>
        </p:nvSpPr>
        <p:spPr>
          <a:xfrm>
            <a:off x="750824" y="4800600"/>
            <a:ext cx="12711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Favorabilidade e Informe Mineral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 Orogênico do Quadrilátero Ferrífero - Setor Noroeste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2"/>
          <p:cNvSpPr/>
          <p:nvPr/>
        </p:nvSpPr>
        <p:spPr>
          <a:xfrm>
            <a:off x="9271000" y="6934200"/>
            <a:ext cx="3733800" cy="685800"/>
          </a:xfrm>
          <a:prstGeom prst="roundRect">
            <a:avLst>
              <a:gd name="adj" fmla="val 11408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1:75.000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12"/>
          <p:cNvSpPr txBox="1"/>
          <p:nvPr/>
        </p:nvSpPr>
        <p:spPr>
          <a:xfrm>
            <a:off x="9194800" y="6380049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p12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"/>
          <p:cNvSpPr/>
          <p:nvPr/>
        </p:nvSpPr>
        <p:spPr>
          <a:xfrm>
            <a:off x="812800" y="5257800"/>
            <a:ext cx="4419600" cy="25146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1" name="Google Shape;381;p13"/>
          <p:cNvSpPr/>
          <p:nvPr/>
        </p:nvSpPr>
        <p:spPr>
          <a:xfrm>
            <a:off x="812800" y="1371600"/>
            <a:ext cx="4267200" cy="3733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82" name="Google Shape;38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956" r="19955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385" name="Google Shape;385;p13"/>
          <p:cNvSpPr txBox="1"/>
          <p:nvPr/>
        </p:nvSpPr>
        <p:spPr>
          <a:xfrm>
            <a:off x="812800" y="5334000"/>
            <a:ext cx="3657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incremento de atividade do setor mineral impulsiona a geração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cidades diretamente e indiretamente envolvidas no processo </a:t>
            </a:r>
            <a:endParaRPr/>
          </a:p>
        </p:txBody>
      </p:sp>
      <p:sp>
        <p:nvSpPr>
          <p:cNvPr id="386" name="Google Shape;386;p13"/>
          <p:cNvSpPr/>
          <p:nvPr/>
        </p:nvSpPr>
        <p:spPr>
          <a:xfrm>
            <a:off x="11709400" y="1219200"/>
            <a:ext cx="3505200" cy="25908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7" name="Google Shape;387;p13"/>
          <p:cNvSpPr txBox="1"/>
          <p:nvPr/>
        </p:nvSpPr>
        <p:spPr>
          <a:xfrm>
            <a:off x="11785600" y="1371600"/>
            <a:ext cx="3403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atividade de mineração impulsiona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economia do estado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consequentemente, do país. Minas tem grande participação no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PIB nacional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contribui ativamente na arrecadação, através da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CFEM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(Compensação Financeira pela Exploração Mineral).</a:t>
            </a:r>
            <a:endParaRPr/>
          </a:p>
        </p:txBody>
      </p:sp>
      <p:pic>
        <p:nvPicPr>
          <p:cNvPr id="388" name="Google Shape;3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889000" y="2057400"/>
            <a:ext cx="35814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investimentos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mineral: A partir de critérios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geológicos, geofísicos e estruturais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é possível identificar áreas com grandes possibilidades de encontrar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 de ouro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assim contribuir para que empresas de mineração realizem investimentos.</a:t>
            </a:r>
            <a:endParaRPr/>
          </a:p>
        </p:txBody>
      </p:sp>
      <p:sp>
        <p:nvSpPr>
          <p:cNvPr id="391" name="Google Shape;391;p13"/>
          <p:cNvSpPr/>
          <p:nvPr/>
        </p:nvSpPr>
        <p:spPr>
          <a:xfrm>
            <a:off x="11702691" y="3917089"/>
            <a:ext cx="3511909" cy="362671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92" name="Google Shape;392;p13"/>
          <p:cNvSpPr txBox="1"/>
          <p:nvPr/>
        </p:nvSpPr>
        <p:spPr>
          <a:xfrm>
            <a:off x="11861800" y="4587444"/>
            <a:ext cx="3581400" cy="26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grpSp>
        <p:nvGrpSpPr>
          <p:cNvPr id="393" name="Google Shape;393;p13"/>
          <p:cNvGrpSpPr/>
          <p:nvPr/>
        </p:nvGrpSpPr>
        <p:grpSpPr>
          <a:xfrm>
            <a:off x="12319000" y="8098537"/>
            <a:ext cx="2548127" cy="740663"/>
            <a:chOff x="5695188" y="7506716"/>
            <a:chExt cx="2548127" cy="740663"/>
          </a:xfrm>
        </p:grpSpPr>
        <p:pic>
          <p:nvPicPr>
            <p:cNvPr id="394" name="Google Shape;394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96" name="Google Shape;396;p13"/>
          <p:cNvSpPr txBox="1"/>
          <p:nvPr/>
        </p:nvSpPr>
        <p:spPr>
          <a:xfrm>
            <a:off x="11709400" y="3962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7" name="Google Shape;397;p13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398" name="Google Shape;398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4"/>
          <p:cNvSpPr txBox="1"/>
          <p:nvPr/>
        </p:nvSpPr>
        <p:spPr>
          <a:xfrm>
            <a:off x="736600" y="3581400"/>
            <a:ext cx="7783423" cy="258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foi avaliar a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mineral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argilas dessas regiões, com a caracterização de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depósitos, ocorrências e áreas potenciais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argilas brancas e vermelhas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âmbito geológico/geomorfológico e tecnológico.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permitiram, também, o cálculo aproximado do volume de</a:t>
            </a:r>
            <a:r>
              <a:rPr lang="pt-BR" sz="16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subsuperfície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Adicionalmente, foi realizado um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de produtividade a partir do cadastro de olarias operantes nas regiões.</a:t>
            </a:r>
            <a:endParaRPr sz="1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14"/>
          <p:cNvSpPr/>
          <p:nvPr/>
        </p:nvSpPr>
        <p:spPr>
          <a:xfrm>
            <a:off x="812800" y="3276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10" name="Google Shape;410;p14"/>
          <p:cNvSpPr txBox="1"/>
          <p:nvPr/>
        </p:nvSpPr>
        <p:spPr>
          <a:xfrm>
            <a:off x="736600" y="20574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 das Argilas dos Vales dos Rios Doce e Jequitinhonha</a:t>
            </a: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1" name="Google Shape;411;p14"/>
          <p:cNvPicPr preferRelativeResize="0"/>
          <p:nvPr/>
        </p:nvPicPr>
        <p:blipFill rotWithShape="1">
          <a:blip r:embed="rId8">
            <a:alphaModFix/>
          </a:blip>
          <a:srcRect l="22037" r="22037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12" name="Google Shape;412;p14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14"/>
          <p:cNvSpPr txBox="1"/>
          <p:nvPr/>
        </p:nvSpPr>
        <p:spPr>
          <a:xfrm>
            <a:off x="725577" y="6400800"/>
            <a:ext cx="7783423" cy="18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Produtos: </a:t>
            </a:r>
            <a:r>
              <a:rPr lang="pt-B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Informe de Recursos Minerais</a:t>
            </a:r>
            <a:b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Banco de dados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do Rio Doce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Setor Leste do estado</a:t>
            </a:r>
            <a:b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do Rio Jequitinhonha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Setor Nordeste do estado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4" name="Google Shape;41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0" name="Google Shape;420;p15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1" name="Google Shape;421;p15"/>
          <p:cNvSpPr/>
          <p:nvPr/>
        </p:nvSpPr>
        <p:spPr>
          <a:xfrm>
            <a:off x="11785600" y="4474882"/>
            <a:ext cx="34290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22" name="Google Shape;42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5"/>
          <p:cNvSpPr>
            <a:spLocks noGrp="1"/>
          </p:cNvSpPr>
          <p:nvPr>
            <p:ph type="pic" idx="2"/>
          </p:nvPr>
        </p:nvSpPr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428" name="Google Shape;428;p1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391" r="1390"/>
          <a:stretch/>
        </p:blipFill>
        <p:spPr>
          <a:xfrm>
            <a:off x="11770468" y="838200"/>
            <a:ext cx="3444132" cy="3542716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29" name="Google Shape;429;p15"/>
          <p:cNvSpPr txBox="1"/>
          <p:nvPr/>
        </p:nvSpPr>
        <p:spPr>
          <a:xfrm>
            <a:off x="11861800" y="5105400"/>
            <a:ext cx="3505200" cy="300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sp>
        <p:nvSpPr>
          <p:cNvPr id="430" name="Google Shape;430;p15"/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431" name="Google Shape;431;p15"/>
          <p:cNvSpPr txBox="1"/>
          <p:nvPr/>
        </p:nvSpPr>
        <p:spPr>
          <a:xfrm>
            <a:off x="11861800" y="464820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32" name="Google Shape;432;p15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433" name="Google Shape;433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5" name="Google Shape;435;p15"/>
          <p:cNvSpPr txBox="1"/>
          <p:nvPr/>
        </p:nvSpPr>
        <p:spPr>
          <a:xfrm>
            <a:off x="8181106" y="1770266"/>
            <a:ext cx="3352800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Contribuir com a indústria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argila em operação nos vales dos rios Jequitinhonha e Doce através da caracterização geológica/geomorfológica e tecnológica das matérias-primas dessas regiões.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Permitir a avaliação da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potencialidade mineral das argilas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que representa um avanço no conhecimento para as indústrias da região.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Otimizar a utilização dos recursos naturais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benefícios diretos para o produtor e gerando, consequentemente,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redução do impacto ambiental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região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6"/>
          <p:cNvPicPr preferRelativeResize="0"/>
          <p:nvPr/>
        </p:nvPicPr>
        <p:blipFill rotWithShape="1">
          <a:blip r:embed="rId7">
            <a:alphaModFix/>
          </a:blip>
          <a:srcRect l="33838" t="19494" r="20109" b="35062"/>
          <a:stretch/>
        </p:blipFill>
        <p:spPr>
          <a:xfrm rot="5400000">
            <a:off x="8004998" y="1635267"/>
            <a:ext cx="7783453" cy="58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2541" b="2540"/>
          <a:stretch/>
        </p:blipFill>
        <p:spPr>
          <a:xfrm>
            <a:off x="9219893" y="1065212"/>
            <a:ext cx="5328193" cy="71342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46" name="Google Shape;446;p16"/>
          <p:cNvSpPr txBox="1"/>
          <p:nvPr/>
        </p:nvSpPr>
        <p:spPr>
          <a:xfrm>
            <a:off x="846346" y="2286000"/>
            <a:ext cx="7738854" cy="105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Estado de Minas Gerais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16"/>
          <p:cNvSpPr txBox="1"/>
          <p:nvPr/>
        </p:nvSpPr>
        <p:spPr>
          <a:xfrm>
            <a:off x="801776" y="3733800"/>
            <a:ext cx="7783424" cy="284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projetos aerogeofísicos realizados no estado com técnicas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magnetometria, gamaespectrometria e gravimetria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base nos levantamentos, é possível desvendar a terceira dimensão dos dados geológicos, ou seja, ter informações em profundidade sobre corpos, estruturas e depósitos minerais.</a:t>
            </a:r>
            <a:endParaRPr/>
          </a:p>
        </p:txBody>
      </p:sp>
      <p:sp>
        <p:nvSpPr>
          <p:cNvPr id="448" name="Google Shape;448;p16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49" name="Google Shape;449;p16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"/>
          <p:cNvSpPr/>
          <p:nvPr/>
        </p:nvSpPr>
        <p:spPr>
          <a:xfrm>
            <a:off x="3327400" y="2286000"/>
            <a:ext cx="32766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56" name="Google Shape;456;p17"/>
          <p:cNvSpPr/>
          <p:nvPr/>
        </p:nvSpPr>
        <p:spPr>
          <a:xfrm>
            <a:off x="6756400" y="2286000"/>
            <a:ext cx="35052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57" name="Google Shape;45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11177" b="11177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60" name="Google Shape;460;p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6915" b="6914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1" name="Google Shape;461;p17"/>
          <p:cNvSpPr/>
          <p:nvPr/>
        </p:nvSpPr>
        <p:spPr>
          <a:xfrm>
            <a:off x="812800" y="2286000"/>
            <a:ext cx="23622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2" name="Google Shape;462;p17"/>
          <p:cNvSpPr txBox="1"/>
          <p:nvPr/>
        </p:nvSpPr>
        <p:spPr>
          <a:xfrm>
            <a:off x="812800" y="2362200"/>
            <a:ext cx="2362200" cy="189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um dos principais estados mineradores do país</a:t>
            </a:r>
            <a:endParaRPr/>
          </a:p>
        </p:txBody>
      </p:sp>
      <p:sp>
        <p:nvSpPr>
          <p:cNvPr id="463" name="Google Shape;463;p17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4" name="Google Shape;464;p17"/>
          <p:cNvSpPr txBox="1"/>
          <p:nvPr/>
        </p:nvSpPr>
        <p:spPr>
          <a:xfrm>
            <a:off x="10642600" y="2438400"/>
            <a:ext cx="4876800" cy="23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sp>
        <p:nvSpPr>
          <p:cNvPr id="465" name="Google Shape;465;p17"/>
          <p:cNvSpPr txBox="1"/>
          <p:nvPr/>
        </p:nvSpPr>
        <p:spPr>
          <a:xfrm>
            <a:off x="736600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17"/>
          <p:cNvSpPr txBox="1"/>
          <p:nvPr/>
        </p:nvSpPr>
        <p:spPr>
          <a:xfrm>
            <a:off x="104902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67" name="Google Shape;467;p17"/>
          <p:cNvGrpSpPr/>
          <p:nvPr/>
        </p:nvGrpSpPr>
        <p:grpSpPr>
          <a:xfrm>
            <a:off x="11099800" y="838200"/>
            <a:ext cx="2548127" cy="740663"/>
            <a:chOff x="5695188" y="7506716"/>
            <a:chExt cx="2548127" cy="740663"/>
          </a:xfrm>
        </p:grpSpPr>
        <p:pic>
          <p:nvPicPr>
            <p:cNvPr id="468" name="Google Shape;46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70" name="Google Shape;47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7"/>
          <p:cNvSpPr txBox="1"/>
          <p:nvPr/>
        </p:nvSpPr>
        <p:spPr>
          <a:xfrm>
            <a:off x="3327400" y="2362200"/>
            <a:ext cx="3276600" cy="189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Impulsiona a identificação de novas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atuais. </a:t>
            </a:r>
            <a:endParaRPr/>
          </a:p>
        </p:txBody>
      </p:sp>
      <p:sp>
        <p:nvSpPr>
          <p:cNvPr id="472" name="Google Shape;472;p17"/>
          <p:cNvSpPr txBox="1"/>
          <p:nvPr/>
        </p:nvSpPr>
        <p:spPr>
          <a:xfrm>
            <a:off x="6756400" y="2362200"/>
            <a:ext cx="3505200" cy="189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mapeamento geológico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básico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de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feições estruturais geológicas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investigações multidisciplinares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78" name="Google Shape;478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684" b="10684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79" name="Google Shape;479;p18"/>
          <p:cNvSpPr/>
          <p:nvPr/>
        </p:nvSpPr>
        <p:spPr>
          <a:xfrm>
            <a:off x="806450" y="6400800"/>
            <a:ext cx="6407150" cy="12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cadastrou e pesquisou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e ocorrências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insumos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abordando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geologia, tipologia, caracterização tecnológica, método de lavra e impactos ambientais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relacionados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18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1" name="Google Shape;481;p18"/>
          <p:cNvSpPr txBox="1"/>
          <p:nvPr/>
        </p:nvSpPr>
        <p:spPr>
          <a:xfrm>
            <a:off x="750824" y="4800600"/>
            <a:ext cx="82915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para Construção Civil da Região Metropolitana de Belo Horizonte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18"/>
          <p:cNvSpPr txBox="1"/>
          <p:nvPr/>
        </p:nvSpPr>
        <p:spPr>
          <a:xfrm>
            <a:off x="91948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18"/>
          <p:cNvSpPr/>
          <p:nvPr/>
        </p:nvSpPr>
        <p:spPr>
          <a:xfrm>
            <a:off x="823259" y="7848600"/>
            <a:ext cx="58295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Metropolitana de Belo Horizonte (RMBH) abriga mais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milhões de habitantes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distribuídos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9.500 Km²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área dividida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 municípios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8"/>
          <p:cNvSpPr/>
          <p:nvPr/>
        </p:nvSpPr>
        <p:spPr>
          <a:xfrm>
            <a:off x="9306249" y="5257800"/>
            <a:ext cx="6172200" cy="313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da RMBH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(Escala 1:250.000)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Recursos e de Potenciais Minerais para a Construção Civil da RMBH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(Escala 1:200.000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de Dados Vetoriais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(SIG)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Banco de Dados e Informe de Recursos Minerais da RMBH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(128 páginas).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" descr="CAPA MIN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" y="4763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"/>
          <p:cNvSpPr/>
          <p:nvPr/>
        </p:nvSpPr>
        <p:spPr>
          <a:xfrm>
            <a:off x="812800" y="1371600"/>
            <a:ext cx="4267200" cy="43434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91" name="Google Shape;49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0011" r="20011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94" name="Google Shape;49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9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9"/>
          <p:cNvSpPr txBox="1"/>
          <p:nvPr/>
        </p:nvSpPr>
        <p:spPr>
          <a:xfrm>
            <a:off x="965200" y="2160104"/>
            <a:ext cx="3446253" cy="33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subsidiam 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elaboração de políticas públicas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tomada de decisões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polos de produção de materiais de construção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produzidos na região.</a:t>
            </a:r>
            <a:endParaRPr/>
          </a:p>
        </p:txBody>
      </p:sp>
      <p:sp>
        <p:nvSpPr>
          <p:cNvPr id="497" name="Google Shape;497;p19"/>
          <p:cNvSpPr/>
          <p:nvPr/>
        </p:nvSpPr>
        <p:spPr>
          <a:xfrm>
            <a:off x="11765214" y="4953000"/>
            <a:ext cx="3511909" cy="2438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98" name="Google Shape;498;p19"/>
          <p:cNvSpPr txBox="1"/>
          <p:nvPr/>
        </p:nvSpPr>
        <p:spPr>
          <a:xfrm>
            <a:off x="11924322" y="5105400"/>
            <a:ext cx="3518877" cy="203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mineral, órgãos públicos, prefeituras, sociedade em geral e comunidade técnico-científica.</a:t>
            </a:r>
            <a:endParaRPr/>
          </a:p>
        </p:txBody>
      </p:sp>
      <p:grpSp>
        <p:nvGrpSpPr>
          <p:cNvPr id="499" name="Google Shape;499;p19"/>
          <p:cNvGrpSpPr/>
          <p:nvPr/>
        </p:nvGrpSpPr>
        <p:grpSpPr>
          <a:xfrm>
            <a:off x="12395200" y="1828800"/>
            <a:ext cx="2548127" cy="740663"/>
            <a:chOff x="5695188" y="7506716"/>
            <a:chExt cx="2548127" cy="740663"/>
          </a:xfrm>
        </p:grpSpPr>
        <p:pic>
          <p:nvPicPr>
            <p:cNvPr id="500" name="Google Shape;500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0"/>
          <p:cNvSpPr txBox="1"/>
          <p:nvPr/>
        </p:nvSpPr>
        <p:spPr>
          <a:xfrm>
            <a:off x="736600" y="3200400"/>
            <a:ext cx="7848600" cy="242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apresenta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estado da arte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conhecimento geológico e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parte de um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mineiros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antigos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Brasil: o Cinturão Mineiro.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sudeste do estado de Minas Gerais, a região é reconhecida pela importância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econômica e diversidade geológica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incluindo seus depósitos de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Mn, Sn-Ta-Nb-Li e Au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além de potencialidades associadas 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sequências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metavulcanossedimentares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20"/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13" name="Google Shape;513;p20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20"/>
          <p:cNvSpPr txBox="1"/>
          <p:nvPr/>
        </p:nvSpPr>
        <p:spPr>
          <a:xfrm>
            <a:off x="736600" y="1752600"/>
            <a:ext cx="13335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Reavaliação das sequências metavulcanossedimentares a sudoeste do Quadrilátero Ferrífero </a:t>
            </a: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Área de Nazareno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20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20"/>
          <p:cNvSpPr txBox="1"/>
          <p:nvPr/>
        </p:nvSpPr>
        <p:spPr>
          <a:xfrm>
            <a:off x="736600" y="5715000"/>
            <a:ext cx="7543800" cy="249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Área: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2.870 km²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 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Folhas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(escala 1:50.000):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Itutinga, Nazareno, São João Del Rei e Madre de Deus de Minas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integrado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(escala 1:100.000)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Informe de Recursos minerais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7" name="Google Shape;51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66200" y="4145219"/>
            <a:ext cx="6706630" cy="50360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18" name="Google Shape;51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1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26" name="Google Shape;5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1"/>
          <p:cNvSpPr>
            <a:spLocks noGrp="1"/>
          </p:cNvSpPr>
          <p:nvPr>
            <p:ph type="pic" idx="2"/>
          </p:nvPr>
        </p:nvSpPr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532" name="Google Shape;532;p2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t="16759" b="16759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33" name="Google Shape;533;p21"/>
          <p:cNvSpPr txBox="1"/>
          <p:nvPr/>
        </p:nvSpPr>
        <p:spPr>
          <a:xfrm>
            <a:off x="82042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21"/>
          <p:cNvSpPr txBox="1"/>
          <p:nvPr/>
        </p:nvSpPr>
        <p:spPr>
          <a:xfrm>
            <a:off x="8204200" y="1767992"/>
            <a:ext cx="3352800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Estimular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investimentos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através do incremento do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regiões.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contribui para 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geológico-metalogenético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um dos distritos mineiros mais antigos do Brasil e importantes de Minas Gerais. 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se destaca como uma das áreas do estado com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densidade de informações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geológicas, adquiridas por instituições de pesquisa e ensino tanto do estado como fora dele. </a:t>
            </a:r>
            <a:endParaRPr/>
          </a:p>
        </p:txBody>
      </p:sp>
      <p:sp>
        <p:nvSpPr>
          <p:cNvPr id="535" name="Google Shape;535;p21"/>
          <p:cNvSpPr txBox="1"/>
          <p:nvPr/>
        </p:nvSpPr>
        <p:spPr>
          <a:xfrm>
            <a:off x="11785600" y="4915433"/>
            <a:ext cx="3276600" cy="336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grpSp>
        <p:nvGrpSpPr>
          <p:cNvPr id="536" name="Google Shape;536;p21"/>
          <p:cNvGrpSpPr/>
          <p:nvPr/>
        </p:nvGrpSpPr>
        <p:grpSpPr>
          <a:xfrm>
            <a:off x="8614923" y="7239000"/>
            <a:ext cx="2548127" cy="740663"/>
            <a:chOff x="5695188" y="7506716"/>
            <a:chExt cx="2548127" cy="740663"/>
          </a:xfrm>
        </p:grpSpPr>
        <p:pic>
          <p:nvPicPr>
            <p:cNvPr id="537" name="Google Shape;537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9" name="Google Shape;539;p21"/>
          <p:cNvSpPr txBox="1"/>
          <p:nvPr/>
        </p:nvSpPr>
        <p:spPr>
          <a:xfrm>
            <a:off x="11785600" y="4474882"/>
            <a:ext cx="3886200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beneficiados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8622" r="8622"/>
          <a:stretch/>
        </p:blipFill>
        <p:spPr>
          <a:xfrm>
            <a:off x="4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45" name="Google Shape;545;p2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43963" b="2579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46" name="Google Shape;546;p2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8622" r="8622"/>
          <a:stretch/>
        </p:blipFill>
        <p:spPr>
          <a:xfrm flipH="1">
            <a:off x="11005249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47" name="Google Shape;54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2"/>
          <p:cNvSpPr/>
          <p:nvPr/>
        </p:nvSpPr>
        <p:spPr>
          <a:xfrm rot="10800000" flipH="1">
            <a:off x="8128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0" name="Google Shape;550;p22"/>
          <p:cNvSpPr txBox="1"/>
          <p:nvPr/>
        </p:nvSpPr>
        <p:spPr>
          <a:xfrm>
            <a:off x="736600" y="42672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Lítio no Brasil: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Leste de Minas Gerais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812800" y="5943600"/>
            <a:ext cx="7772400" cy="22098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2" name="Google Shape;552;p22"/>
          <p:cNvSpPr txBox="1"/>
          <p:nvPr/>
        </p:nvSpPr>
        <p:spPr>
          <a:xfrm>
            <a:off x="965200" y="6019800"/>
            <a:ext cx="7467600" cy="21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 o conhecimento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brasileiras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lítio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através da investigação da região leste de Minas Gerais, inserida no contexto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Pegmatítica Oriental do Brasil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fomentando o setor mineral e considerando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estratégico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 em médio e longo prazo.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3" name="Google Shape;553;p22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22"/>
          <p:cNvSpPr/>
          <p:nvPr/>
        </p:nvSpPr>
        <p:spPr>
          <a:xfrm>
            <a:off x="9295363" y="5867400"/>
            <a:ext cx="5157237" cy="23622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5" name="Google Shape;555;p22"/>
          <p:cNvSpPr txBox="1"/>
          <p:nvPr/>
        </p:nvSpPr>
        <p:spPr>
          <a:xfrm>
            <a:off x="9237824" y="5181600"/>
            <a:ext cx="4114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22"/>
          <p:cNvSpPr txBox="1"/>
          <p:nvPr/>
        </p:nvSpPr>
        <p:spPr>
          <a:xfrm>
            <a:off x="9293808" y="5867400"/>
            <a:ext cx="5562600" cy="26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federal,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mineração, meio ambiente, infraestrutura, hidrologia e hidrogeologia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5573" b="5572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64" name="Google Shape;564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3542" b="3541"/>
          <a:stretch/>
        </p:blipFill>
        <p:spPr>
          <a:xfrm flipH="1"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65" name="Google Shape;565;p23"/>
          <p:cNvSpPr/>
          <p:nvPr/>
        </p:nvSpPr>
        <p:spPr>
          <a:xfrm>
            <a:off x="10109200" y="2286000"/>
            <a:ext cx="5105400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66" name="Google Shape;566;p23"/>
          <p:cNvSpPr txBox="1"/>
          <p:nvPr/>
        </p:nvSpPr>
        <p:spPr>
          <a:xfrm>
            <a:off x="10185400" y="2362200"/>
            <a:ext cx="50292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aumento do conhecimento sobre o mineral fornece importantes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 setor mineral, estimula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região e impulsiona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da cadeia produtiva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elemento nesse estado. </a:t>
            </a:r>
            <a:endParaRPr/>
          </a:p>
        </p:txBody>
      </p:sp>
      <p:sp>
        <p:nvSpPr>
          <p:cNvPr id="567" name="Google Shape;567;p23"/>
          <p:cNvSpPr txBox="1"/>
          <p:nvPr/>
        </p:nvSpPr>
        <p:spPr>
          <a:xfrm>
            <a:off x="3937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8" name="Google Shape;56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3"/>
          <p:cNvSpPr/>
          <p:nvPr/>
        </p:nvSpPr>
        <p:spPr>
          <a:xfrm>
            <a:off x="3860800" y="2286000"/>
            <a:ext cx="6019800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Lítio é considerado um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 estratégico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na categoria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"portadores do futuro"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devido à sua crescente demanda associada, sobretudo, ao seu emprego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de alta tecnologia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(smartphones, notebooks e carros elétricos), conforme o Plano Nacional de Mineração 2050 e a Estratégia Nacional de CT&amp;I 2016-2022 (MCTI).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4"/>
          <p:cNvSpPr/>
          <p:nvPr/>
        </p:nvSpPr>
        <p:spPr>
          <a:xfrm>
            <a:off x="9265816" y="5791200"/>
            <a:ext cx="5943600" cy="2438400"/>
          </a:xfrm>
          <a:prstGeom prst="roundRect">
            <a:avLst>
              <a:gd name="adj" fmla="val 7483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7" name="Google Shape;577;p24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8" name="Google Shape;578;p24"/>
          <p:cNvSpPr/>
          <p:nvPr/>
        </p:nvSpPr>
        <p:spPr>
          <a:xfrm>
            <a:off x="2565400" y="2405062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79" name="Google Shape;579;p2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8443" r="18443"/>
          <a:stretch/>
        </p:blipFill>
        <p:spPr>
          <a:xfrm>
            <a:off x="812800" y="2895600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80" name="Google Shape;580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4842185" y="5006444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81" name="Google Shape;58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7561" y="923712"/>
            <a:ext cx="96527" cy="9652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4"/>
          <p:cNvSpPr txBox="1"/>
          <p:nvPr/>
        </p:nvSpPr>
        <p:spPr>
          <a:xfrm>
            <a:off x="3263213" y="811585"/>
            <a:ext cx="1126371" cy="42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>
                <a:latin typeface="Century Gothic"/>
                <a:ea typeface="Century Gothic"/>
                <a:cs typeface="Century Gothic"/>
                <a:sym typeface="Century Gothic"/>
              </a:rPr>
              <a:t>POR TFÓLIO DE PRODUTOS DO</a:t>
            </a:r>
            <a:endParaRPr sz="7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algn="l" rtl="0">
              <a:lnSpc>
                <a:spcPct val="1184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pt-BR" sz="750" b="1">
                <a:latin typeface="Century Gothic"/>
                <a:ea typeface="Century Gothic"/>
                <a:cs typeface="Century Gothic"/>
                <a:sym typeface="Century Gothic"/>
              </a:rPr>
              <a:t>ESTADO DA </a:t>
            </a:r>
            <a:r>
              <a:rPr lang="pt-BR" sz="75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7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3" name="Google Shape;583;p24"/>
          <p:cNvGrpSpPr/>
          <p:nvPr/>
        </p:nvGrpSpPr>
        <p:grpSpPr>
          <a:xfrm>
            <a:off x="2137012" y="228600"/>
            <a:ext cx="1966691" cy="2203195"/>
            <a:chOff x="6855459" y="2020328"/>
            <a:chExt cx="4258056" cy="4770107"/>
          </a:xfrm>
        </p:grpSpPr>
        <p:pic>
          <p:nvPicPr>
            <p:cNvPr id="584" name="Google Shape;584;p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7" name="Google Shape;587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2800" y="698089"/>
            <a:ext cx="2240222" cy="88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16634" y="1232407"/>
            <a:ext cx="1877567" cy="93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32375" y="663957"/>
            <a:ext cx="699525" cy="54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4"/>
          <p:cNvSpPr txBox="1"/>
          <p:nvPr/>
        </p:nvSpPr>
        <p:spPr>
          <a:xfrm>
            <a:off x="9347200" y="5867400"/>
            <a:ext cx="5715000" cy="225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Província Grafítica Bahia-Minas é uma das províncias grafíticas brasileiras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potencial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Geologicamente, é a província melhor definida no país e ainda é considerada subavaliada economicamente. É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produtora de minério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tipo flake do Brasil e do mundo, com três minas em operação.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1" name="Google Shape;591;p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/>
          <p:nvPr/>
        </p:nvSpPr>
        <p:spPr>
          <a:xfrm>
            <a:off x="9271000" y="3276600"/>
            <a:ext cx="5943600" cy="2209800"/>
          </a:xfrm>
          <a:prstGeom prst="roundRect">
            <a:avLst>
              <a:gd name="adj" fmla="val 9988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94" name="Google Shape;594;p24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595" name="Google Shape;595;p24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24"/>
          <p:cNvSpPr txBox="1"/>
          <p:nvPr/>
        </p:nvSpPr>
        <p:spPr>
          <a:xfrm>
            <a:off x="9271000" y="751582"/>
            <a:ext cx="59436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Grafita no Brasil - </a:t>
            </a: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da Província Grafítica Bahia – Minas</a:t>
            </a:r>
            <a:r>
              <a:rPr lang="pt-BR" sz="3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9271000" y="289560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2600" y="8305800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5"/>
          <p:cNvSpPr/>
          <p:nvPr/>
        </p:nvSpPr>
        <p:spPr>
          <a:xfrm>
            <a:off x="11785600" y="4724400"/>
            <a:ext cx="3429000" cy="3581400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05" name="Google Shape;605;p25"/>
          <p:cNvSpPr/>
          <p:nvPr/>
        </p:nvSpPr>
        <p:spPr>
          <a:xfrm>
            <a:off x="4546600" y="838200"/>
            <a:ext cx="4724400" cy="3581400"/>
          </a:xfrm>
          <a:prstGeom prst="roundRect">
            <a:avLst>
              <a:gd name="adj" fmla="val 797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06" name="Google Shape;60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3498" r="33497"/>
          <a:stretch/>
        </p:blipFill>
        <p:spPr>
          <a:xfrm>
            <a:off x="736271" y="838201"/>
            <a:ext cx="3664887" cy="751903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10" name="Google Shape;610;p25"/>
          <p:cNvSpPr>
            <a:spLocks noGrp="1"/>
          </p:cNvSpPr>
          <p:nvPr>
            <p:ph type="pic" idx="3"/>
          </p:nvPr>
        </p:nvSpPr>
        <p:spPr>
          <a:xfrm>
            <a:off x="4546600" y="4694772"/>
            <a:ext cx="7090014" cy="36110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611" name="Google Shape;611;p2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t="4917" b="4917"/>
          <a:stretch/>
        </p:blipFill>
        <p:spPr>
          <a:xfrm>
            <a:off x="9569302" y="995213"/>
            <a:ext cx="5772299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12" name="Google Shape;612;p25"/>
          <p:cNvSpPr txBox="1"/>
          <p:nvPr/>
        </p:nvSpPr>
        <p:spPr>
          <a:xfrm>
            <a:off x="4699000" y="1524000"/>
            <a:ext cx="4572000" cy="2947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grafita é um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minerais portadores de futuro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Aumentar o conhecimento geocientífico sobre esse elemento no estado permitirá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estímulo ao investimento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nessas regiões, contribuindo para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dessas áreas.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25"/>
          <p:cNvSpPr txBox="1"/>
          <p:nvPr/>
        </p:nvSpPr>
        <p:spPr>
          <a:xfrm>
            <a:off x="4318000" y="1066800"/>
            <a:ext cx="2743200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</a:endParaRPr>
          </a:p>
        </p:txBody>
      </p:sp>
      <p:sp>
        <p:nvSpPr>
          <p:cNvPr id="614" name="Google Shape;614;p25"/>
          <p:cNvSpPr txBox="1"/>
          <p:nvPr/>
        </p:nvSpPr>
        <p:spPr>
          <a:xfrm>
            <a:off x="11785600" y="5334000"/>
            <a:ext cx="3581400" cy="26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sp>
        <p:nvSpPr>
          <p:cNvPr id="615" name="Google Shape;615;p25"/>
          <p:cNvSpPr txBox="1"/>
          <p:nvPr/>
        </p:nvSpPr>
        <p:spPr>
          <a:xfrm>
            <a:off x="11861800" y="4800600"/>
            <a:ext cx="3741576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beneficiado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2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26" name="Google Shape;626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7273" r="17273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27" name="Google Shape;627;p2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16667" r="16666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28" name="Google Shape;628;p26"/>
          <p:cNvSpPr/>
          <p:nvPr/>
        </p:nvSpPr>
        <p:spPr>
          <a:xfrm>
            <a:off x="8585200" y="2895600"/>
            <a:ext cx="6629400" cy="2209800"/>
          </a:xfrm>
          <a:prstGeom prst="roundRect">
            <a:avLst>
              <a:gd name="adj" fmla="val 91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9" name="Google Shape;629;p26"/>
          <p:cNvSpPr txBox="1"/>
          <p:nvPr/>
        </p:nvSpPr>
        <p:spPr>
          <a:xfrm>
            <a:off x="8585200" y="2971800"/>
            <a:ext cx="6629400" cy="19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de estudos multidisciplinares, é apresentado um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cartográfico, metalogenético e prospectivo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área, fundamentado por um extenso banco de dados de recursos minerais, geoquímica, geocronologia, geologia, geofísica, espectroscopia de reflectância e sensoriamento remoto hiperespectral.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p26"/>
          <p:cNvSpPr txBox="1"/>
          <p:nvPr/>
        </p:nvSpPr>
        <p:spPr>
          <a:xfrm>
            <a:off x="8559800" y="838200"/>
            <a:ext cx="646813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Quadrilátero Ferrífero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Geológico, Potencial Mineral e Modelagem 3D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26"/>
          <p:cNvSpPr/>
          <p:nvPr/>
        </p:nvSpPr>
        <p:spPr>
          <a:xfrm>
            <a:off x="8559800" y="243840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632" name="Google Shape;632;p26"/>
          <p:cNvSpPr/>
          <p:nvPr/>
        </p:nvSpPr>
        <p:spPr>
          <a:xfrm>
            <a:off x="8585200" y="5410200"/>
            <a:ext cx="6683443" cy="19812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33" name="Google Shape;633;p26"/>
          <p:cNvSpPr txBox="1"/>
          <p:nvPr/>
        </p:nvSpPr>
        <p:spPr>
          <a:xfrm>
            <a:off x="8737600" y="5486400"/>
            <a:ext cx="64008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descoberta recente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porte médio e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outros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pequenos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aumento das reservas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depósitos conhecidos demonstra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fertilidade de ouro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área do Quadrilátero Ferrífero – considerado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madura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do ponto de vista da exploração.</a:t>
            </a:r>
            <a:endParaRPr/>
          </a:p>
        </p:txBody>
      </p:sp>
      <p:sp>
        <p:nvSpPr>
          <p:cNvPr id="634" name="Google Shape;634;p26"/>
          <p:cNvSpPr txBox="1"/>
          <p:nvPr/>
        </p:nvSpPr>
        <p:spPr>
          <a:xfrm>
            <a:off x="8509000" y="82296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"/>
          <p:cNvSpPr/>
          <p:nvPr/>
        </p:nvSpPr>
        <p:spPr>
          <a:xfrm>
            <a:off x="812800" y="5562600"/>
            <a:ext cx="4419600" cy="19812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1" name="Google Shape;641;p27"/>
          <p:cNvSpPr/>
          <p:nvPr/>
        </p:nvSpPr>
        <p:spPr>
          <a:xfrm>
            <a:off x="812800" y="1371600"/>
            <a:ext cx="4267200" cy="3733800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42" name="Google Shape;64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384" r="14384"/>
          <a:stretch/>
        </p:blipFill>
        <p:spPr>
          <a:xfrm>
            <a:off x="4318000" y="838201"/>
            <a:ext cx="7706904" cy="7208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645" name="Google Shape;645;p27"/>
          <p:cNvSpPr txBox="1"/>
          <p:nvPr/>
        </p:nvSpPr>
        <p:spPr>
          <a:xfrm>
            <a:off x="889000" y="5638800"/>
            <a:ext cx="3352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municia os órgãos governamentais com informações cruciais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de recursos hídricos e ordenamento territorial.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6" name="Google Shape;646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7"/>
          <p:cNvSpPr txBox="1"/>
          <p:nvPr/>
        </p:nvSpPr>
        <p:spPr>
          <a:xfrm>
            <a:off x="965201" y="2160104"/>
            <a:ext cx="320039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incremento do conhecimento geocientífico de uma das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principais províncias metalogenéticas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contribui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 e impulsiona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648" name="Google Shape;648;p27"/>
          <p:cNvSpPr txBox="1"/>
          <p:nvPr/>
        </p:nvSpPr>
        <p:spPr>
          <a:xfrm>
            <a:off x="1117600" y="158934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9" name="Google Shape;649;p27"/>
          <p:cNvSpPr/>
          <p:nvPr/>
        </p:nvSpPr>
        <p:spPr>
          <a:xfrm>
            <a:off x="11691287" y="2971800"/>
            <a:ext cx="3511909" cy="38862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0" name="Google Shape;650;p27"/>
          <p:cNvSpPr txBox="1"/>
          <p:nvPr/>
        </p:nvSpPr>
        <p:spPr>
          <a:xfrm>
            <a:off x="11709400" y="3276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1" name="Google Shape;651;p27"/>
          <p:cNvSpPr txBox="1"/>
          <p:nvPr/>
        </p:nvSpPr>
        <p:spPr>
          <a:xfrm>
            <a:off x="11654453" y="3846215"/>
            <a:ext cx="3581400" cy="26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5879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28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1" name="Google Shape;661;p28"/>
          <p:cNvSpPr/>
          <p:nvPr/>
        </p:nvSpPr>
        <p:spPr>
          <a:xfrm>
            <a:off x="8585200" y="1524000"/>
            <a:ext cx="46482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62" name="Google Shape;662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42444" t="5736" r="1306" b="-5735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63" name="Google Shape;663;p2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64" name="Google Shape;664;p28"/>
          <p:cNvSpPr txBox="1"/>
          <p:nvPr/>
        </p:nvSpPr>
        <p:spPr>
          <a:xfrm>
            <a:off x="8509000" y="746534"/>
            <a:ext cx="81445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Rio Pardo de Minas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28"/>
          <p:cNvSpPr/>
          <p:nvPr/>
        </p:nvSpPr>
        <p:spPr>
          <a:xfrm>
            <a:off x="8568765" y="6324600"/>
            <a:ext cx="6629400" cy="1295400"/>
          </a:xfrm>
          <a:prstGeom prst="roundRect">
            <a:avLst>
              <a:gd name="adj" fmla="val 10198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6" name="Google Shape;666;p28"/>
          <p:cNvSpPr txBox="1"/>
          <p:nvPr/>
        </p:nvSpPr>
        <p:spPr>
          <a:xfrm>
            <a:off x="8661400" y="6324600"/>
            <a:ext cx="6477000" cy="116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cadastramento de recursos minerais possibilitou vislumbrar bons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agregados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materiais de uso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como, areia, argila, cascalho e brita.</a:t>
            </a: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8585200" y="2286000"/>
            <a:ext cx="6629400" cy="1676400"/>
          </a:xfrm>
          <a:prstGeom prst="roundRect">
            <a:avLst>
              <a:gd name="adj" fmla="val 1186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8" name="Google Shape;668;p28"/>
          <p:cNvSpPr txBox="1"/>
          <p:nvPr/>
        </p:nvSpPr>
        <p:spPr>
          <a:xfrm>
            <a:off x="8585200" y="2286000"/>
            <a:ext cx="6477000" cy="165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(1:50.000) e cadastramento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Folhas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 Aurora, Rio Pardo de Minas e Santo Antônio do Retiro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situadas na região setentrional do estado de Minas Gerais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28"/>
          <p:cNvSpPr/>
          <p:nvPr/>
        </p:nvSpPr>
        <p:spPr>
          <a:xfrm>
            <a:off x="8585200" y="4343400"/>
            <a:ext cx="6629400" cy="1600200"/>
          </a:xfrm>
          <a:prstGeom prst="roundRect">
            <a:avLst>
              <a:gd name="adj" fmla="val 10836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0" name="Google Shape;670;p28"/>
          <p:cNvSpPr txBox="1"/>
          <p:nvPr/>
        </p:nvSpPr>
        <p:spPr>
          <a:xfrm>
            <a:off x="8727695" y="4363924"/>
            <a:ext cx="626278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cartografia geológica possibilitou um melhor entendimento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arcabouço geologico e estrutural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unidades. A área do projeto apresenta importantes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ferro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relacionados à Formação Nova Aurora.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671" name="Google Shape;671;p28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089653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1113157" y="2633117"/>
            <a:ext cx="51252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do Estado de Minas Gerais</a:t>
            </a:r>
            <a:endParaRPr sz="1467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190782" y="3409933"/>
            <a:ext cx="5128348" cy="92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 do Estado de Minas Gerais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algn="l" rtl="0">
              <a:lnSpc>
                <a:spcPct val="1221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1034533" y="4421988"/>
            <a:ext cx="5125255" cy="81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Favorabilidade e Informe Mineral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 Orogênico do Quadrilátero Ferrífero Central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" name="Google Shape;122;p2"/>
          <p:cNvSpPr txBox="1"/>
          <p:nvPr/>
        </p:nvSpPr>
        <p:spPr>
          <a:xfrm>
            <a:off x="1092893" y="5350775"/>
            <a:ext cx="51657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Favorabilidade e Informe Mineral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 Orogênico do Quadrilátero Ferrífero - Setor Noroeste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1092893" y="6418525"/>
            <a:ext cx="50668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 das Argilas dos Vales dos Rios Doce e Jequitinhonha</a:t>
            </a:r>
            <a:r>
              <a:rPr lang="pt-BR" sz="1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7454639" y="2552383"/>
            <a:ext cx="47915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Estado de Minas Gerais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7483819" y="3369933"/>
            <a:ext cx="5125255" cy="63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para Construção Civil da Região Metropolitana de Belo Horizonte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7454639" y="4208026"/>
            <a:ext cx="512525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Reavaliação das sequências metavulcanossedimentares a sudoeste do Quadrilátero Ferrífero – Área de Nazareno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7483819" y="5358049"/>
            <a:ext cx="6553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Lítio no Brasil: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Leste de Minas Gerais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03419" y="138487"/>
            <a:ext cx="4267200" cy="23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7483819" y="6355833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Grafita no Brasil - Área da Província Grafítica Bahia – Minas</a:t>
            </a:r>
            <a:r>
              <a:rPr lang="pt-BR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"/>
          <p:cNvSpPr/>
          <p:nvPr/>
        </p:nvSpPr>
        <p:spPr>
          <a:xfrm>
            <a:off x="5937250" y="2190750"/>
            <a:ext cx="4705350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77" name="Google Shape;67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2" y="-3670562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7708" b="7708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80" name="Google Shape;680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6" r="6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81" name="Google Shape;681;p29"/>
          <p:cNvSpPr/>
          <p:nvPr/>
        </p:nvSpPr>
        <p:spPr>
          <a:xfrm>
            <a:off x="812800" y="2209800"/>
            <a:ext cx="5029200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2" name="Google Shape;682;p29"/>
          <p:cNvSpPr txBox="1"/>
          <p:nvPr/>
        </p:nvSpPr>
        <p:spPr>
          <a:xfrm>
            <a:off x="812800" y="2294441"/>
            <a:ext cx="4953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mapeamento geológico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na pesquisa por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novas mineralizações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incentivando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empresas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criando novos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empregos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trazendo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29"/>
          <p:cNvSpPr/>
          <p:nvPr/>
        </p:nvSpPr>
        <p:spPr>
          <a:xfrm>
            <a:off x="10728386" y="2667000"/>
            <a:ext cx="4486214" cy="16002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4" name="Google Shape;684;p29"/>
          <p:cNvSpPr txBox="1"/>
          <p:nvPr/>
        </p:nvSpPr>
        <p:spPr>
          <a:xfrm>
            <a:off x="10795000" y="2819400"/>
            <a:ext cx="4419600" cy="128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científica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públicos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grpSp>
        <p:nvGrpSpPr>
          <p:cNvPr id="685" name="Google Shape;685;p29"/>
          <p:cNvGrpSpPr/>
          <p:nvPr/>
        </p:nvGrpSpPr>
        <p:grpSpPr>
          <a:xfrm>
            <a:off x="6908800" y="838200"/>
            <a:ext cx="2548127" cy="740663"/>
            <a:chOff x="5695188" y="7506716"/>
            <a:chExt cx="2548127" cy="740663"/>
          </a:xfrm>
        </p:grpSpPr>
        <p:pic>
          <p:nvPicPr>
            <p:cNvPr id="686" name="Google Shape;68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7" name="Google Shape;687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88" name="Google Shape;688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9"/>
          <p:cNvSpPr txBox="1"/>
          <p:nvPr/>
        </p:nvSpPr>
        <p:spPr>
          <a:xfrm>
            <a:off x="736600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29"/>
          <p:cNvSpPr txBox="1"/>
          <p:nvPr/>
        </p:nvSpPr>
        <p:spPr>
          <a:xfrm>
            <a:off x="10718800" y="2057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p29"/>
          <p:cNvSpPr txBox="1"/>
          <p:nvPr/>
        </p:nvSpPr>
        <p:spPr>
          <a:xfrm>
            <a:off x="5918200" y="2209800"/>
            <a:ext cx="4724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disponibilização do conhecimento geológico básico é, também, relevante para a elaboração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de recursos hídricos e ordenamento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bem como na avaliação de áreas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30"/>
          <p:cNvSpPr/>
          <p:nvPr/>
        </p:nvSpPr>
        <p:spPr>
          <a:xfrm>
            <a:off x="843472" y="6475274"/>
            <a:ext cx="5531928" cy="1827028"/>
          </a:xfrm>
          <a:prstGeom prst="roundRect">
            <a:avLst>
              <a:gd name="adj" fmla="val 616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98" name="Google Shape;69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30"/>
          <p:cNvSpPr txBox="1"/>
          <p:nvPr/>
        </p:nvSpPr>
        <p:spPr>
          <a:xfrm>
            <a:off x="812800" y="2007137"/>
            <a:ext cx="7738854" cy="114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Campo das Vertentes </a:t>
            </a:r>
            <a:b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 Explicativa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p30"/>
          <p:cNvSpPr txBox="1"/>
          <p:nvPr/>
        </p:nvSpPr>
        <p:spPr>
          <a:xfrm>
            <a:off x="812800" y="3657600"/>
            <a:ext cx="6629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apresentados atualizaram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região, além de terem acrescentado importantes informações referentes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evolução tectônica e metalogenética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área.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3" name="Google Shape;703;p30"/>
          <p:cNvSpPr txBox="1"/>
          <p:nvPr/>
        </p:nvSpPr>
        <p:spPr>
          <a:xfrm>
            <a:off x="965200" y="6551474"/>
            <a:ext cx="5334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envolveu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escala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 100.000 das folhas: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Divinópolis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(SF.23-X-A-I)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Igarapé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(SF.23-X-A-II)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 Rios de Minas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(SF.23-X-A-V)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Conselheiro Lafaiete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(SF.23-X-A-VI)</a:t>
            </a:r>
            <a:endParaRPr/>
          </a:p>
        </p:txBody>
      </p:sp>
      <p:sp>
        <p:nvSpPr>
          <p:cNvPr id="704" name="Google Shape;704;p30"/>
          <p:cNvSpPr/>
          <p:nvPr/>
        </p:nvSpPr>
        <p:spPr>
          <a:xfrm>
            <a:off x="812800" y="32004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05" name="Google Shape;705;p30"/>
          <p:cNvSpPr txBox="1"/>
          <p:nvPr/>
        </p:nvSpPr>
        <p:spPr>
          <a:xfrm>
            <a:off x="1346200" y="600943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6" name="Google Shape;706;p30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7" name="Google Shape;70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0"/>
          <p:cNvPicPr preferRelativeResize="0"/>
          <p:nvPr/>
        </p:nvPicPr>
        <p:blipFill rotWithShape="1">
          <a:blip r:embed="rId9">
            <a:alphaModFix/>
          </a:blip>
          <a:srcRect l="22961" r="24315"/>
          <a:stretch/>
        </p:blipFill>
        <p:spPr>
          <a:xfrm>
            <a:off x="9018621" y="0"/>
            <a:ext cx="7237379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584" r="16584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7" name="Google Shape;717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25" r="16625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18" name="Google Shape;718;p31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9" name="Google Shape;719;p31"/>
          <p:cNvSpPr/>
          <p:nvPr/>
        </p:nvSpPr>
        <p:spPr>
          <a:xfrm>
            <a:off x="812800" y="2667310"/>
            <a:ext cx="6400800" cy="12954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0" name="Google Shape;720;p31"/>
          <p:cNvSpPr txBox="1"/>
          <p:nvPr/>
        </p:nvSpPr>
        <p:spPr>
          <a:xfrm>
            <a:off x="825587" y="2695505"/>
            <a:ext cx="629728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atração de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além de municiar os órgãos governamentais com informações cruciais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de recursos hídricos e ordenamento territorial.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1" name="Google Shape;721;p31"/>
          <p:cNvSpPr/>
          <p:nvPr/>
        </p:nvSpPr>
        <p:spPr>
          <a:xfrm>
            <a:off x="808966" y="4725018"/>
            <a:ext cx="7776234" cy="4114181"/>
          </a:xfrm>
          <a:prstGeom prst="roundRect">
            <a:avLst>
              <a:gd name="adj" fmla="val 731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2" name="Google Shape;722;p31"/>
          <p:cNvSpPr txBox="1"/>
          <p:nvPr/>
        </p:nvSpPr>
        <p:spPr>
          <a:xfrm>
            <a:off x="925183" y="4800601"/>
            <a:ext cx="75438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visam atender 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demandas geocientíficas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(governos municipais, estaduais e universidades) por produtos cartográficos mais atualizados.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minero-metalúrgico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também é alcançado pela possibilidade de metalotectos em potencial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de novas reservas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metais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ferrosos, nobres e raros, assim como pela obtenção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pedreiras de rochas ornamentais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atendam as demandas desse mercado.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indústria cimenteira, oleira, de construção civil e prefeituras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aponta possibilidades de jazidas e áreas de empréstimos para insumos, agregados e material de pavimentação e encascalhamento.</a:t>
            </a:r>
            <a:endParaRPr/>
          </a:p>
        </p:txBody>
      </p:sp>
      <p:grpSp>
        <p:nvGrpSpPr>
          <p:cNvPr id="723" name="Google Shape;723;p31"/>
          <p:cNvGrpSpPr/>
          <p:nvPr/>
        </p:nvGrpSpPr>
        <p:grpSpPr>
          <a:xfrm>
            <a:off x="9298473" y="8098537"/>
            <a:ext cx="2548127" cy="740663"/>
            <a:chOff x="5695188" y="7506716"/>
            <a:chExt cx="2548127" cy="740663"/>
          </a:xfrm>
        </p:grpSpPr>
        <p:pic>
          <p:nvPicPr>
            <p:cNvPr id="724" name="Google Shape;724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3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26" name="Google Shape;726;p31"/>
          <p:cNvSpPr txBox="1"/>
          <p:nvPr/>
        </p:nvSpPr>
        <p:spPr>
          <a:xfrm>
            <a:off x="783566" y="2038012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p31"/>
          <p:cNvSpPr txBox="1"/>
          <p:nvPr/>
        </p:nvSpPr>
        <p:spPr>
          <a:xfrm>
            <a:off x="783566" y="4195195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8" name="Google Shape;728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5" name="Google Shape;73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2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8562910" y="24384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39" name="Google Shape;739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728" r="16728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40" name="Google Shape;740;p3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31249" r="31250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41" name="Google Shape;741;p32"/>
          <p:cNvSpPr txBox="1"/>
          <p:nvPr/>
        </p:nvSpPr>
        <p:spPr>
          <a:xfrm>
            <a:off x="8509000" y="762000"/>
            <a:ext cx="6934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Agromineral do Triângulo Mineiro e Adjacências/MG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3" name="Google Shape;743;p32"/>
          <p:cNvSpPr txBox="1"/>
          <p:nvPr/>
        </p:nvSpPr>
        <p:spPr>
          <a:xfrm>
            <a:off x="8585200" y="2971800"/>
            <a:ext cx="6477000" cy="1345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apresentar um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os melhores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alvos prospectivos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emprego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remineralização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correção de solos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função da disponibilidade, composição química e mineralógica. 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8585201" y="4572000"/>
            <a:ext cx="6629400" cy="13716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5" name="Google Shape;745;p32"/>
          <p:cNvSpPr txBox="1"/>
          <p:nvPr/>
        </p:nvSpPr>
        <p:spPr>
          <a:xfrm>
            <a:off x="8661400" y="4648200"/>
            <a:ext cx="6477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dos estudos, se busca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podem ser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fontes alternativas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uso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que permitam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diminuição de custos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e/ou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melhoria na qualidade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solo/colheitas. </a:t>
            </a:r>
            <a:endParaRPr/>
          </a:p>
        </p:txBody>
      </p:sp>
      <p:sp>
        <p:nvSpPr>
          <p:cNvPr id="746" name="Google Shape;746;p32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8585201" y="6251510"/>
            <a:ext cx="6629400" cy="12954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8" name="Google Shape;748;p32"/>
          <p:cNvSpPr txBox="1"/>
          <p:nvPr/>
        </p:nvSpPr>
        <p:spPr>
          <a:xfrm>
            <a:off x="8661400" y="6327710"/>
            <a:ext cx="6477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diversidade geológica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de Minas Gerais o coloca em destaque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 nacional de fertilizantes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seja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agrominerais convencionais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(fertilizantes solúveis) ou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(rochagem).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3"/>
          <p:cNvSpPr/>
          <p:nvPr/>
        </p:nvSpPr>
        <p:spPr>
          <a:xfrm>
            <a:off x="8128000" y="4572000"/>
            <a:ext cx="3352800" cy="3733800"/>
          </a:xfrm>
          <a:prstGeom prst="roundRect">
            <a:avLst>
              <a:gd name="adj" fmla="val 12605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4" name="Google Shape;754;p33"/>
          <p:cNvSpPr/>
          <p:nvPr/>
        </p:nvSpPr>
        <p:spPr>
          <a:xfrm>
            <a:off x="8128000" y="838200"/>
            <a:ext cx="3505200" cy="35814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5" name="Google Shape;755;p33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341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56" name="Google Shape;75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87" r="16687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62" name="Google Shape;762;p3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6646" r="16646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63" name="Google Shape;763;p33"/>
          <p:cNvSpPr txBox="1"/>
          <p:nvPr/>
        </p:nvSpPr>
        <p:spPr>
          <a:xfrm>
            <a:off x="82042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p33"/>
          <p:cNvSpPr txBox="1"/>
          <p:nvPr/>
        </p:nvSpPr>
        <p:spPr>
          <a:xfrm>
            <a:off x="8280400" y="4907339"/>
            <a:ext cx="29718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função do destaque do estado na produção agrícola nacional e a da alta demanda de fertilizantes no país, o estudo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fontes de nutrientes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as plantas tem caráter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estratégico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se torna prioridade para o SGB.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765" name="Google Shape;765;p33"/>
          <p:cNvSpPr txBox="1"/>
          <p:nvPr/>
        </p:nvSpPr>
        <p:spPr>
          <a:xfrm>
            <a:off x="8204200" y="1676400"/>
            <a:ext cx="3352800" cy="244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Suprir a lacuna na identificação de Unidades de Interesse Agrogeológico (UIAs), as quais poderiam fornecer insumos alternativos aos fertilizantes solúveis, com impactos positivos para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 familiares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agroindústria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geral. </a:t>
            </a:r>
            <a:endParaRPr/>
          </a:p>
        </p:txBody>
      </p:sp>
      <p:sp>
        <p:nvSpPr>
          <p:cNvPr id="766" name="Google Shape;766;p33"/>
          <p:cNvSpPr txBox="1"/>
          <p:nvPr/>
        </p:nvSpPr>
        <p:spPr>
          <a:xfrm>
            <a:off x="11785600" y="4768840"/>
            <a:ext cx="32766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o aumento da compreensão dos processos de intemperismo acelerado de rochas (IAR) como uma estratégia para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remoção de dióxido de carbono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(RDC) traz luz a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demanda global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coloca o Brasil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papel de destaque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mitigação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aquecimento global.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4"/>
          <p:cNvSpPr/>
          <p:nvPr/>
        </p:nvSpPr>
        <p:spPr>
          <a:xfrm>
            <a:off x="8578461" y="3061996"/>
            <a:ext cx="6655816" cy="14478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73" name="Google Shape;77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743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34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78" name="Google Shape;778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075" t="1036" r="32864" b="2740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79" name="Google Shape;779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-125" t="-1805" r="43874" b="1804"/>
          <a:stretch/>
        </p:blipFill>
        <p:spPr>
          <a:xfrm>
            <a:off x="4546600" y="9906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80" name="Google Shape;780;p34"/>
          <p:cNvSpPr txBox="1"/>
          <p:nvPr/>
        </p:nvSpPr>
        <p:spPr>
          <a:xfrm>
            <a:off x="8509000" y="685800"/>
            <a:ext cx="7747000" cy="202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</a:t>
            </a:r>
            <a:b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Doce - </a:t>
            </a: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Doce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das Velhas - </a:t>
            </a: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Velhas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São Francisco - </a:t>
            </a: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São Francisco</a:t>
            </a:r>
            <a:endParaRPr sz="28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p34"/>
          <p:cNvSpPr/>
          <p:nvPr/>
        </p:nvSpPr>
        <p:spPr>
          <a:xfrm>
            <a:off x="8550469" y="2819400"/>
            <a:ext cx="3886200" cy="62345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782" name="Google Shape;782;p34"/>
          <p:cNvSpPr/>
          <p:nvPr/>
        </p:nvSpPr>
        <p:spPr>
          <a:xfrm>
            <a:off x="8558784" y="4724400"/>
            <a:ext cx="6655816" cy="14478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a operação do SAH (período chuvoso), o SGB transmite um Boletim Técnico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sobre os níveis dos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estações fluviométricas monitoradas e, em momentos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previsões sobre esses níveis. </a:t>
            </a:r>
            <a:endParaRPr/>
          </a:p>
        </p:txBody>
      </p:sp>
      <p:sp>
        <p:nvSpPr>
          <p:cNvPr id="783" name="Google Shape;783;p34"/>
          <p:cNvSpPr txBox="1"/>
          <p:nvPr/>
        </p:nvSpPr>
        <p:spPr>
          <a:xfrm>
            <a:off x="8585200" y="3048000"/>
            <a:ext cx="6629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previsão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de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gerar e disseminar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subsidiar a tomada de decisões por parte da população e dos órgãos relacionadas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dos impactos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eventos hidrológicos extremos.</a:t>
            </a:r>
            <a:endParaRPr/>
          </a:p>
        </p:txBody>
      </p:sp>
      <p:sp>
        <p:nvSpPr>
          <p:cNvPr id="784" name="Google Shape;784;p34"/>
          <p:cNvSpPr/>
          <p:nvPr/>
        </p:nvSpPr>
        <p:spPr>
          <a:xfrm>
            <a:off x="5461000" y="6477000"/>
            <a:ext cx="3810000" cy="1676400"/>
          </a:xfrm>
          <a:prstGeom prst="roundRect">
            <a:avLst>
              <a:gd name="adj" fmla="val 824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85" name="Google Shape;785;p34"/>
          <p:cNvSpPr txBox="1"/>
          <p:nvPr/>
        </p:nvSpPr>
        <p:spPr>
          <a:xfrm>
            <a:off x="5461000" y="6498236"/>
            <a:ext cx="3886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Militar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 de Bombeiros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dos municípios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das bacias hidrográficas  </a:t>
            </a:r>
            <a:endParaRPr/>
          </a:p>
        </p:txBody>
      </p:sp>
      <p:sp>
        <p:nvSpPr>
          <p:cNvPr id="786" name="Google Shape;786;p34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34"/>
          <p:cNvSpPr/>
          <p:nvPr/>
        </p:nvSpPr>
        <p:spPr>
          <a:xfrm>
            <a:off x="9423400" y="6501134"/>
            <a:ext cx="5791199" cy="1652266"/>
          </a:xfrm>
          <a:prstGeom prst="roundRect">
            <a:avLst>
              <a:gd name="adj" fmla="val 824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88" name="Google Shape;788;p34"/>
          <p:cNvSpPr txBox="1"/>
          <p:nvPr/>
        </p:nvSpPr>
        <p:spPr>
          <a:xfrm>
            <a:off x="9423400" y="6568190"/>
            <a:ext cx="5791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demais órgãos federais, estaduais e municipais com atuação na bacia hidrográfica 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9" name="Google Shape;789;p34"/>
          <p:cNvSpPr txBox="1"/>
          <p:nvPr/>
        </p:nvSpPr>
        <p:spPr>
          <a:xfrm>
            <a:off x="5613400" y="6084841"/>
            <a:ext cx="38862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5"/>
          <p:cNvSpPr/>
          <p:nvPr/>
        </p:nvSpPr>
        <p:spPr>
          <a:xfrm>
            <a:off x="812800" y="5105400"/>
            <a:ext cx="6019800" cy="2971800"/>
          </a:xfrm>
          <a:prstGeom prst="roundRect">
            <a:avLst>
              <a:gd name="adj" fmla="val 8633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6" name="Google Shape;796;p35"/>
          <p:cNvSpPr/>
          <p:nvPr/>
        </p:nvSpPr>
        <p:spPr>
          <a:xfrm>
            <a:off x="812800" y="1371600"/>
            <a:ext cx="5105400" cy="3379304"/>
          </a:xfrm>
          <a:prstGeom prst="roundRect">
            <a:avLst>
              <a:gd name="adj" fmla="val 132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97" name="Google Shape;79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-381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930" r="19929"/>
          <a:stretch/>
        </p:blipFill>
        <p:spPr>
          <a:xfrm>
            <a:off x="4965287" y="812191"/>
            <a:ext cx="8115713" cy="75908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800" name="Google Shape;800;p35"/>
          <p:cNvSpPr txBox="1"/>
          <p:nvPr/>
        </p:nvSpPr>
        <p:spPr>
          <a:xfrm>
            <a:off x="889000" y="5715000"/>
            <a:ext cx="3657600" cy="173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Alerta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dois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municípios quanto ao risco de ocorrência de inundações: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Jequitibá e Santo Hipólito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População aproximada: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mil habitantes</a:t>
            </a:r>
            <a:r>
              <a:rPr lang="pt-B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1" name="Google Shape;801;p35"/>
          <p:cNvSpPr/>
          <p:nvPr/>
        </p:nvSpPr>
        <p:spPr>
          <a:xfrm>
            <a:off x="11785600" y="1741004"/>
            <a:ext cx="3505200" cy="5778554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02" name="Google Shape;802;p35"/>
          <p:cNvSpPr txBox="1"/>
          <p:nvPr/>
        </p:nvSpPr>
        <p:spPr>
          <a:xfrm>
            <a:off x="11866135" y="2477000"/>
            <a:ext cx="3306580" cy="389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SAH São Francisco busca beneficiar os municípios mineiros de </a:t>
            </a:r>
            <a:r>
              <a:rPr lang="pt-BR" sz="18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Pirapora, Buritizeiro, Ponto Chique, São Romão, Ubaí, São Francisco, Pedras de Maria da Cruz, Januária, Matias Cardoso, Manga, e os municípios baianos de Carinhanha, Malhada, Serra do Ramalho, Bom Jesus da Lapa, Ibotirama, Morpará, Xique-xique e Barra</a:t>
            </a:r>
            <a:r>
              <a:rPr lang="pt-BR" sz="1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População aproximada: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530 mil habitantes</a:t>
            </a:r>
            <a:r>
              <a:rPr lang="pt-BR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35"/>
          <p:cNvSpPr txBox="1"/>
          <p:nvPr/>
        </p:nvSpPr>
        <p:spPr>
          <a:xfrm>
            <a:off x="1041400" y="1447800"/>
            <a:ext cx="3886200" cy="492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SAH DOCE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35"/>
          <p:cNvSpPr txBox="1"/>
          <p:nvPr/>
        </p:nvSpPr>
        <p:spPr>
          <a:xfrm>
            <a:off x="965200" y="1905000"/>
            <a:ext cx="3810000" cy="147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Beneficia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 municípios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às margens dos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rios Piranga, Piracicaba e Doce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População aproximada: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930 mil habitantes 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MG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35"/>
          <p:cNvSpPr txBox="1"/>
          <p:nvPr/>
        </p:nvSpPr>
        <p:spPr>
          <a:xfrm>
            <a:off x="889000" y="5181600"/>
            <a:ext cx="3886200" cy="492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SAH VELHAS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35"/>
          <p:cNvSpPr txBox="1"/>
          <p:nvPr/>
        </p:nvSpPr>
        <p:spPr>
          <a:xfrm>
            <a:off x="11877579" y="1953939"/>
            <a:ext cx="3886200" cy="492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SAH São Francisco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8" name="Google Shape;808;p35"/>
          <p:cNvGrpSpPr/>
          <p:nvPr/>
        </p:nvGrpSpPr>
        <p:grpSpPr>
          <a:xfrm>
            <a:off x="12286074" y="6548880"/>
            <a:ext cx="2548127" cy="740663"/>
            <a:chOff x="5833904" y="6740396"/>
            <a:chExt cx="2548127" cy="740663"/>
          </a:xfrm>
        </p:grpSpPr>
        <p:pic>
          <p:nvPicPr>
            <p:cNvPr id="809" name="Google Shape;809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33904" y="674039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0" name="Google Shape;810;p35"/>
            <p:cNvSpPr txBox="1"/>
            <p:nvPr/>
          </p:nvSpPr>
          <p:spPr>
            <a:xfrm>
              <a:off x="6002122" y="6950389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811" name="Google Shape;811;p35"/>
          <p:cNvGrpSpPr/>
          <p:nvPr/>
        </p:nvGrpSpPr>
        <p:grpSpPr>
          <a:xfrm>
            <a:off x="2260600" y="7315200"/>
            <a:ext cx="2548127" cy="740663"/>
            <a:chOff x="5695188" y="7506716"/>
            <a:chExt cx="2548127" cy="740663"/>
          </a:xfrm>
        </p:grpSpPr>
        <p:pic>
          <p:nvPicPr>
            <p:cNvPr id="812" name="Google Shape;812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3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814" name="Google Shape;814;p35"/>
          <p:cNvGrpSpPr/>
          <p:nvPr/>
        </p:nvGrpSpPr>
        <p:grpSpPr>
          <a:xfrm>
            <a:off x="1498600" y="3657600"/>
            <a:ext cx="2495550" cy="725380"/>
            <a:chOff x="5695188" y="7506716"/>
            <a:chExt cx="2548127" cy="740663"/>
          </a:xfrm>
        </p:grpSpPr>
        <p:pic>
          <p:nvPicPr>
            <p:cNvPr id="815" name="Google Shape;815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3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4204" y="13716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3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27" name="Google Shape;827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728" r="16728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28" name="Google Shape;828;p3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34326" r="2293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29" name="Google Shape;829;p36"/>
          <p:cNvSpPr/>
          <p:nvPr/>
        </p:nvSpPr>
        <p:spPr>
          <a:xfrm>
            <a:off x="8585200" y="2895600"/>
            <a:ext cx="66294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30" name="Google Shape;830;p36"/>
          <p:cNvSpPr txBox="1"/>
          <p:nvPr/>
        </p:nvSpPr>
        <p:spPr>
          <a:xfrm>
            <a:off x="8854872" y="3048000"/>
            <a:ext cx="63472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uma série de documentos, o SGB demonstra a situação atual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vazões e/ou níveis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regiões Sudeste e Centro-Oeste e, em alguns casos, efetuando prognósticos.</a:t>
            </a:r>
            <a:endParaRPr/>
          </a:p>
        </p:txBody>
      </p:sp>
      <p:sp>
        <p:nvSpPr>
          <p:cNvPr id="831" name="Google Shape;831;p36"/>
          <p:cNvSpPr txBox="1"/>
          <p:nvPr/>
        </p:nvSpPr>
        <p:spPr>
          <a:xfrm>
            <a:off x="8509000" y="685800"/>
            <a:ext cx="6705600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Acompanhamento de estiagens da região Sudeste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2" name="Google Shape;832;p36"/>
          <p:cNvSpPr/>
          <p:nvPr/>
        </p:nvSpPr>
        <p:spPr>
          <a:xfrm>
            <a:off x="8585200" y="1981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833" name="Google Shape;833;p36"/>
          <p:cNvSpPr/>
          <p:nvPr/>
        </p:nvSpPr>
        <p:spPr>
          <a:xfrm>
            <a:off x="8611616" y="5257800"/>
            <a:ext cx="6629400" cy="13716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34" name="Google Shape;834;p36"/>
          <p:cNvSpPr txBox="1"/>
          <p:nvPr/>
        </p:nvSpPr>
        <p:spPr>
          <a:xfrm>
            <a:off x="8703552" y="5334000"/>
            <a:ext cx="651104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divulgação dessas informações contribui para que os diversos setores que necessitam da água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público, energia, agricultura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etc) possam se planejar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5" name="Google Shape;835;p36"/>
          <p:cNvSpPr txBox="1"/>
          <p:nvPr/>
        </p:nvSpPr>
        <p:spPr>
          <a:xfrm>
            <a:off x="85471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6" name="Google Shape;836;p36"/>
          <p:cNvSpPr txBox="1"/>
          <p:nvPr/>
        </p:nvSpPr>
        <p:spPr>
          <a:xfrm>
            <a:off x="8616950" y="4724400"/>
            <a:ext cx="63472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37"/>
          <p:cNvSpPr/>
          <p:nvPr/>
        </p:nvSpPr>
        <p:spPr>
          <a:xfrm>
            <a:off x="11760200" y="4648200"/>
            <a:ext cx="3429000" cy="3657600"/>
          </a:xfrm>
          <a:prstGeom prst="roundRect">
            <a:avLst>
              <a:gd name="adj" fmla="val 8156"/>
            </a:avLst>
          </a:pr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42" name="Google Shape;842;p37"/>
          <p:cNvSpPr/>
          <p:nvPr/>
        </p:nvSpPr>
        <p:spPr>
          <a:xfrm>
            <a:off x="8128000" y="990600"/>
            <a:ext cx="3429000" cy="7162800"/>
          </a:xfrm>
          <a:prstGeom prst="roundRect">
            <a:avLst>
              <a:gd name="adj" fmla="val 8156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43" name="Google Shape;84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584" r="1658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418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849" name="Google Shape;849;p3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67" r="16666"/>
          <a:stretch/>
        </p:blipFill>
        <p:spPr>
          <a:xfrm>
            <a:off x="11671884" y="1011518"/>
            <a:ext cx="3542716" cy="3542716"/>
          </a:xfrm>
          <a:prstGeom prst="roundRect">
            <a:avLst>
              <a:gd name="adj" fmla="val 806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850" name="Google Shape;850;p37"/>
          <p:cNvSpPr txBox="1"/>
          <p:nvPr/>
        </p:nvSpPr>
        <p:spPr>
          <a:xfrm>
            <a:off x="11709400" y="5257800"/>
            <a:ext cx="35052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gestores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âmbito federal, estadual e municipal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científica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(universidades, escolas, institutos)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geral.</a:t>
            </a:r>
            <a:endParaRPr/>
          </a:p>
        </p:txBody>
      </p:sp>
      <p:sp>
        <p:nvSpPr>
          <p:cNvPr id="851" name="Google Shape;851;p37"/>
          <p:cNvSpPr txBox="1"/>
          <p:nvPr/>
        </p:nvSpPr>
        <p:spPr>
          <a:xfrm>
            <a:off x="8128000" y="1132143"/>
            <a:ext cx="38862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2" name="Google Shape;852;p37"/>
          <p:cNvSpPr txBox="1"/>
          <p:nvPr/>
        </p:nvSpPr>
        <p:spPr>
          <a:xfrm>
            <a:off x="11785600" y="472440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Beneficiado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3" name="Google Shape;853;p37"/>
          <p:cNvSpPr txBox="1"/>
          <p:nvPr/>
        </p:nvSpPr>
        <p:spPr>
          <a:xfrm>
            <a:off x="8204200" y="1676400"/>
            <a:ext cx="3276600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períodos de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estiagem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pronunciada é extremamente importante que a sociedade brasileira e as autoridades tenham instrumentos para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gerenciar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possíveis situações de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escassez de água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 destes instrumentos é o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da quantidade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realmente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disponível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possibilidade de analisar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cenários futuros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obtenção das vazões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mínimas e o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acompanhamento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dos rios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possibilita que se analise e se registre, para as gerações futuras, períodos que talvez sejam excepcionais em termos de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escassez de água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38"/>
          <p:cNvSpPr/>
          <p:nvPr/>
        </p:nvSpPr>
        <p:spPr>
          <a:xfrm>
            <a:off x="9271000" y="3429000"/>
            <a:ext cx="5943600" cy="4495800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61" name="Google Shape;861;p38"/>
          <p:cNvSpPr/>
          <p:nvPr/>
        </p:nvSpPr>
        <p:spPr>
          <a:xfrm>
            <a:off x="6169728" y="354745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62" name="Google Shape;862;p38"/>
          <p:cNvSpPr/>
          <p:nvPr/>
        </p:nvSpPr>
        <p:spPr>
          <a:xfrm>
            <a:off x="2522538" y="222017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863" name="Google Shape;863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812800" y="271071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64" name="Google Shape;864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4149942" y="426720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65" name="Google Shape;865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8"/>
          <p:cNvSpPr/>
          <p:nvPr/>
        </p:nvSpPr>
        <p:spPr>
          <a:xfrm>
            <a:off x="9302750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868" name="Google Shape;868;p38"/>
          <p:cNvSpPr txBox="1"/>
          <p:nvPr/>
        </p:nvSpPr>
        <p:spPr>
          <a:xfrm>
            <a:off x="9271000" y="2286000"/>
            <a:ext cx="5715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modo a propiciar a médio e longo prazos: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9" name="Google Shape;869;p38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0" name="Google Shape;870;p38"/>
          <p:cNvSpPr txBox="1"/>
          <p:nvPr/>
        </p:nvSpPr>
        <p:spPr>
          <a:xfrm>
            <a:off x="9194800" y="7620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p38"/>
          <p:cNvSpPr txBox="1"/>
          <p:nvPr/>
        </p:nvSpPr>
        <p:spPr>
          <a:xfrm>
            <a:off x="9283700" y="3810000"/>
            <a:ext cx="5981700" cy="388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às águas subterrâneas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decorrência da explotação ou das formas de uso e ocupação dos terrenos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estimativa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do recurso hídrico subterrâneo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da recarga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estabelecimento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balanço hídrico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nível d’água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determinação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tendências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longo prazo tanto como resultado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mudanças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condições naturais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quanto derivadas de atividades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antropogênicas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2" name="Google Shape;872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089653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38" name="Google Shape;138;p3"/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996865" y="2643093"/>
            <a:ext cx="5125255" cy="8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–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Quadrilátero Ferrífero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Geológico, Potencial Mineral e Modelagem 3D</a:t>
            </a:r>
            <a:endParaRPr sz="16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082753" y="3772876"/>
            <a:ext cx="5128348" cy="37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Rio Pardo de Minas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996865" y="4419206"/>
            <a:ext cx="5125255" cy="63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Campo das Vertentes </a:t>
            </a:r>
            <a:b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 Explicativa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996865" y="5406982"/>
            <a:ext cx="5165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Agromineral do Triângulo Mineiro e Adjacências/MG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996865" y="6414806"/>
            <a:ext cx="506689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 – </a:t>
            </a: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</a:t>
            </a:r>
            <a:b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Doce - SAH Doce</a:t>
            </a:r>
            <a:b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das Velhas - SAH Velhas</a:t>
            </a:r>
            <a:b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São Francisco - SAH São Francisco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7454639" y="2552383"/>
            <a:ext cx="46393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Acompanhamento de estiagens da região Sudeste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7483819" y="3434687"/>
            <a:ext cx="5125255" cy="63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38–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7454639" y="4356937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7483819" y="5333550"/>
            <a:ext cx="6553200" cy="38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de Minas Gerais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03419" y="138487"/>
            <a:ext cx="4267200" cy="23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 txBox="1"/>
          <p:nvPr/>
        </p:nvSpPr>
        <p:spPr>
          <a:xfrm>
            <a:off x="7483819" y="6347835"/>
            <a:ext cx="51252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de Águas Superficiais e Subterrâneas na Bacia Hidrográfica do São Francisco: </a:t>
            </a:r>
            <a:r>
              <a:rPr lang="pt-BR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Sub-Bacias do Rio Verde Grande</a:t>
            </a:r>
            <a:r>
              <a:rPr lang="pt-BR" sz="12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9"/>
          <p:cNvSpPr/>
          <p:nvPr/>
        </p:nvSpPr>
        <p:spPr>
          <a:xfrm>
            <a:off x="9575800" y="3200400"/>
            <a:ext cx="5715000" cy="4191000"/>
          </a:xfrm>
          <a:prstGeom prst="roundRect">
            <a:avLst>
              <a:gd name="adj" fmla="val 538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78" name="Google Shape;878;p39"/>
          <p:cNvSpPr/>
          <p:nvPr/>
        </p:nvSpPr>
        <p:spPr>
          <a:xfrm>
            <a:off x="4699000" y="1066800"/>
            <a:ext cx="4572000" cy="3429000"/>
          </a:xfrm>
          <a:prstGeom prst="roundRect">
            <a:avLst>
              <a:gd name="adj" fmla="val 538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79" name="Google Shape;87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2600" y="784860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41363" t="497" r="34942" b="-496"/>
          <a:stretch/>
        </p:blipFill>
        <p:spPr>
          <a:xfrm>
            <a:off x="812800" y="808198"/>
            <a:ext cx="3657600" cy="750408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884" name="Google Shape;884;p3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5402" r="5403"/>
          <a:stretch/>
        </p:blipFill>
        <p:spPr>
          <a:xfrm>
            <a:off x="4641247" y="4694772"/>
            <a:ext cx="4629753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885" name="Google Shape;885;p3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l="9983" t="-563" r="31464" b="563"/>
          <a:stretch/>
        </p:blipFill>
        <p:spPr>
          <a:xfrm>
            <a:off x="9569302" y="995213"/>
            <a:ext cx="5772299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886" name="Google Shape;886;p39"/>
          <p:cNvSpPr txBox="1"/>
          <p:nvPr/>
        </p:nvSpPr>
        <p:spPr>
          <a:xfrm>
            <a:off x="4699000" y="1447800"/>
            <a:ext cx="4572000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da água subterrânea é fundamental para o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e gestão das águas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a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5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população, promoção do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</a:t>
            </a:r>
            <a:r>
              <a:rPr lang="pt-BR" sz="15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atual operação da RIMAS contempla uma área de aproximadamente 240 mil km², cobrindo mais de </a:t>
            </a:r>
            <a:r>
              <a:rPr lang="pt-BR" sz="15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pontos de monitoramento</a:t>
            </a:r>
            <a:r>
              <a:rPr lang="pt-BR" sz="1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7" name="Google Shape;887;p39"/>
          <p:cNvSpPr txBox="1"/>
          <p:nvPr/>
        </p:nvSpPr>
        <p:spPr>
          <a:xfrm>
            <a:off x="4775200" y="1324162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8" name="Google Shape;888;p39"/>
          <p:cNvSpPr txBox="1"/>
          <p:nvPr/>
        </p:nvSpPr>
        <p:spPr>
          <a:xfrm>
            <a:off x="9918700" y="4724400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9" name="Google Shape;889;p39"/>
          <p:cNvSpPr txBox="1"/>
          <p:nvPr/>
        </p:nvSpPr>
        <p:spPr>
          <a:xfrm>
            <a:off x="9652000" y="5083076"/>
            <a:ext cx="5715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de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público, geração de energia, agricultura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científica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(universidades, escolas, institutos);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890" name="Google Shape;890;p39"/>
          <p:cNvSpPr/>
          <p:nvPr/>
        </p:nvSpPr>
        <p:spPr>
          <a:xfrm>
            <a:off x="9652000" y="7696200"/>
            <a:ext cx="5575300" cy="1143000"/>
          </a:xfrm>
          <a:prstGeom prst="roundRect">
            <a:avLst>
              <a:gd name="adj" fmla="val 32052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891" name="Google Shape;891;p39"/>
          <p:cNvGrpSpPr/>
          <p:nvPr/>
        </p:nvGrpSpPr>
        <p:grpSpPr>
          <a:xfrm>
            <a:off x="11176000" y="7935468"/>
            <a:ext cx="2548127" cy="740663"/>
            <a:chOff x="5695188" y="7506716"/>
            <a:chExt cx="2548127" cy="740663"/>
          </a:xfrm>
        </p:grpSpPr>
        <p:pic>
          <p:nvPicPr>
            <p:cNvPr id="892" name="Google Shape;892;p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3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0" name="Google Shape;90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0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03" name="Google Shape;903;p40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04" name="Google Shape;904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1640" t="359" r="2360" b="-358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05" name="Google Shape;905;p4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44283" r="3217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06" name="Google Shape;906;p40"/>
          <p:cNvSpPr txBox="1"/>
          <p:nvPr/>
        </p:nvSpPr>
        <p:spPr>
          <a:xfrm>
            <a:off x="8509000" y="762000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7" name="Google Shape;907;p40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08" name="Google Shape;908;p40"/>
          <p:cNvSpPr txBox="1"/>
          <p:nvPr/>
        </p:nvSpPr>
        <p:spPr>
          <a:xfrm>
            <a:off x="8585200" y="2971800"/>
            <a:ext cx="6477000" cy="13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9" name="Google Shape;909;p40"/>
          <p:cNvSpPr/>
          <p:nvPr/>
        </p:nvSpPr>
        <p:spPr>
          <a:xfrm>
            <a:off x="8585201" y="4572000"/>
            <a:ext cx="6629400" cy="13716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10" name="Google Shape;910;p40"/>
          <p:cNvSpPr txBox="1"/>
          <p:nvPr/>
        </p:nvSpPr>
        <p:spPr>
          <a:xfrm>
            <a:off x="8661400" y="4648200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1" name="Google Shape;911;p40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7640" b="7639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919" name="Google Shape;919;p4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13776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20" name="Google Shape;920;p41"/>
          <p:cNvSpPr/>
          <p:nvPr/>
        </p:nvSpPr>
        <p:spPr>
          <a:xfrm>
            <a:off x="5003800" y="2286000"/>
            <a:ext cx="5029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21" name="Google Shape;921;p41"/>
          <p:cNvSpPr txBox="1"/>
          <p:nvPr/>
        </p:nvSpPr>
        <p:spPr>
          <a:xfrm>
            <a:off x="5080000" y="2514600"/>
            <a:ext cx="48006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adequada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sua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gestão integrada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922" name="Google Shape;922;p41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23" name="Google Shape;923;p41"/>
          <p:cNvSpPr txBox="1"/>
          <p:nvPr/>
        </p:nvSpPr>
        <p:spPr>
          <a:xfrm>
            <a:off x="10566400" y="2286000"/>
            <a:ext cx="48768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Estudantes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Perfuradores de poços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e profissionais que lidam com recursos hídricos e meio ambiente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Pesquisadores e usuários de água </a:t>
            </a:r>
            <a:endParaRPr/>
          </a:p>
        </p:txBody>
      </p:sp>
      <p:sp>
        <p:nvSpPr>
          <p:cNvPr id="924" name="Google Shape;924;p41"/>
          <p:cNvSpPr txBox="1"/>
          <p:nvPr/>
        </p:nvSpPr>
        <p:spPr>
          <a:xfrm>
            <a:off x="50800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5" name="Google Shape;925;p41"/>
          <p:cNvSpPr txBox="1"/>
          <p:nvPr/>
        </p:nvSpPr>
        <p:spPr>
          <a:xfrm>
            <a:off x="104902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6" name="Google Shape;926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41"/>
          <p:cNvGrpSpPr/>
          <p:nvPr/>
        </p:nvGrpSpPr>
        <p:grpSpPr>
          <a:xfrm>
            <a:off x="844550" y="2895600"/>
            <a:ext cx="2548127" cy="740663"/>
            <a:chOff x="5695188" y="7506716"/>
            <a:chExt cx="2548127" cy="740663"/>
          </a:xfrm>
        </p:grpSpPr>
        <p:pic>
          <p:nvPicPr>
            <p:cNvPr id="928" name="Google Shape;928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9" name="Google Shape;929;p4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48306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8" name="Google Shape;938;p4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939" name="Google Shape;939;p4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70" name="Google Shape;970;p42"/>
          <p:cNvGrpSpPr/>
          <p:nvPr/>
        </p:nvGrpSpPr>
        <p:grpSpPr>
          <a:xfrm rot="1556671">
            <a:off x="4306724" y="890405"/>
            <a:ext cx="3417110" cy="4724828"/>
            <a:chOff x="5373688" y="2928938"/>
            <a:chExt cx="1082675" cy="1497012"/>
          </a:xfrm>
        </p:grpSpPr>
        <p:sp>
          <p:nvSpPr>
            <p:cNvPr id="971" name="Google Shape;971;p4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73" name="Google Shape;973;p42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de Minas Gerais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4" name="Google Shape;974;p42"/>
          <p:cNvSpPr txBox="1"/>
          <p:nvPr/>
        </p:nvSpPr>
        <p:spPr>
          <a:xfrm>
            <a:off x="8486843" y="3528885"/>
            <a:ext cx="6705600" cy="294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ou produtividade dos aquíferos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importância relativa local e as suas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físicas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Fornece também informações sobre 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litológicas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sobre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química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águas subterrâneas.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5" name="Google Shape;975;p42"/>
          <p:cNvPicPr preferRelativeResize="0"/>
          <p:nvPr/>
        </p:nvPicPr>
        <p:blipFill rotWithShape="1">
          <a:blip r:embed="rId7">
            <a:alphaModFix/>
          </a:blip>
          <a:srcRect l="16157" r="16157"/>
          <a:stretch/>
        </p:blipFill>
        <p:spPr>
          <a:xfrm>
            <a:off x="4927600" y="1295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76" name="Google Shape;976;p42"/>
          <p:cNvSpPr txBox="1"/>
          <p:nvPr/>
        </p:nvSpPr>
        <p:spPr>
          <a:xfrm>
            <a:off x="8509000" y="85994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Diretoria de Hidrologia e Gestão Territorial</a:t>
            </a:r>
            <a:endParaRPr/>
          </a:p>
        </p:txBody>
      </p:sp>
      <p:pic>
        <p:nvPicPr>
          <p:cNvPr id="977" name="Google Shape;977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42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3"/>
          <p:cNvSpPr/>
          <p:nvPr/>
        </p:nvSpPr>
        <p:spPr>
          <a:xfrm>
            <a:off x="812800" y="4724400"/>
            <a:ext cx="4419600" cy="32004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812800" y="1371600"/>
            <a:ext cx="4267200" cy="2971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86" name="Google Shape;98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1129" b="11128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989" name="Google Shape;989;p43"/>
          <p:cNvSpPr txBox="1"/>
          <p:nvPr/>
        </p:nvSpPr>
        <p:spPr>
          <a:xfrm>
            <a:off x="965200" y="4800600"/>
            <a:ext cx="3657600" cy="29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Diante da crescente necessidade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os mais diferentes fins, os recursos hídricos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são importante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suprir 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carências hídricas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várias regiões de Minas Gerais.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0" name="Google Shape;990;p43"/>
          <p:cNvSpPr/>
          <p:nvPr/>
        </p:nvSpPr>
        <p:spPr>
          <a:xfrm>
            <a:off x="11709400" y="1219200"/>
            <a:ext cx="3505200" cy="64008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91" name="Google Shape;991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4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3" name="Google Shape;993;p43"/>
          <p:cNvSpPr txBox="1"/>
          <p:nvPr/>
        </p:nvSpPr>
        <p:spPr>
          <a:xfrm>
            <a:off x="889000" y="2057400"/>
            <a:ext cx="3581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ferramenta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sendo extremamente importante para estabelecer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integradas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superficiais e subterrâneas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4" name="Google Shape;994;p43"/>
          <p:cNvSpPr txBox="1"/>
          <p:nvPr/>
        </p:nvSpPr>
        <p:spPr>
          <a:xfrm>
            <a:off x="11785600" y="1981200"/>
            <a:ext cx="3276600" cy="544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grpSp>
        <p:nvGrpSpPr>
          <p:cNvPr id="995" name="Google Shape;995;p43"/>
          <p:cNvGrpSpPr/>
          <p:nvPr/>
        </p:nvGrpSpPr>
        <p:grpSpPr>
          <a:xfrm>
            <a:off x="12319000" y="8098537"/>
            <a:ext cx="2548127" cy="740663"/>
            <a:chOff x="5695188" y="7506716"/>
            <a:chExt cx="2548127" cy="740663"/>
          </a:xfrm>
        </p:grpSpPr>
        <p:pic>
          <p:nvPicPr>
            <p:cNvPr id="996" name="Google Shape;996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7" name="Google Shape;997;p4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98" name="Google Shape;998;p43"/>
          <p:cNvSpPr txBox="1"/>
          <p:nvPr/>
        </p:nvSpPr>
        <p:spPr>
          <a:xfrm>
            <a:off x="11785600" y="1295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44"/>
          <p:cNvSpPr txBox="1"/>
          <p:nvPr/>
        </p:nvSpPr>
        <p:spPr>
          <a:xfrm>
            <a:off x="812800" y="4419600"/>
            <a:ext cx="6781800" cy="33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prevê a elaboração 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avaliações hídricas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propostas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normativos conjuntos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implantação de redes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posterior efetivação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ações integradas.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irão nortear a implementação da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superficiais e subterrâneas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área da sub-bacia.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8" name="Google Shape;1008;p44"/>
          <p:cNvSpPr/>
          <p:nvPr/>
        </p:nvSpPr>
        <p:spPr>
          <a:xfrm>
            <a:off x="812800" y="41148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09" name="Google Shape;1009;p44"/>
          <p:cNvSpPr txBox="1"/>
          <p:nvPr/>
        </p:nvSpPr>
        <p:spPr>
          <a:xfrm>
            <a:off x="812800" y="1981200"/>
            <a:ext cx="7848600" cy="206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de Águas Superficiais e Subterrâneas na Bacia Hidrográfica do São Francisco: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Sub-Bacias do Rio Verde Grande</a:t>
            </a:r>
            <a:r>
              <a:rPr lang="pt-BR" sz="2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0" name="Google Shape;1010;p44"/>
          <p:cNvPicPr preferRelativeResize="0"/>
          <p:nvPr/>
        </p:nvPicPr>
        <p:blipFill rotWithShape="1">
          <a:blip r:embed="rId7">
            <a:alphaModFix/>
          </a:blip>
          <a:srcRect l="26405" r="26405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11" name="Google Shape;1011;p44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2" name="Google Shape;1012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45"/>
          <p:cNvSpPr/>
          <p:nvPr/>
        </p:nvSpPr>
        <p:spPr>
          <a:xfrm>
            <a:off x="8128000" y="838200"/>
            <a:ext cx="3505200" cy="74676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19" name="Google Shape;1019;p45"/>
          <p:cNvSpPr/>
          <p:nvPr/>
        </p:nvSpPr>
        <p:spPr>
          <a:xfrm>
            <a:off x="11785600" y="4474882"/>
            <a:ext cx="34290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20" name="Google Shape;102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25" name="Google Shape;1025;p4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481" r="1481"/>
          <a:stretch/>
        </p:blipFill>
        <p:spPr>
          <a:xfrm>
            <a:off x="11770468" y="838200"/>
            <a:ext cx="3444132" cy="3542716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026" name="Google Shape;1026;p45"/>
          <p:cNvSpPr txBox="1"/>
          <p:nvPr/>
        </p:nvSpPr>
        <p:spPr>
          <a:xfrm>
            <a:off x="11861800" y="5181600"/>
            <a:ext cx="35052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1027" name="Google Shape;1027;p45"/>
          <p:cNvSpPr txBox="1"/>
          <p:nvPr/>
        </p:nvSpPr>
        <p:spPr>
          <a:xfrm>
            <a:off x="8128000" y="9906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1028" name="Google Shape;1028;p45"/>
          <p:cNvSpPr txBox="1"/>
          <p:nvPr/>
        </p:nvSpPr>
        <p:spPr>
          <a:xfrm>
            <a:off x="11785600" y="4572000"/>
            <a:ext cx="3650673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9" name="Google Shape;1029;p45"/>
          <p:cNvSpPr txBox="1"/>
          <p:nvPr/>
        </p:nvSpPr>
        <p:spPr>
          <a:xfrm>
            <a:off x="8204200" y="1641693"/>
            <a:ext cx="3352800" cy="674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irão fornecer as bases para que se possa assegurar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efetividade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conservação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eficiência na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destinação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superficiais e subterrâneos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sustentabilidade hídrica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considerando que os recursos hídricos são limitados e seus usos interdependentes.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pretende sugerir várias medidas não estruturantes, como a adoção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e regulamentos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da água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medidas preventivas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atenuação dos efeitos de períodos longos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estiagens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Entre elas, o estabelecimento de redes de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monitoramento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superficiais e subterrâneas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permitindo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previsão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períodos de crise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antecedência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6"/>
          <p:cNvPicPr preferRelativeResize="0"/>
          <p:nvPr/>
        </p:nvPicPr>
        <p:blipFill rotWithShape="1">
          <a:blip r:embed="rId7">
            <a:alphaModFix/>
          </a:blip>
          <a:srcRect l="33838" t="19494" r="20109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2423" b="2423"/>
          <a:stretch/>
        </p:blipFill>
        <p:spPr>
          <a:xfrm>
            <a:off x="9804400" y="1847850"/>
            <a:ext cx="4743686" cy="6351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040" name="Google Shape;1040;p46"/>
          <p:cNvSpPr txBox="1"/>
          <p:nvPr/>
        </p:nvSpPr>
        <p:spPr>
          <a:xfrm>
            <a:off x="846346" y="2286000"/>
            <a:ext cx="7738854" cy="58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1" name="Google Shape;1041;p46"/>
          <p:cNvSpPr txBox="1"/>
          <p:nvPr/>
        </p:nvSpPr>
        <p:spPr>
          <a:xfrm>
            <a:off x="801776" y="3505200"/>
            <a:ext cx="7783424" cy="432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dados obtidos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Projeto Levantamento Geoquímico de Baixa Densidade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com o propósito de produzir uma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visão integrada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da distribuição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 químicos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superficiais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nas águas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público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 tratamento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nos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sedimentos de corrente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ou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fundo das drenagens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nos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na área das bacias dos rios Doce, São Francisco e das Velhas.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Geoquímica Ambiental é a área do conhecimento que caracteriza o meio ambiente através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variação do conteúdo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 químicos na litosfera, biosfera e atmosfera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042" name="Google Shape;1042;p46"/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43" name="Google Shape;1043;p46"/>
          <p:cNvSpPr txBox="1"/>
          <p:nvPr/>
        </p:nvSpPr>
        <p:spPr>
          <a:xfrm>
            <a:off x="6604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Diretoria de Hidrologia e Gestão Territorial </a:t>
            </a:r>
            <a:endParaRPr/>
          </a:p>
        </p:txBody>
      </p:sp>
      <p:pic>
        <p:nvPicPr>
          <p:cNvPr id="1044" name="Google Shape;1044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7"/>
          <p:cNvSpPr/>
          <p:nvPr/>
        </p:nvSpPr>
        <p:spPr>
          <a:xfrm>
            <a:off x="812800" y="4572000"/>
            <a:ext cx="4419600" cy="34290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51" name="Google Shape;1051;p47"/>
          <p:cNvSpPr/>
          <p:nvPr/>
        </p:nvSpPr>
        <p:spPr>
          <a:xfrm>
            <a:off x="812800" y="1371600"/>
            <a:ext cx="4267200" cy="22860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52" name="Google Shape;105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000" y="3048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9852" r="9851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1055" name="Google Shape;1055;p47"/>
          <p:cNvSpPr txBox="1"/>
          <p:nvPr/>
        </p:nvSpPr>
        <p:spPr>
          <a:xfrm>
            <a:off x="812800" y="4724400"/>
            <a:ext cx="36576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Atlas Geoquímicos fornecem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ações em diversas áreas, como: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 pública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da terra.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6" name="Google Shape;1056;p47"/>
          <p:cNvSpPr/>
          <p:nvPr/>
        </p:nvSpPr>
        <p:spPr>
          <a:xfrm>
            <a:off x="11709400" y="1219200"/>
            <a:ext cx="3505200" cy="19050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57" name="Google Shape;1057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47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9" name="Google Shape;1059;p47"/>
          <p:cNvSpPr txBox="1"/>
          <p:nvPr/>
        </p:nvSpPr>
        <p:spPr>
          <a:xfrm>
            <a:off x="889000" y="2057400"/>
            <a:ext cx="3581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Promover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distribuição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traço e compostos inorgânicos na superfície de todo o território brasileiro.</a:t>
            </a:r>
            <a:endParaRPr/>
          </a:p>
        </p:txBody>
      </p:sp>
      <p:sp>
        <p:nvSpPr>
          <p:cNvPr id="1060" name="Google Shape;1060;p47"/>
          <p:cNvSpPr/>
          <p:nvPr/>
        </p:nvSpPr>
        <p:spPr>
          <a:xfrm>
            <a:off x="11702691" y="3505200"/>
            <a:ext cx="3511909" cy="187411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61" name="Google Shape;1061;p47"/>
          <p:cNvSpPr txBox="1"/>
          <p:nvPr/>
        </p:nvSpPr>
        <p:spPr>
          <a:xfrm>
            <a:off x="11709400" y="3550511"/>
            <a:ext cx="3886200" cy="700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da Bacia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Doce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2" name="Google Shape;1062;p47"/>
          <p:cNvSpPr txBox="1"/>
          <p:nvPr/>
        </p:nvSpPr>
        <p:spPr>
          <a:xfrm>
            <a:off x="11785600" y="1295400"/>
            <a:ext cx="3369013" cy="70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da Bacia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São Francisco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63" name="Google Shape;1063;p47"/>
          <p:cNvGrpSpPr/>
          <p:nvPr/>
        </p:nvGrpSpPr>
        <p:grpSpPr>
          <a:xfrm>
            <a:off x="12166600" y="2209800"/>
            <a:ext cx="2548127" cy="740663"/>
            <a:chOff x="5695188" y="7506716"/>
            <a:chExt cx="2548127" cy="740663"/>
          </a:xfrm>
        </p:grpSpPr>
        <p:pic>
          <p:nvPicPr>
            <p:cNvPr id="1064" name="Google Shape;1064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5" name="Google Shape;1065;p4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66" name="Google Shape;1066;p47"/>
          <p:cNvSpPr/>
          <p:nvPr/>
        </p:nvSpPr>
        <p:spPr>
          <a:xfrm>
            <a:off x="11702691" y="5544850"/>
            <a:ext cx="3511909" cy="192275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67" name="Google Shape;1067;p47"/>
          <p:cNvSpPr txBox="1"/>
          <p:nvPr/>
        </p:nvSpPr>
        <p:spPr>
          <a:xfrm>
            <a:off x="11709400" y="5638800"/>
            <a:ext cx="3505200" cy="70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da Bacia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das Velhas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68" name="Google Shape;1068;p47"/>
          <p:cNvGrpSpPr/>
          <p:nvPr/>
        </p:nvGrpSpPr>
        <p:grpSpPr>
          <a:xfrm>
            <a:off x="12166600" y="4388711"/>
            <a:ext cx="2548127" cy="740663"/>
            <a:chOff x="5695188" y="7506716"/>
            <a:chExt cx="2548127" cy="740663"/>
          </a:xfrm>
        </p:grpSpPr>
        <p:pic>
          <p:nvPicPr>
            <p:cNvPr id="1069" name="Google Shape;1069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0" name="Google Shape;1070;p4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071" name="Google Shape;1071;p47"/>
          <p:cNvGrpSpPr/>
          <p:nvPr/>
        </p:nvGrpSpPr>
        <p:grpSpPr>
          <a:xfrm>
            <a:off x="12166600" y="6477000"/>
            <a:ext cx="2548127" cy="740663"/>
            <a:chOff x="5695188" y="7506716"/>
            <a:chExt cx="2548127" cy="740663"/>
          </a:xfrm>
        </p:grpSpPr>
        <p:pic>
          <p:nvPicPr>
            <p:cNvPr id="1072" name="Google Shape;1072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3" name="Google Shape;1073;p4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930" r="9931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79" name="Google Shape;1079;p4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449" r="3449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80" name="Google Shape;1080;p4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8622" r="8622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81" name="Google Shape;1081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48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84" name="Google Shape;1084;p48"/>
          <p:cNvSpPr txBox="1"/>
          <p:nvPr/>
        </p:nvSpPr>
        <p:spPr>
          <a:xfrm>
            <a:off x="812800" y="4724400"/>
            <a:ext cx="11949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Águas do Norte de Minas (PANM)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5" name="Google Shape;1085;p48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86" name="Google Shape;1086;p48"/>
          <p:cNvSpPr txBox="1"/>
          <p:nvPr/>
        </p:nvSpPr>
        <p:spPr>
          <a:xfrm>
            <a:off x="965200" y="6096000"/>
            <a:ext cx="42318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 o foco na realização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hidrogeológicos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avaliação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disponibilidades hídricas subterrâneas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regiões norte, nordeste e noroeste do estado </a:t>
            </a:r>
            <a:endParaRPr/>
          </a:p>
        </p:txBody>
      </p:sp>
      <p:sp>
        <p:nvSpPr>
          <p:cNvPr id="1087" name="Google Shape;1087;p48"/>
          <p:cNvSpPr/>
          <p:nvPr/>
        </p:nvSpPr>
        <p:spPr>
          <a:xfrm>
            <a:off x="5461000" y="5791200"/>
            <a:ext cx="4419600" cy="2286000"/>
          </a:xfrm>
          <a:prstGeom prst="roundRect">
            <a:avLst>
              <a:gd name="adj" fmla="val 11408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88" name="Google Shape;1088;p48"/>
          <p:cNvSpPr txBox="1"/>
          <p:nvPr/>
        </p:nvSpPr>
        <p:spPr>
          <a:xfrm>
            <a:off x="5613400" y="5791200"/>
            <a:ext cx="4114800" cy="181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</a:t>
            </a: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milhões de pessoas (13% da população de MG)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9" name="Google Shape;1089;p48"/>
          <p:cNvSpPr/>
          <p:nvPr/>
        </p:nvSpPr>
        <p:spPr>
          <a:xfrm>
            <a:off x="10098097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245.520km² 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0" name="Google Shape;1090;p48"/>
          <p:cNvSpPr txBox="1"/>
          <p:nvPr/>
        </p:nvSpPr>
        <p:spPr>
          <a:xfrm>
            <a:off x="10109200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abrangida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1" name="Google Shape;1091;p48"/>
          <p:cNvSpPr txBox="1"/>
          <p:nvPr/>
        </p:nvSpPr>
        <p:spPr>
          <a:xfrm>
            <a:off x="92329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0114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1031375" y="2705697"/>
            <a:ext cx="51252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46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</a:t>
            </a:r>
            <a:endParaRPr sz="1467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1113157" y="3554963"/>
            <a:ext cx="5128348" cy="3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48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Águas do Norte de Minas (PANM)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1031375" y="4322022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Águas do Centro-Sul de Minas Gerais (PACS)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03419" y="138487"/>
            <a:ext cx="4267200" cy="23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>
            <a:off x="1113157" y="5221236"/>
            <a:ext cx="5128348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 –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Cartografia de Risco Geológico  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67"/>
              </a:spcBef>
              <a:spcAft>
                <a:spcPts val="0"/>
              </a:spcAft>
              <a:buNone/>
            </a:pP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1092397" y="6153790"/>
            <a:ext cx="5128348" cy="91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 –</a:t>
            </a: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Cartas de Suscetibilidade a Movimentos Gravitacionais de Massa e Inundação  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67"/>
              </a:spcBef>
              <a:spcAft>
                <a:spcPts val="0"/>
              </a:spcAft>
              <a:buNone/>
            </a:pP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7533650" y="3694351"/>
            <a:ext cx="5128348" cy="31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59 – Carta de Perigo Geológico </a:t>
            </a:r>
            <a:endParaRPr sz="16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1092397" y="7107630"/>
            <a:ext cx="5128348" cy="55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56 – </a:t>
            </a:r>
            <a:r>
              <a:rPr lang="pt-BR" sz="16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Geologia médica</a:t>
            </a:r>
            <a:br>
              <a:rPr lang="pt-BR" sz="16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Estudo nas Bacias do Rio São Francisco e do Rio Doce</a:t>
            </a:r>
            <a:endParaRPr sz="16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7533650" y="4292436"/>
            <a:ext cx="5128348" cy="55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61 – Diagnóstico da População em Áreas de Risco Geológico </a:t>
            </a:r>
            <a:endParaRPr sz="16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7533650" y="5142583"/>
            <a:ext cx="5128348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63 – Avaliação geotécnica nos atrativos turísticos no Parque Nacional da Serra da Canastra</a:t>
            </a:r>
            <a:b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Roque de Minas e Delfinópolis (MG)</a:t>
            </a:r>
            <a:endParaRPr sz="16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7471085" y="6329906"/>
            <a:ext cx="5128348" cy="55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65 – Capacitação em Percepção e Mapeamento de Áreas de Risco Geológico </a:t>
            </a:r>
            <a:endParaRPr sz="2667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7533650" y="2603824"/>
            <a:ext cx="5128348" cy="80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58 – </a:t>
            </a:r>
            <a:r>
              <a:rPr lang="pt-BR" sz="16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Programa Institucional de Bolsas de Iniciação Científica do CNPq e Discussão de projetos e oportunidades de pesquisa na Universidade Federal de Ouro Preto - UFOP</a:t>
            </a:r>
            <a:endParaRPr sz="16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9"/>
          <p:cNvSpPr/>
          <p:nvPr/>
        </p:nvSpPr>
        <p:spPr>
          <a:xfrm>
            <a:off x="812800" y="5791200"/>
            <a:ext cx="4419600" cy="22860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98" name="Google Shape;1098;p49"/>
          <p:cNvSpPr/>
          <p:nvPr/>
        </p:nvSpPr>
        <p:spPr>
          <a:xfrm>
            <a:off x="812800" y="1371600"/>
            <a:ext cx="4267200" cy="40386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99" name="Google Shape;109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4362" r="14362"/>
          <a:stretch/>
        </p:blipFill>
        <p:spPr>
          <a:xfrm>
            <a:off x="4851400" y="679658"/>
            <a:ext cx="8153400" cy="7626142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1102" name="Google Shape;1102;p49"/>
          <p:cNvSpPr txBox="1"/>
          <p:nvPr/>
        </p:nvSpPr>
        <p:spPr>
          <a:xfrm>
            <a:off x="965200" y="5867400"/>
            <a:ext cx="37338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avaliação da disponibilidade dos recursos hídricos (superficiais e subterrâneos) contribui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estrategicamente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da economia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 da população.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3" name="Google Shape;1103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49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5" name="Google Shape;1105;p49"/>
          <p:cNvSpPr txBox="1"/>
          <p:nvPr/>
        </p:nvSpPr>
        <p:spPr>
          <a:xfrm>
            <a:off x="889000" y="2057400"/>
            <a:ext cx="38862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norte do estado de Minas Gerais, predomina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 semiárido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baixas precipitações pluviométricas e mananciais superficiais escassos. Nesse contexto,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 subterrânea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 se revelado um importante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 hídrico alternativo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às captações superficiais, sendo, muitas vezes,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única fonte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abastecimento. </a:t>
            </a:r>
            <a:endParaRPr/>
          </a:p>
        </p:txBody>
      </p:sp>
      <p:sp>
        <p:nvSpPr>
          <p:cNvPr id="1106" name="Google Shape;1106;p49"/>
          <p:cNvSpPr/>
          <p:nvPr/>
        </p:nvSpPr>
        <p:spPr>
          <a:xfrm>
            <a:off x="11702691" y="2971800"/>
            <a:ext cx="3511909" cy="457200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07" name="Google Shape;1107;p49"/>
          <p:cNvSpPr txBox="1"/>
          <p:nvPr/>
        </p:nvSpPr>
        <p:spPr>
          <a:xfrm>
            <a:off x="11709400" y="3810000"/>
            <a:ext cx="35814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1108" name="Google Shape;1108;p49"/>
          <p:cNvSpPr txBox="1"/>
          <p:nvPr/>
        </p:nvSpPr>
        <p:spPr>
          <a:xfrm>
            <a:off x="11709400" y="30480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837" y="830094"/>
            <a:ext cx="4645163" cy="583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50"/>
          <p:cNvSpPr/>
          <p:nvPr/>
        </p:nvSpPr>
        <p:spPr>
          <a:xfrm rot="2568048">
            <a:off x="3962756" y="1913798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119" name="Google Shape;1119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0862" r="10861"/>
          <a:stretch/>
        </p:blipFill>
        <p:spPr>
          <a:xfrm>
            <a:off x="1651000" y="1447800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20" name="Google Shape;1120;p50"/>
          <p:cNvSpPr/>
          <p:nvPr/>
        </p:nvSpPr>
        <p:spPr>
          <a:xfrm>
            <a:off x="8623300" y="2133600"/>
            <a:ext cx="6172200" cy="1219200"/>
          </a:xfrm>
          <a:prstGeom prst="roundRect">
            <a:avLst>
              <a:gd name="adj" fmla="val 166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21" name="Google Shape;1121;p50"/>
          <p:cNvSpPr txBox="1"/>
          <p:nvPr/>
        </p:nvSpPr>
        <p:spPr>
          <a:xfrm>
            <a:off x="8585200" y="2209800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promove estudos hidrogeológicos para avaliação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disponibilidades hídricas subterrâneas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Centro-Sul do estado de Minas Gerais.</a:t>
            </a:r>
            <a:endParaRPr/>
          </a:p>
        </p:txBody>
      </p:sp>
      <p:sp>
        <p:nvSpPr>
          <p:cNvPr id="1122" name="Google Shape;1122;p50"/>
          <p:cNvSpPr txBox="1"/>
          <p:nvPr/>
        </p:nvSpPr>
        <p:spPr>
          <a:xfrm>
            <a:off x="8509000" y="685800"/>
            <a:ext cx="6705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Águas do Centro-Sul de Minas Gerais (PACS)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3" name="Google Shape;1123;p50"/>
          <p:cNvSpPr/>
          <p:nvPr/>
        </p:nvSpPr>
        <p:spPr>
          <a:xfrm>
            <a:off x="8585200" y="1898515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124" name="Google Shape;1124;p50"/>
          <p:cNvSpPr txBox="1"/>
          <p:nvPr/>
        </p:nvSpPr>
        <p:spPr>
          <a:xfrm>
            <a:off x="85471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5" name="Google Shape;1125;p50"/>
          <p:cNvSpPr/>
          <p:nvPr/>
        </p:nvSpPr>
        <p:spPr>
          <a:xfrm>
            <a:off x="8623300" y="3505200"/>
            <a:ext cx="6172200" cy="13716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26" name="Google Shape;1126;p50"/>
          <p:cNvSpPr txBox="1"/>
          <p:nvPr/>
        </p:nvSpPr>
        <p:spPr>
          <a:xfrm>
            <a:off x="8585200" y="3551872"/>
            <a:ext cx="6172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resultado de Convênio de Cooperação Técnica e Científica firmado em dezembro de 2022, entre o SGB, o Instituto Mineiro de Gestão de Águas (IGAM) e a Fundação Arthur Bernardes (FUNARBE). </a:t>
            </a:r>
            <a:endParaRPr/>
          </a:p>
        </p:txBody>
      </p:sp>
      <p:sp>
        <p:nvSpPr>
          <p:cNvPr id="1127" name="Google Shape;1127;p50"/>
          <p:cNvSpPr/>
          <p:nvPr/>
        </p:nvSpPr>
        <p:spPr>
          <a:xfrm>
            <a:off x="8585200" y="5029200"/>
            <a:ext cx="6307577" cy="13716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28" name="Google Shape;1128;p50"/>
          <p:cNvSpPr txBox="1"/>
          <p:nvPr/>
        </p:nvSpPr>
        <p:spPr>
          <a:xfrm>
            <a:off x="8585200" y="5029200"/>
            <a:ext cx="6096000" cy="1267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689 municípios</a:t>
            </a: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contemplados </a:t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de abrangência: </a:t>
            </a:r>
            <a:r>
              <a:rPr lang="pt-BR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341.008 km²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(54% do território do estado) 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9" name="Google Shape;1129;p50"/>
          <p:cNvSpPr/>
          <p:nvPr/>
        </p:nvSpPr>
        <p:spPr>
          <a:xfrm>
            <a:off x="8604655" y="6581904"/>
            <a:ext cx="6307577" cy="9144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0" name="Google Shape;1130;p50"/>
          <p:cNvSpPr txBox="1"/>
          <p:nvPr/>
        </p:nvSpPr>
        <p:spPr>
          <a:xfrm>
            <a:off x="8585200" y="6553200"/>
            <a:ext cx="6096000" cy="8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População: </a:t>
            </a: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18,5 milhões</a:t>
            </a:r>
            <a:r>
              <a:rPr lang="pt-B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habitantes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(87% da população do estado)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51"/>
          <p:cNvSpPr/>
          <p:nvPr/>
        </p:nvSpPr>
        <p:spPr>
          <a:xfrm>
            <a:off x="9543374" y="4876800"/>
            <a:ext cx="5899826" cy="3429000"/>
          </a:xfrm>
          <a:prstGeom prst="roundRect">
            <a:avLst>
              <a:gd name="adj" fmla="val 538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36" name="Google Shape;1136;p51"/>
          <p:cNvSpPr/>
          <p:nvPr/>
        </p:nvSpPr>
        <p:spPr>
          <a:xfrm>
            <a:off x="4699000" y="838200"/>
            <a:ext cx="4572000" cy="3657600"/>
          </a:xfrm>
          <a:prstGeom prst="roundRect">
            <a:avLst>
              <a:gd name="adj" fmla="val 538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137" name="Google Shape;113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2600" y="762792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336" y="26670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33763" r="33762"/>
          <a:stretch/>
        </p:blipFill>
        <p:spPr>
          <a:xfrm>
            <a:off x="812800" y="808198"/>
            <a:ext cx="3657600" cy="750408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42" name="Google Shape;1142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5348" r="5348"/>
          <a:stretch/>
        </p:blipFill>
        <p:spPr>
          <a:xfrm>
            <a:off x="4622800" y="4851784"/>
            <a:ext cx="4629753" cy="3454016"/>
          </a:xfrm>
          <a:prstGeom prst="roundRect">
            <a:avLst>
              <a:gd name="adj" fmla="val 652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43" name="Google Shape;1143;p5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t="5232" b="5232"/>
          <a:stretch/>
        </p:blipFill>
        <p:spPr>
          <a:xfrm>
            <a:off x="9460675" y="838200"/>
            <a:ext cx="5772299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144" name="Google Shape;1144;p51"/>
          <p:cNvSpPr txBox="1"/>
          <p:nvPr/>
        </p:nvSpPr>
        <p:spPr>
          <a:xfrm>
            <a:off x="4699000" y="1447800"/>
            <a:ext cx="45720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levantamento permitirá a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estimativas de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quantidades explotáveis de água subterrânea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irão subsidiar a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emissão de outorgas de direito de uso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hídricos.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a avaliação da disponibilidade dos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e disseminação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informações, contribui para a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população, promove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potencializa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6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estado.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5" name="Google Shape;1145;p51"/>
          <p:cNvSpPr txBox="1"/>
          <p:nvPr/>
        </p:nvSpPr>
        <p:spPr>
          <a:xfrm>
            <a:off x="4775200" y="1066800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6" name="Google Shape;1146;p51"/>
          <p:cNvSpPr txBox="1"/>
          <p:nvPr/>
        </p:nvSpPr>
        <p:spPr>
          <a:xfrm>
            <a:off x="9652000" y="5222132"/>
            <a:ext cx="4495800" cy="2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7" name="Google Shape;1147;p51"/>
          <p:cNvSpPr txBox="1"/>
          <p:nvPr/>
        </p:nvSpPr>
        <p:spPr>
          <a:xfrm>
            <a:off x="9534187" y="5755532"/>
            <a:ext cx="5715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de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público, geração de energia, agricultura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científica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(universidades, escolas, institutos);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8800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6" name="Google Shape;1156;p5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157" name="Google Shape;1157;p5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5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5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5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5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5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5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5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5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5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5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5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5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5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5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5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5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5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5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5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5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5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179" name="Google Shape;1179;p5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5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5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5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5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5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5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5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5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8" name="Google Shape;1188;p52"/>
          <p:cNvGrpSpPr/>
          <p:nvPr/>
        </p:nvGrpSpPr>
        <p:grpSpPr>
          <a:xfrm rot="1556671">
            <a:off x="4306724" y="890405"/>
            <a:ext cx="3417110" cy="4724828"/>
            <a:chOff x="5373688" y="2928938"/>
            <a:chExt cx="1082675" cy="1497012"/>
          </a:xfrm>
        </p:grpSpPr>
        <p:sp>
          <p:nvSpPr>
            <p:cNvPr id="1189" name="Google Shape;1189;p5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5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91" name="Google Shape;1191;p52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2" name="Google Shape;1192;p52"/>
          <p:cNvSpPr txBox="1"/>
          <p:nvPr/>
        </p:nvSpPr>
        <p:spPr>
          <a:xfrm>
            <a:off x="8483600" y="2073882"/>
            <a:ext cx="6705600" cy="595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exclusivamente em regiões onde há edificações com permanência humana e cartografam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nº 12.608/2012)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3" name="Google Shape;1193;p52"/>
          <p:cNvPicPr preferRelativeResize="0"/>
          <p:nvPr/>
        </p:nvPicPr>
        <p:blipFill rotWithShape="1">
          <a:blip r:embed="rId7">
            <a:alphaModFix/>
          </a:blip>
          <a:srcRect l="19506" r="19507"/>
          <a:stretch/>
        </p:blipFill>
        <p:spPr>
          <a:xfrm>
            <a:off x="4927600" y="1295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94" name="Google Shape;1194;p52"/>
          <p:cNvSpPr txBox="1"/>
          <p:nvPr/>
        </p:nvSpPr>
        <p:spPr>
          <a:xfrm>
            <a:off x="85090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5" name="Google Shape;1195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52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3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02" name="Google Shape;1202;p53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03" name="Google Shape;1203;p53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04" name="Google Shape;120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5156" r="15155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210" name="Google Shape;1210;p5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6625" r="16625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211" name="Google Shape;1211;p53"/>
          <p:cNvSpPr txBox="1"/>
          <p:nvPr/>
        </p:nvSpPr>
        <p:spPr>
          <a:xfrm>
            <a:off x="82042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2" name="Google Shape;1212;p53"/>
          <p:cNvSpPr txBox="1"/>
          <p:nvPr/>
        </p:nvSpPr>
        <p:spPr>
          <a:xfrm>
            <a:off x="8204200" y="1767992"/>
            <a:ext cx="33528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mapeados em Minas Gerais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3" name="Google Shape;1213;p53"/>
          <p:cNvSpPr txBox="1"/>
          <p:nvPr/>
        </p:nvSpPr>
        <p:spPr>
          <a:xfrm>
            <a:off x="11785600" y="4915433"/>
            <a:ext cx="34290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14" name="Google Shape;1214;p53"/>
          <p:cNvGrpSpPr/>
          <p:nvPr/>
        </p:nvGrpSpPr>
        <p:grpSpPr>
          <a:xfrm>
            <a:off x="8614923" y="7239000"/>
            <a:ext cx="2548127" cy="740663"/>
            <a:chOff x="5695188" y="7506716"/>
            <a:chExt cx="2548127" cy="740663"/>
          </a:xfrm>
        </p:grpSpPr>
        <p:pic>
          <p:nvPicPr>
            <p:cNvPr id="1215" name="Google Shape;1215;p5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6" name="Google Shape;1216;p5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17" name="Google Shape;1217;p53"/>
          <p:cNvSpPr txBox="1"/>
          <p:nvPr/>
        </p:nvSpPr>
        <p:spPr>
          <a:xfrm>
            <a:off x="11785600" y="4474882"/>
            <a:ext cx="3886200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8" name="Google Shape;1218;p53"/>
          <p:cNvSpPr txBox="1"/>
          <p:nvPr/>
        </p:nvSpPr>
        <p:spPr>
          <a:xfrm>
            <a:off x="8204200" y="2819400"/>
            <a:ext cx="3352800" cy="336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5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642" b="9641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224" name="Google Shape;1224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225" name="Google Shape;1225;p54"/>
          <p:cNvSpPr/>
          <p:nvPr/>
        </p:nvSpPr>
        <p:spPr>
          <a:xfrm>
            <a:off x="806450" y="6400800"/>
            <a:ext cx="6559550" cy="202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6" name="Google Shape;1226;p54"/>
          <p:cNvSpPr/>
          <p:nvPr/>
        </p:nvSpPr>
        <p:spPr>
          <a:xfrm>
            <a:off x="8509000" y="6324600"/>
            <a:ext cx="388620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Plano Nacional de Gestão de Riscos e Resposta a Desastres Naturais.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7" name="Google Shape;1227;p54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28" name="Google Shape;1228;p54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9" name="Google Shape;1229;p54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0" name="Google Shape;123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1" y="-2908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4138" r="22695"/>
          <a:stretch/>
        </p:blipFill>
        <p:spPr>
          <a:xfrm>
            <a:off x="19424" y="4572000"/>
            <a:ext cx="5215964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238" name="Google Shape;1238;p5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8835" b="8834"/>
          <a:stretch/>
        </p:blipFill>
        <p:spPr>
          <a:xfrm>
            <a:off x="5342965" y="4572000"/>
            <a:ext cx="10913035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239" name="Google Shape;1239;p55"/>
          <p:cNvSpPr/>
          <p:nvPr/>
        </p:nvSpPr>
        <p:spPr>
          <a:xfrm>
            <a:off x="3479800" y="2286000"/>
            <a:ext cx="6781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40" name="Google Shape;1240;p55"/>
          <p:cNvSpPr txBox="1"/>
          <p:nvPr/>
        </p:nvSpPr>
        <p:spPr>
          <a:xfrm>
            <a:off x="3708400" y="2514600"/>
            <a:ext cx="6172200" cy="28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4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62 municípios</a:t>
            </a:r>
            <a:r>
              <a:rPr lang="pt-BR" sz="2800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mapeados em Minas Gerais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1" name="Google Shape;1241;p55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42" name="Google Shape;1242;p55"/>
          <p:cNvSpPr txBox="1"/>
          <p:nvPr/>
        </p:nvSpPr>
        <p:spPr>
          <a:xfrm>
            <a:off x="10566401" y="2286000"/>
            <a:ext cx="43434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43" name="Google Shape;1243;p55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1244" name="Google Shape;1244;p5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5" name="Google Shape;1245;p5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46" name="Google Shape;1246;p55"/>
          <p:cNvSpPr txBox="1"/>
          <p:nvPr/>
        </p:nvSpPr>
        <p:spPr>
          <a:xfrm>
            <a:off x="5080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7" name="Google Shape;1247;p55"/>
          <p:cNvSpPr txBox="1"/>
          <p:nvPr/>
        </p:nvSpPr>
        <p:spPr>
          <a:xfrm>
            <a:off x="9956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8" name="Google Shape;1248;p55"/>
          <p:cNvSpPr txBox="1"/>
          <p:nvPr/>
        </p:nvSpPr>
        <p:spPr>
          <a:xfrm>
            <a:off x="3632200" y="2895600"/>
            <a:ext cx="6629400" cy="164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geram conhecimento importante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 na elaboração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9" name="Google Shape;1249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Google Shape;12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837" y="830094"/>
            <a:ext cx="4645163" cy="583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5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60" name="Google Shape;1260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2500" r="12500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261" name="Google Shape;1261;p5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901" t="1203" r="32266" b="-1203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62" name="Google Shape;1262;p56"/>
          <p:cNvSpPr/>
          <p:nvPr/>
        </p:nvSpPr>
        <p:spPr>
          <a:xfrm>
            <a:off x="8623300" y="3810000"/>
            <a:ext cx="6172200" cy="2971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63" name="Google Shape;1263;p56"/>
          <p:cNvSpPr txBox="1"/>
          <p:nvPr/>
        </p:nvSpPr>
        <p:spPr>
          <a:xfrm>
            <a:off x="8892972" y="3962400"/>
            <a:ext cx="5673928" cy="254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Geoquímica MultiUsos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 de Minas Gerais foi iniciado em agosto de 2008,</a:t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 objetivo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diversas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paisagens geoquímicas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através da coleta, análise e</a:t>
            </a:r>
            <a:b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interpretação de resultados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amostras de sedimento de fundo e de água de superfície.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4" name="Google Shape;1264;p56"/>
          <p:cNvSpPr txBox="1"/>
          <p:nvPr/>
        </p:nvSpPr>
        <p:spPr>
          <a:xfrm>
            <a:off x="8661400" y="844685"/>
            <a:ext cx="67056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Geologia médica</a:t>
            </a:r>
            <a:r>
              <a:rPr lang="pt-BR" sz="32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32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 b="1">
                <a:solidFill>
                  <a:srgbClr val="127CC8"/>
                </a:solidFill>
                <a:latin typeface="Calibri"/>
                <a:ea typeface="Calibri"/>
                <a:cs typeface="Calibri"/>
                <a:sym typeface="Calibri"/>
              </a:rPr>
              <a:t>Estudo nas Bacias do Rio São Francisco e do Rio Doce</a:t>
            </a:r>
            <a:endParaRPr sz="3200">
              <a:solidFill>
                <a:srgbClr val="127CC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56"/>
          <p:cNvSpPr/>
          <p:nvPr/>
        </p:nvSpPr>
        <p:spPr>
          <a:xfrm>
            <a:off x="8737600" y="25146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266" name="Google Shape;1266;p56"/>
          <p:cNvSpPr txBox="1"/>
          <p:nvPr/>
        </p:nvSpPr>
        <p:spPr>
          <a:xfrm>
            <a:off x="85471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57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72" name="Google Shape;1272;p57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273" name="Google Shape;1273;p57"/>
          <p:cNvSpPr/>
          <p:nvPr/>
        </p:nvSpPr>
        <p:spPr>
          <a:xfrm>
            <a:off x="11785600" y="4474882"/>
            <a:ext cx="34290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74" name="Google Shape;12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5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-147" t="-332" r="34646" b="220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280" name="Google Shape;1280;p5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7594" r="17593"/>
          <a:stretch/>
        </p:blipFill>
        <p:spPr>
          <a:xfrm>
            <a:off x="11770468" y="838200"/>
            <a:ext cx="3444132" cy="3542716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281" name="Google Shape;1281;p57"/>
          <p:cNvSpPr txBox="1"/>
          <p:nvPr/>
        </p:nvSpPr>
        <p:spPr>
          <a:xfrm>
            <a:off x="11938000" y="5626286"/>
            <a:ext cx="3124200" cy="170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Coleta de amostras do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água de abastecimento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853 sedes municipais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2" name="Google Shape;1282;p57"/>
          <p:cNvSpPr txBox="1"/>
          <p:nvPr/>
        </p:nvSpPr>
        <p:spPr>
          <a:xfrm>
            <a:off x="8280400" y="9906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1283" name="Google Shape;1283;p57"/>
          <p:cNvSpPr txBox="1"/>
          <p:nvPr/>
        </p:nvSpPr>
        <p:spPr>
          <a:xfrm>
            <a:off x="11861800" y="464820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84" name="Google Shape;1284;p57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1285" name="Google Shape;1285;p5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6" name="Google Shape;1286;p5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87" name="Google Shape;1287;p57"/>
          <p:cNvSpPr txBox="1"/>
          <p:nvPr/>
        </p:nvSpPr>
        <p:spPr>
          <a:xfrm>
            <a:off x="8204200" y="1600200"/>
            <a:ext cx="3352800" cy="419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podem contribuir para diversas áreas do conhecimento e atividades econômicas, como: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2857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2857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 pública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da terra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58"/>
          <p:cNvSpPr txBox="1"/>
          <p:nvPr/>
        </p:nvSpPr>
        <p:spPr>
          <a:xfrm>
            <a:off x="847558" y="1843806"/>
            <a:ext cx="14596854" cy="171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Institucional de Bolsas de Iniciação Científica do CNPq e Discussão de projetos e oportunidades de pesquisa na Universidade Federal de Ouro Preto - UFOP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7" name="Google Shape;1297;p58"/>
          <p:cNvSpPr txBox="1"/>
          <p:nvPr/>
        </p:nvSpPr>
        <p:spPr>
          <a:xfrm>
            <a:off x="847558" y="3962400"/>
            <a:ext cx="12233442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Trata-se de ações no desenvolvimento e orientação de projetos de iniciações científicas, no âmbito do Programa Institucional de Bolsas de Iniciação Científica do CNPq (PIBIC/CNPq-Convênio UFOP-CPRM).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projetos de iniciação Científica (IC) são </a:t>
            </a:r>
            <a:r>
              <a:rPr lang="pt-BR" sz="1800" b="1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desenvolvidos por estudantes da UFOP </a:t>
            </a: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 coordenação técnico-científica de um professor orientador da UFOP e um pesquisador da CPRM-SUREG/BH,</a:t>
            </a:r>
            <a:r>
              <a:rPr lang="pt-BR" sz="1800" b="0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em temas científicos de interesse de ambas as instituições.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24AEE7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Além do contato com a metodologia científica, o </a:t>
            </a:r>
            <a:r>
              <a:rPr lang="pt-BR" sz="1800" b="1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programa oferece aos alunos a oportunidade de conhecer as metodologias e o vasto acervo de dados do Serviço Geológico do Brasil</a:t>
            </a:r>
            <a:r>
              <a:rPr lang="pt-BR" sz="1800" b="0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todo já foram mais de </a:t>
            </a:r>
            <a:r>
              <a:rPr lang="pt-BR" sz="1800" b="1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50 projetos finalizados nos últimos cinco anos de parceria</a:t>
            </a:r>
            <a:r>
              <a:rPr lang="pt-BR" sz="1800" b="0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incluindo as áreas de geologia básica, metalogenia, aproveitamento de resíduos, hidrogeologia, hidrologia, risco geológico, entre outros que resultaram em diversas publicações de artigos científicos em congressos nacionais e internacionais.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24AEE7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os pesquisadores do SGB, a </a:t>
            </a:r>
            <a:r>
              <a:rPr lang="pt-BR" sz="1800" b="1" i="0" u="none" strike="noStrike">
                <a:solidFill>
                  <a:srgbClr val="24AEE7"/>
                </a:solidFill>
                <a:latin typeface="Calibri"/>
                <a:ea typeface="Calibri"/>
                <a:cs typeface="Calibri"/>
                <a:sym typeface="Calibri"/>
              </a:rPr>
              <a:t>parceria tem propiciado uma maior interação com diferentes grupos de pesquisa da UFOP</a:t>
            </a:r>
            <a:r>
              <a:rPr lang="pt-BR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 que permite avançar em temas específicos que surgem no âmbito dos projetos da empresa, potencializando assim os resultados entregues à sociedade. Esses estudos favorecem a divulgação da empresa no meio acadêmico e a fortalece como instituição de pesquisa.</a:t>
            </a:r>
            <a:endParaRPr sz="1800" b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/>
              <a:t/>
            </a:r>
            <a:br>
              <a:rPr lang="pt-BR" sz="1800"/>
            </a:b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298" name="Google Shape;1298;p58"/>
          <p:cNvSpPr/>
          <p:nvPr/>
        </p:nvSpPr>
        <p:spPr>
          <a:xfrm>
            <a:off x="847558" y="362712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99" name="Google Shape;1299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32" y="479689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79" name="Google Shape;179;p5"/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03419" y="138487"/>
            <a:ext cx="4267200" cy="23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1170853" y="2530006"/>
            <a:ext cx="5128348" cy="3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67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1170853" y="3225725"/>
            <a:ext cx="5128348" cy="94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68 </a:t>
            </a:r>
            <a:r>
              <a:rPr lang="pt-BR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de Levantamento da Geodiversidade </a:t>
            </a:r>
            <a:b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de Minas Gerais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67"/>
              </a:spcBef>
              <a:spcAft>
                <a:spcPts val="0"/>
              </a:spcAft>
              <a:buNone/>
            </a:pPr>
            <a:endParaRPr sz="16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1170851" y="4348055"/>
            <a:ext cx="5128348" cy="3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70 – </a:t>
            </a: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Google Shape;130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59"/>
          <p:cNvSpPr/>
          <p:nvPr/>
        </p:nvSpPr>
        <p:spPr>
          <a:xfrm>
            <a:off x="9265816" y="5410200"/>
            <a:ext cx="5943600" cy="2057400"/>
          </a:xfrm>
          <a:prstGeom prst="roundRect">
            <a:avLst>
              <a:gd name="adj" fmla="val 7483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07" name="Google Shape;1307;p59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08" name="Google Shape;1308;p59"/>
          <p:cNvSpPr/>
          <p:nvPr/>
        </p:nvSpPr>
        <p:spPr>
          <a:xfrm>
            <a:off x="2565400" y="2405062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09" name="Google Shape;1309;p5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6625" r="16625"/>
          <a:stretch/>
        </p:blipFill>
        <p:spPr>
          <a:xfrm>
            <a:off x="812800" y="2895600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310" name="Google Shape;1310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4842185" y="5006444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311" name="Google Shape;1311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7561" y="923712"/>
            <a:ext cx="96527" cy="96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59"/>
          <p:cNvSpPr txBox="1"/>
          <p:nvPr/>
        </p:nvSpPr>
        <p:spPr>
          <a:xfrm>
            <a:off x="3263213" y="811585"/>
            <a:ext cx="1126371" cy="42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>
                <a:latin typeface="Century Gothic"/>
                <a:ea typeface="Century Gothic"/>
                <a:cs typeface="Century Gothic"/>
                <a:sym typeface="Century Gothic"/>
              </a:rPr>
              <a:t>POR TFÓLIO DE PRODUTOS DO</a:t>
            </a:r>
            <a:endParaRPr sz="7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700" marR="5080" lvl="0" indent="0" algn="l" rtl="0">
              <a:lnSpc>
                <a:spcPct val="1184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pt-BR" sz="750" b="1">
                <a:latin typeface="Century Gothic"/>
                <a:ea typeface="Century Gothic"/>
                <a:cs typeface="Century Gothic"/>
                <a:sym typeface="Century Gothic"/>
              </a:rPr>
              <a:t>ESTADO DA </a:t>
            </a:r>
            <a:r>
              <a:rPr lang="pt-BR" sz="75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7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13" name="Google Shape;1313;p59"/>
          <p:cNvGrpSpPr/>
          <p:nvPr/>
        </p:nvGrpSpPr>
        <p:grpSpPr>
          <a:xfrm>
            <a:off x="2137012" y="228600"/>
            <a:ext cx="1966691" cy="2203195"/>
            <a:chOff x="6855459" y="2020328"/>
            <a:chExt cx="4258056" cy="4770107"/>
          </a:xfrm>
        </p:grpSpPr>
        <p:pic>
          <p:nvPicPr>
            <p:cNvPr id="1314" name="Google Shape;1314;p5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5" name="Google Shape;1315;p5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6" name="Google Shape;1316;p5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7" name="Google Shape;1317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2800" y="698089"/>
            <a:ext cx="2240222" cy="88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6634" y="1232407"/>
            <a:ext cx="1877567" cy="93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32375" y="663957"/>
            <a:ext cx="699525" cy="545084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59"/>
          <p:cNvSpPr txBox="1"/>
          <p:nvPr/>
        </p:nvSpPr>
        <p:spPr>
          <a:xfrm>
            <a:off x="9510851" y="5486400"/>
            <a:ext cx="5448300" cy="166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 elaborado em consonância com as diretrizes e objetivos estabelecidos pela Política Nacional de Proteção e Defesa Civil (Lei nº 12.608/2012)</a:t>
            </a:r>
            <a:endParaRPr/>
          </a:p>
        </p:txBody>
      </p:sp>
      <p:pic>
        <p:nvPicPr>
          <p:cNvPr id="1321" name="Google Shape;1321;p5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5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59"/>
          <p:cNvSpPr/>
          <p:nvPr/>
        </p:nvSpPr>
        <p:spPr>
          <a:xfrm>
            <a:off x="9271000" y="1905000"/>
            <a:ext cx="5943600" cy="3124200"/>
          </a:xfrm>
          <a:prstGeom prst="roundRect">
            <a:avLst>
              <a:gd name="adj" fmla="val 9988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24" name="Google Shape;1324;p59"/>
          <p:cNvSpPr txBox="1"/>
          <p:nvPr/>
        </p:nvSpPr>
        <p:spPr>
          <a:xfrm>
            <a:off x="9273592" y="1905000"/>
            <a:ext cx="5941008" cy="33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mapeamento estabelece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critérios topográficos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propensas a Movimentos Gravitacionais de Massas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(MGMs) e define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alcance potencial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atingimento do material mobilizado dos principais MGMs do Brasil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planares, deslizamentos rotacionais, quedas de blocos e fluxo de detritos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1325" name="Google Shape;1325;p59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6" name="Google Shape;1326;p59"/>
          <p:cNvSpPr txBox="1"/>
          <p:nvPr/>
        </p:nvSpPr>
        <p:spPr>
          <a:xfrm>
            <a:off x="9118600" y="838200"/>
            <a:ext cx="5943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de Perigo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7" name="Google Shape;1327;p59"/>
          <p:cNvSpPr/>
          <p:nvPr/>
        </p:nvSpPr>
        <p:spPr>
          <a:xfrm>
            <a:off x="9271000" y="144780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1" y="-26799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9179" b="9179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335" name="Google Shape;1335;p6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132" r="1131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336" name="Google Shape;1336;p60"/>
          <p:cNvSpPr/>
          <p:nvPr/>
        </p:nvSpPr>
        <p:spPr>
          <a:xfrm>
            <a:off x="898586" y="2286000"/>
            <a:ext cx="8458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37" name="Google Shape;1337;p60"/>
          <p:cNvSpPr txBox="1"/>
          <p:nvPr/>
        </p:nvSpPr>
        <p:spPr>
          <a:xfrm>
            <a:off x="974786" y="2286000"/>
            <a:ext cx="9220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mapeados em Minas Gerais</a:t>
            </a:r>
            <a:endParaRPr/>
          </a:p>
        </p:txBody>
      </p:sp>
      <p:sp>
        <p:nvSpPr>
          <p:cNvPr id="1338" name="Google Shape;1338;p60"/>
          <p:cNvSpPr/>
          <p:nvPr/>
        </p:nvSpPr>
        <p:spPr>
          <a:xfrm>
            <a:off x="9585386" y="2286000"/>
            <a:ext cx="38766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39" name="Google Shape;1339;p60"/>
          <p:cNvSpPr txBox="1"/>
          <p:nvPr/>
        </p:nvSpPr>
        <p:spPr>
          <a:xfrm>
            <a:off x="9589851" y="2362200"/>
            <a:ext cx="44196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0" name="Google Shape;1340;p60"/>
          <p:cNvSpPr txBox="1"/>
          <p:nvPr/>
        </p:nvSpPr>
        <p:spPr>
          <a:xfrm>
            <a:off x="898586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1" name="Google Shape;1341;p60"/>
          <p:cNvSpPr txBox="1"/>
          <p:nvPr/>
        </p:nvSpPr>
        <p:spPr>
          <a:xfrm>
            <a:off x="9575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42" name="Google Shape;1342;p60"/>
          <p:cNvGrpSpPr/>
          <p:nvPr/>
        </p:nvGrpSpPr>
        <p:grpSpPr>
          <a:xfrm>
            <a:off x="11980673" y="838200"/>
            <a:ext cx="2548127" cy="740663"/>
            <a:chOff x="5695188" y="7506716"/>
            <a:chExt cx="2548127" cy="740663"/>
          </a:xfrm>
        </p:grpSpPr>
        <p:pic>
          <p:nvPicPr>
            <p:cNvPr id="1343" name="Google Shape;1343;p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4" name="Google Shape;1344;p6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345" name="Google Shape;1345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60"/>
          <p:cNvSpPr txBox="1"/>
          <p:nvPr/>
        </p:nvSpPr>
        <p:spPr>
          <a:xfrm>
            <a:off x="974786" y="2743200"/>
            <a:ext cx="8229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cartográficos são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 necessário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espacialização da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de perigo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âmbito municipal e regional.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este mapeamento pretende-se subsidiar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tomada de decisão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gestores públicos e profissionais dos setores público e privado que atuam promovendo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ações de identificação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recuperação no gerenciamento dos riscos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61"/>
          <p:cNvSpPr txBox="1"/>
          <p:nvPr/>
        </p:nvSpPr>
        <p:spPr>
          <a:xfrm>
            <a:off x="736601" y="3581400"/>
            <a:ext cx="624840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um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mapeadas pelo SGB.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a interseção tripla entre os setores censitários provenientes do Censo Demográfico de 2010, área urbana e áreas de risco geológico.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dados, foram calculadas constantes de proporcionalidade, que possibilitaram a avaliação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variáveis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censitárias, as quais refletem 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exposta aos riscos geológicos.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6" name="Google Shape;1356;p61"/>
          <p:cNvSpPr/>
          <p:nvPr/>
        </p:nvSpPr>
        <p:spPr>
          <a:xfrm>
            <a:off x="812800" y="3276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57" name="Google Shape;1357;p61"/>
          <p:cNvSpPr txBox="1"/>
          <p:nvPr/>
        </p:nvSpPr>
        <p:spPr>
          <a:xfrm>
            <a:off x="736600" y="20574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58" name="Google Shape;1358;p61"/>
          <p:cNvPicPr preferRelativeResize="0"/>
          <p:nvPr/>
        </p:nvPicPr>
        <p:blipFill rotWithShape="1">
          <a:blip r:embed="rId7">
            <a:alphaModFix/>
          </a:blip>
          <a:srcRect l="18542" r="18541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359" name="Google Shape;1359;p61"/>
          <p:cNvSpPr txBox="1"/>
          <p:nvPr/>
        </p:nvSpPr>
        <p:spPr>
          <a:xfrm>
            <a:off x="7747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0" name="Google Shape;1360;p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36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95215">
            <a:off x="-4322135" y="432353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5200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6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9762108" y="2450828"/>
            <a:ext cx="5156414" cy="515641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69" name="Google Shape;1369;p62"/>
          <p:cNvSpPr/>
          <p:nvPr/>
        </p:nvSpPr>
        <p:spPr>
          <a:xfrm rot="-6995037">
            <a:off x="9961556" y="219343"/>
            <a:ext cx="3245562" cy="66409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1370" name="Google Shape;1370;p62"/>
          <p:cNvGrpSpPr/>
          <p:nvPr/>
        </p:nvGrpSpPr>
        <p:grpSpPr>
          <a:xfrm>
            <a:off x="6908800" y="7315200"/>
            <a:ext cx="2548127" cy="740663"/>
            <a:chOff x="5695188" y="7506716"/>
            <a:chExt cx="2548127" cy="740663"/>
          </a:xfrm>
        </p:grpSpPr>
        <p:pic>
          <p:nvPicPr>
            <p:cNvPr id="1371" name="Google Shape;1371;p6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2" name="Google Shape;1372;p6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73" name="Google Shape;1373;p62"/>
          <p:cNvSpPr txBox="1"/>
          <p:nvPr/>
        </p:nvSpPr>
        <p:spPr>
          <a:xfrm>
            <a:off x="812800" y="67056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4" name="Google Shape;1374;p62"/>
          <p:cNvSpPr/>
          <p:nvPr/>
        </p:nvSpPr>
        <p:spPr>
          <a:xfrm>
            <a:off x="834417" y="7357353"/>
            <a:ext cx="5638800" cy="685800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75" name="Google Shape;1375;p62"/>
          <p:cNvSpPr txBox="1"/>
          <p:nvPr/>
        </p:nvSpPr>
        <p:spPr>
          <a:xfrm>
            <a:off x="986818" y="7491737"/>
            <a:ext cx="5562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públicas, privadas e pesquisadores </a:t>
            </a:r>
            <a:endParaRPr/>
          </a:p>
        </p:txBody>
      </p:sp>
      <p:pic>
        <p:nvPicPr>
          <p:cNvPr id="1376" name="Google Shape;1376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62"/>
          <p:cNvSpPr/>
          <p:nvPr/>
        </p:nvSpPr>
        <p:spPr>
          <a:xfrm>
            <a:off x="798748" y="2514600"/>
            <a:ext cx="7176851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BC5C"/>
              </a:solidFill>
            </a:endParaRPr>
          </a:p>
        </p:txBody>
      </p:sp>
      <p:sp>
        <p:nvSpPr>
          <p:cNvPr id="1378" name="Google Shape;1378;p62"/>
          <p:cNvSpPr txBox="1"/>
          <p:nvPr/>
        </p:nvSpPr>
        <p:spPr>
          <a:xfrm>
            <a:off x="866302" y="2472779"/>
            <a:ext cx="6322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D1E6F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4400">
              <a:solidFill>
                <a:srgbClr val="D1E6F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9" name="Google Shape;1379;p62"/>
          <p:cNvSpPr txBox="1"/>
          <p:nvPr/>
        </p:nvSpPr>
        <p:spPr>
          <a:xfrm>
            <a:off x="736600" y="19812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0" name="Google Shape;1380;p62"/>
          <p:cNvSpPr/>
          <p:nvPr/>
        </p:nvSpPr>
        <p:spPr>
          <a:xfrm>
            <a:off x="818205" y="33900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BC5C"/>
              </a:solidFill>
            </a:endParaRPr>
          </a:p>
        </p:txBody>
      </p:sp>
      <p:sp>
        <p:nvSpPr>
          <p:cNvPr id="1381" name="Google Shape;1381;p62"/>
          <p:cNvSpPr txBox="1"/>
          <p:nvPr/>
        </p:nvSpPr>
        <p:spPr>
          <a:xfrm>
            <a:off x="816583" y="3390900"/>
            <a:ext cx="7081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2" name="Google Shape;1382;p62"/>
          <p:cNvSpPr/>
          <p:nvPr/>
        </p:nvSpPr>
        <p:spPr>
          <a:xfrm>
            <a:off x="818205" y="43044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BC5C"/>
              </a:solidFill>
            </a:endParaRPr>
          </a:p>
        </p:txBody>
      </p:sp>
      <p:sp>
        <p:nvSpPr>
          <p:cNvPr id="1383" name="Google Shape;1383;p62"/>
          <p:cNvSpPr txBox="1"/>
          <p:nvPr/>
        </p:nvSpPr>
        <p:spPr>
          <a:xfrm>
            <a:off x="837660" y="4305300"/>
            <a:ext cx="6909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4" name="Google Shape;1384;p62"/>
          <p:cNvSpPr/>
          <p:nvPr/>
        </p:nvSpPr>
        <p:spPr>
          <a:xfrm>
            <a:off x="812801" y="5143500"/>
            <a:ext cx="7162800" cy="13335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BC5C"/>
              </a:solidFill>
            </a:endParaRPr>
          </a:p>
        </p:txBody>
      </p:sp>
      <p:sp>
        <p:nvSpPr>
          <p:cNvPr id="1385" name="Google Shape;1385;p62"/>
          <p:cNvSpPr txBox="1"/>
          <p:nvPr/>
        </p:nvSpPr>
        <p:spPr>
          <a:xfrm>
            <a:off x="823068" y="5181600"/>
            <a:ext cx="69855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definição de critérios para disponibilização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destinados ao financiamento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e não-estruturais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6" name="Google Shape;1386;p62"/>
          <p:cNvSpPr txBox="1"/>
          <p:nvPr/>
        </p:nvSpPr>
        <p:spPr>
          <a:xfrm>
            <a:off x="1346200" y="2668369"/>
            <a:ext cx="49951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contemplados em Minas Gerais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6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23" t="50000" r="123" b="15465"/>
          <a:stretch/>
        </p:blipFill>
        <p:spPr>
          <a:xfrm>
            <a:off x="4" y="-1"/>
            <a:ext cx="16255996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392" name="Google Shape;1392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63"/>
          <p:cNvSpPr/>
          <p:nvPr/>
        </p:nvSpPr>
        <p:spPr>
          <a:xfrm rot="10800000" flipH="1">
            <a:off x="812800" y="60198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95" name="Google Shape;1395;p63"/>
          <p:cNvSpPr txBox="1"/>
          <p:nvPr/>
        </p:nvSpPr>
        <p:spPr>
          <a:xfrm>
            <a:off x="736600" y="4419600"/>
            <a:ext cx="92202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geotécnica nos atrativos turísticos no Parque Nacional da Serra da Canastra</a:t>
            </a:r>
            <a:r>
              <a:rPr lang="pt-BR" sz="32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32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Roque de Minas e Delfinópolis (MG)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6" name="Google Shape;1396;p63"/>
          <p:cNvSpPr txBox="1"/>
          <p:nvPr/>
        </p:nvSpPr>
        <p:spPr>
          <a:xfrm>
            <a:off x="812800" y="6477000"/>
            <a:ext cx="8686800" cy="170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registrar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caracterizar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principais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visitadas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turistas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indicadas pelo ICMBio, que contenham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suscetíveis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ocorrência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possam culminar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colocando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a vida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visitantes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7" name="Google Shape;1397;p63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64"/>
          <p:cNvSpPr/>
          <p:nvPr/>
        </p:nvSpPr>
        <p:spPr>
          <a:xfrm>
            <a:off x="8128000" y="7010400"/>
            <a:ext cx="3352800" cy="1295400"/>
          </a:xfrm>
          <a:prstGeom prst="roundRect">
            <a:avLst>
              <a:gd name="adj" fmla="val 12605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03" name="Google Shape;1403;p64"/>
          <p:cNvSpPr/>
          <p:nvPr/>
        </p:nvSpPr>
        <p:spPr>
          <a:xfrm>
            <a:off x="8128000" y="838200"/>
            <a:ext cx="3505200" cy="60960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04" name="Google Shape;1404;p64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8341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405" name="Google Shape;140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50" r="16649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411" name="Google Shape;1411;p6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21875" r="21874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412" name="Google Shape;1412;p64"/>
          <p:cNvSpPr txBox="1"/>
          <p:nvPr/>
        </p:nvSpPr>
        <p:spPr>
          <a:xfrm>
            <a:off x="8204200" y="1066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3" name="Google Shape;1413;p64"/>
          <p:cNvSpPr txBox="1"/>
          <p:nvPr/>
        </p:nvSpPr>
        <p:spPr>
          <a:xfrm>
            <a:off x="8204200" y="1524000"/>
            <a:ext cx="3352800" cy="253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os administradores e órgãos públicos na tomada de decisões voltadas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prevenção, mitigação e resposta a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naturais.</a:t>
            </a:r>
            <a:endParaRPr/>
          </a:p>
        </p:txBody>
      </p:sp>
      <p:sp>
        <p:nvSpPr>
          <p:cNvPr id="1414" name="Google Shape;1414;p64"/>
          <p:cNvSpPr txBox="1"/>
          <p:nvPr/>
        </p:nvSpPr>
        <p:spPr>
          <a:xfrm>
            <a:off x="11861800" y="5181600"/>
            <a:ext cx="3276600" cy="294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Turistas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região</a:t>
            </a:r>
            <a:b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federais, estaduais e municipais responsáveis pelo monitoramento e alerta de desastres</a:t>
            </a:r>
            <a:endParaRPr/>
          </a:p>
        </p:txBody>
      </p:sp>
      <p:sp>
        <p:nvSpPr>
          <p:cNvPr id="1415" name="Google Shape;1415;p64"/>
          <p:cNvSpPr txBox="1"/>
          <p:nvPr/>
        </p:nvSpPr>
        <p:spPr>
          <a:xfrm>
            <a:off x="8204200" y="4124079"/>
            <a:ext cx="3352800" cy="128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visitação de locais geoturísticos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6" name="Google Shape;1416;p64"/>
          <p:cNvSpPr txBox="1"/>
          <p:nvPr/>
        </p:nvSpPr>
        <p:spPr>
          <a:xfrm>
            <a:off x="8204200" y="5486400"/>
            <a:ext cx="3352800" cy="128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sistemas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alerta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1417" name="Google Shape;1417;p64"/>
          <p:cNvSpPr txBox="1"/>
          <p:nvPr/>
        </p:nvSpPr>
        <p:spPr>
          <a:xfrm>
            <a:off x="11747230" y="45720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18" name="Google Shape;1418;p64"/>
          <p:cNvGrpSpPr/>
          <p:nvPr/>
        </p:nvGrpSpPr>
        <p:grpSpPr>
          <a:xfrm>
            <a:off x="8551673" y="7315200"/>
            <a:ext cx="2548127" cy="740663"/>
            <a:chOff x="5695188" y="7506716"/>
            <a:chExt cx="2548127" cy="740663"/>
          </a:xfrm>
        </p:grpSpPr>
        <p:pic>
          <p:nvPicPr>
            <p:cNvPr id="1419" name="Google Shape;1419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0" name="Google Shape;1420;p6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65"/>
          <p:cNvSpPr/>
          <p:nvPr/>
        </p:nvSpPr>
        <p:spPr>
          <a:xfrm>
            <a:off x="10033000" y="6096000"/>
            <a:ext cx="3810000" cy="762000"/>
          </a:xfrm>
          <a:prstGeom prst="roundRect">
            <a:avLst>
              <a:gd name="adj" fmla="val 50000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426" name="Google Shape;1426;p6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0708" b="10709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427" name="Google Shape;1427;p6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428" name="Google Shape;1428;p65"/>
          <p:cNvSpPr/>
          <p:nvPr/>
        </p:nvSpPr>
        <p:spPr>
          <a:xfrm>
            <a:off x="806450" y="6324600"/>
            <a:ext cx="8540750" cy="20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principal dos cursos de capacitação promovidos pelo SGB é proporcionar aos participantes um nível básico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riscos geológicos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Permitindo, assim, uma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formação inicial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àqueles que não detêm conhecimento prévio ou atualizando as informações aos que já possuem uma vivência na problemática do risco geológico.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9" name="Google Shape;1429;p65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30" name="Google Shape;1430;p65"/>
          <p:cNvSpPr txBox="1"/>
          <p:nvPr/>
        </p:nvSpPr>
        <p:spPr>
          <a:xfrm>
            <a:off x="750824" y="4800600"/>
            <a:ext cx="12711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 em Percepção e Mapeamento de Áreas de Risco Geológico </a:t>
            </a:r>
            <a:endParaRPr sz="4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31" name="Google Shape;1431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65"/>
          <p:cNvSpPr txBox="1"/>
          <p:nvPr/>
        </p:nvSpPr>
        <p:spPr>
          <a:xfrm>
            <a:off x="10185400" y="6077339"/>
            <a:ext cx="1752600" cy="79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</a:t>
            </a:r>
            <a:endParaRPr sz="4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3" name="Google Shape;1433;p65"/>
          <p:cNvSpPr txBox="1"/>
          <p:nvPr/>
        </p:nvSpPr>
        <p:spPr>
          <a:xfrm>
            <a:off x="10947400" y="6222766"/>
            <a:ext cx="6607856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turmas em MG</a:t>
            </a:r>
            <a:endParaRPr sz="24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66"/>
          <p:cNvSpPr/>
          <p:nvPr/>
        </p:nvSpPr>
        <p:spPr>
          <a:xfrm>
            <a:off x="812800" y="1371600"/>
            <a:ext cx="4953000" cy="31242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440" name="Google Shape;144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6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8017" r="1801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443" name="Google Shape;1443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66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5" name="Google Shape;1445;p66"/>
          <p:cNvSpPr txBox="1"/>
          <p:nvPr/>
        </p:nvSpPr>
        <p:spPr>
          <a:xfrm>
            <a:off x="965200" y="2160104"/>
            <a:ext cx="3446253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capacitação de profissionais otimiza as ações prevenção de desastres, contribuindo para salvar vidas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6" name="Google Shape;1446;p66"/>
          <p:cNvSpPr/>
          <p:nvPr/>
        </p:nvSpPr>
        <p:spPr>
          <a:xfrm>
            <a:off x="11765214" y="3581400"/>
            <a:ext cx="3511909" cy="38100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47" name="Google Shape;1447;p66"/>
          <p:cNvSpPr txBox="1"/>
          <p:nvPr/>
        </p:nvSpPr>
        <p:spPr>
          <a:xfrm>
            <a:off x="11785600" y="3657600"/>
            <a:ext cx="3518877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48" name="Google Shape;1448;p66"/>
          <p:cNvGrpSpPr/>
          <p:nvPr/>
        </p:nvGrpSpPr>
        <p:grpSpPr>
          <a:xfrm>
            <a:off x="1422400" y="6378102"/>
            <a:ext cx="2548127" cy="740663"/>
            <a:chOff x="5695188" y="7506716"/>
            <a:chExt cx="2548127" cy="740663"/>
          </a:xfrm>
        </p:grpSpPr>
        <p:pic>
          <p:nvPicPr>
            <p:cNvPr id="1449" name="Google Shape;1449;p6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0" name="Google Shape;1450;p6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51" name="Google Shape;1451;p66"/>
          <p:cNvSpPr txBox="1"/>
          <p:nvPr/>
        </p:nvSpPr>
        <p:spPr>
          <a:xfrm>
            <a:off x="11996947" y="4359882"/>
            <a:ext cx="3217653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Agentes municipais e estaduais, inclusive bombeiros militares e agentes de promoção e defesa civil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Google Shape;14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67"/>
          <p:cNvSpPr txBox="1"/>
          <p:nvPr/>
        </p:nvSpPr>
        <p:spPr>
          <a:xfrm>
            <a:off x="736600" y="3200400"/>
            <a:ext cx="7848600" cy="478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habitadas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sofreram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 ou danos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decorrentes 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 intensas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atingem anualmente os municípios brasileiros.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atendimentos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MG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 uma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rápida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aos administradores e órgãos públicos na tomada de decisões voltadas à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e resposta a desastres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diretamente atingido pelos eventos que causaram danos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2" name="Google Shape;1462;p67"/>
          <p:cNvSpPr/>
          <p:nvPr/>
        </p:nvSpPr>
        <p:spPr>
          <a:xfrm>
            <a:off x="812800" y="2590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63" name="Google Shape;1463;p67"/>
          <p:cNvSpPr txBox="1"/>
          <p:nvPr/>
        </p:nvSpPr>
        <p:spPr>
          <a:xfrm>
            <a:off x="795506" y="1905000"/>
            <a:ext cx="13335000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4" name="Google Shape;1464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65" name="Google Shape;1465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0"/>
            <a:ext cx="3200400" cy="17946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6" name="Google Shape;1466;p67"/>
          <p:cNvGrpSpPr/>
          <p:nvPr/>
        </p:nvGrpSpPr>
        <p:grpSpPr>
          <a:xfrm>
            <a:off x="10892536" y="2667000"/>
            <a:ext cx="2548127" cy="740663"/>
            <a:chOff x="5695188" y="7506716"/>
            <a:chExt cx="2548127" cy="740663"/>
          </a:xfrm>
        </p:grpSpPr>
        <p:pic>
          <p:nvPicPr>
            <p:cNvPr id="1467" name="Google Shape;1467;p6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8" name="Google Shape;1468;p6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Google Shape;1473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5" name="Google Shape;1475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68"/>
          <p:cNvSpPr/>
          <p:nvPr/>
        </p:nvSpPr>
        <p:spPr>
          <a:xfrm rot="2568048">
            <a:off x="3886556" y="2523398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78" name="Google Shape;1478;p68"/>
          <p:cNvSpPr/>
          <p:nvPr/>
        </p:nvSpPr>
        <p:spPr>
          <a:xfrm>
            <a:off x="8585200" y="2743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479" name="Google Shape;1479;p6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99" r="16698"/>
          <a:stretch/>
        </p:blipFill>
        <p:spPr>
          <a:xfrm>
            <a:off x="1574800" y="2057400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480" name="Google Shape;1480;p68"/>
          <p:cNvSpPr/>
          <p:nvPr/>
        </p:nvSpPr>
        <p:spPr>
          <a:xfrm>
            <a:off x="8585201" y="3200400"/>
            <a:ext cx="6629399" cy="2362200"/>
          </a:xfrm>
          <a:prstGeom prst="roundRect">
            <a:avLst>
              <a:gd name="adj" fmla="val 1249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81" name="Google Shape;1481;p68"/>
          <p:cNvSpPr txBox="1"/>
          <p:nvPr/>
        </p:nvSpPr>
        <p:spPr>
          <a:xfrm>
            <a:off x="8605196" y="3276600"/>
            <a:ext cx="64770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dão origem às paisagens, rochas, minerais, águas, fósseis e outros depósitos superficiais que propiciam o desenvolvimento da vida na terra.  </a:t>
            </a:r>
            <a:endParaRPr/>
          </a:p>
        </p:txBody>
      </p:sp>
      <p:sp>
        <p:nvSpPr>
          <p:cNvPr id="1482" name="Google Shape;1482;p68"/>
          <p:cNvSpPr/>
          <p:nvPr/>
        </p:nvSpPr>
        <p:spPr>
          <a:xfrm>
            <a:off x="8585200" y="6019800"/>
            <a:ext cx="6629400" cy="18288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83" name="Google Shape;1483;p68"/>
          <p:cNvSpPr txBox="1"/>
          <p:nvPr/>
        </p:nvSpPr>
        <p:spPr>
          <a:xfrm>
            <a:off x="8661400" y="5994580"/>
            <a:ext cx="6477000" cy="170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mapa, o SGB traduz o conhecimento geológico-científico para aplicação no uso adequado do território, notadamente nas áreas: construção civil, agricultura, gestão dos recursos minerais e geoturismo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4" name="Google Shape;1484;p68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5" name="Google Shape;1485;p68"/>
          <p:cNvSpPr txBox="1"/>
          <p:nvPr/>
        </p:nvSpPr>
        <p:spPr>
          <a:xfrm>
            <a:off x="8509000" y="630737"/>
            <a:ext cx="6934200" cy="20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de Levantamento da Geodiversidade </a:t>
            </a:r>
            <a:r>
              <a:rPr lang="pt-BR" sz="32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32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de Minas Gerais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6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93" name="Google Shape;193;p6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4" name="Google Shape;224;p6"/>
          <p:cNvGrpSpPr/>
          <p:nvPr/>
        </p:nvGrpSpPr>
        <p:grpSpPr>
          <a:xfrm rot="1556671">
            <a:off x="4306724" y="890405"/>
            <a:ext cx="3417110" cy="4724828"/>
            <a:chOff x="5373688" y="2928938"/>
            <a:chExt cx="1082675" cy="1497012"/>
          </a:xfrm>
        </p:grpSpPr>
        <p:sp>
          <p:nvSpPr>
            <p:cNvPr id="225" name="Google Shape;225;p6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7" name="Google Shape;227;p6"/>
          <p:cNvSpPr txBox="1"/>
          <p:nvPr/>
        </p:nvSpPr>
        <p:spPr>
          <a:xfrm>
            <a:off x="8509000" y="1219200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do Estado de Minas Gerais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8585200" y="2514600"/>
            <a:ext cx="6629400" cy="87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 geológico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MG  Proveniente de extensiva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bibliográfica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compilação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cartográfica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6"/>
          <p:cNvPicPr preferRelativeResize="0"/>
          <p:nvPr/>
        </p:nvPicPr>
        <p:blipFill rotWithShape="1">
          <a:blip r:embed="rId8">
            <a:alphaModFix/>
          </a:blip>
          <a:srcRect l="16094" r="16093"/>
          <a:stretch/>
        </p:blipFill>
        <p:spPr>
          <a:xfrm>
            <a:off x="4927600" y="1295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0" name="Google Shape;230;p6"/>
          <p:cNvSpPr txBox="1"/>
          <p:nvPr/>
        </p:nvSpPr>
        <p:spPr>
          <a:xfrm>
            <a:off x="8509000" y="6172200"/>
            <a:ext cx="6645835" cy="170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Essencial para o desenvolvimento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mineração/pesquisa mineral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hidrogeologia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acadêmicas,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infraestrutura,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geotécnica e solos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231" name="Google Shape;231;p6"/>
          <p:cNvSpPr txBox="1"/>
          <p:nvPr/>
        </p:nvSpPr>
        <p:spPr>
          <a:xfrm>
            <a:off x="8585200" y="548640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8585200" y="4648200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1:1.000.000</a:t>
            </a:r>
            <a:endParaRPr/>
          </a:p>
        </p:txBody>
      </p:sp>
      <p:sp>
        <p:nvSpPr>
          <p:cNvPr id="234" name="Google Shape;234;p6"/>
          <p:cNvSpPr txBox="1"/>
          <p:nvPr/>
        </p:nvSpPr>
        <p:spPr>
          <a:xfrm>
            <a:off x="8585200" y="4191000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</a:t>
            </a:r>
            <a:endParaRPr/>
          </a:p>
        </p:txBody>
      </p:sp>
      <p:pic>
        <p:nvPicPr>
          <p:cNvPr id="235" name="Google Shape;23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/>
          <p:nvPr/>
        </p:nvSpPr>
        <p:spPr>
          <a:xfrm rot="10800000" flipH="1">
            <a:off x="8578850" y="22860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oogle Shape;149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6182" b="6182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493" name="Google Shape;1493;p6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6835" b="6835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494" name="Google Shape;1494;p69"/>
          <p:cNvSpPr/>
          <p:nvPr/>
        </p:nvSpPr>
        <p:spPr>
          <a:xfrm>
            <a:off x="6680200" y="2286000"/>
            <a:ext cx="3505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95" name="Google Shape;1495;p69"/>
          <p:cNvSpPr txBox="1"/>
          <p:nvPr/>
        </p:nvSpPr>
        <p:spPr>
          <a:xfrm>
            <a:off x="6680200" y="2667000"/>
            <a:ext cx="3352800" cy="87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</a:t>
            </a:r>
            <a:endParaRPr/>
          </a:p>
        </p:txBody>
      </p:sp>
      <p:sp>
        <p:nvSpPr>
          <p:cNvPr id="1496" name="Google Shape;1496;p69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97" name="Google Shape;1497;p69"/>
          <p:cNvSpPr txBox="1"/>
          <p:nvPr/>
        </p:nvSpPr>
        <p:spPr>
          <a:xfrm>
            <a:off x="10662596" y="2438400"/>
            <a:ext cx="4572000" cy="128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federais embasadas em geociências impactam diretamente a população.</a:t>
            </a:r>
            <a:endParaRPr/>
          </a:p>
        </p:txBody>
      </p:sp>
      <p:sp>
        <p:nvSpPr>
          <p:cNvPr id="1498" name="Google Shape;1498;p69"/>
          <p:cNvSpPr txBox="1"/>
          <p:nvPr/>
        </p:nvSpPr>
        <p:spPr>
          <a:xfrm>
            <a:off x="812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9" name="Google Shape;1499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69"/>
          <p:cNvSpPr/>
          <p:nvPr/>
        </p:nvSpPr>
        <p:spPr>
          <a:xfrm>
            <a:off x="812800" y="2305455"/>
            <a:ext cx="5638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01" name="Google Shape;1501;p69"/>
          <p:cNvSpPr txBox="1"/>
          <p:nvPr/>
        </p:nvSpPr>
        <p:spPr>
          <a:xfrm>
            <a:off x="812800" y="2286000"/>
            <a:ext cx="5638800" cy="21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desenvolvimento sustentável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produtivas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sustentável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solo e dos recursos hídricos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02" name="Google Shape;1502;p69"/>
          <p:cNvGrpSpPr/>
          <p:nvPr/>
        </p:nvGrpSpPr>
        <p:grpSpPr>
          <a:xfrm>
            <a:off x="11938000" y="1219200"/>
            <a:ext cx="2548127" cy="740663"/>
            <a:chOff x="5695188" y="7506716"/>
            <a:chExt cx="2548127" cy="740663"/>
          </a:xfrm>
        </p:grpSpPr>
        <p:pic>
          <p:nvPicPr>
            <p:cNvPr id="1503" name="Google Shape;1503;p6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4" name="Google Shape;1504;p6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9" name="Google Shape;150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7200" y="6477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70"/>
          <p:cNvSpPr txBox="1"/>
          <p:nvPr/>
        </p:nvSpPr>
        <p:spPr>
          <a:xfrm>
            <a:off x="812800" y="3429000"/>
            <a:ext cx="7086600" cy="458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 e manutenção da RHN com o objetivo de gerar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dos rios, evaporação, sedimentometria e qualidade de água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Minas Gerais, são monitoradas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sub-bacias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hidrográficas (região de Minas Gerais e Espírito Santo), com extensão territorial de aproximadamente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640 mil km².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em banco de dados disponível por meio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(SNIRH).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514" name="Google Shape;1514;p70"/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15" name="Google Shape;1515;p70"/>
          <p:cNvSpPr txBox="1"/>
          <p:nvPr/>
        </p:nvSpPr>
        <p:spPr>
          <a:xfrm>
            <a:off x="812800" y="19812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6" name="Google Shape;1516;p70"/>
          <p:cNvPicPr preferRelativeResize="0"/>
          <p:nvPr/>
        </p:nvPicPr>
        <p:blipFill rotWithShape="1">
          <a:blip r:embed="rId7">
            <a:alphaModFix/>
          </a:blip>
          <a:srcRect l="38923" r="38923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17" name="Google Shape;1517;p70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8" name="Google Shape;1518;p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71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24" name="Google Shape;1524;p7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25" name="Google Shape;1525;p71"/>
          <p:cNvSpPr/>
          <p:nvPr/>
        </p:nvSpPr>
        <p:spPr>
          <a:xfrm>
            <a:off x="11709400" y="4474882"/>
            <a:ext cx="3505200" cy="3886200"/>
          </a:xfrm>
          <a:prstGeom prst="roundRect">
            <a:avLst>
              <a:gd name="adj" fmla="val 6676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526" name="Google Shape;152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7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0179" r="20178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532" name="Google Shape;1532;p7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27006" r="27006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533" name="Google Shape;1533;p71"/>
          <p:cNvSpPr txBox="1"/>
          <p:nvPr/>
        </p:nvSpPr>
        <p:spPr>
          <a:xfrm>
            <a:off x="8280400" y="990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4" name="Google Shape;1534;p71"/>
          <p:cNvSpPr txBox="1"/>
          <p:nvPr/>
        </p:nvSpPr>
        <p:spPr>
          <a:xfrm>
            <a:off x="8204200" y="1524000"/>
            <a:ext cx="3352800" cy="531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da RHN,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geração e disponibilização de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contribuem para a melhor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 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Podem ser utilizados pelo setor público e privado para as mais diversas aplicações em recursos hídricos, tais como: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infraestrutura hídrica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estudos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conhecimento hidrológico, implantação de </a:t>
            </a:r>
            <a:r>
              <a:rPr lang="pt-BR" sz="1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</a:t>
            </a: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hidrológicos, dentre outros.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5" name="Google Shape;1535;p71"/>
          <p:cNvSpPr txBox="1"/>
          <p:nvPr/>
        </p:nvSpPr>
        <p:spPr>
          <a:xfrm>
            <a:off x="11785600" y="4915433"/>
            <a:ext cx="3429000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✔"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✔"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✔"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✔"/>
            </a:pPr>
            <a:r>
              <a:rPr lang="pt-BR" sz="1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grpSp>
        <p:nvGrpSpPr>
          <p:cNvPr id="1536" name="Google Shape;1536;p71"/>
          <p:cNvGrpSpPr/>
          <p:nvPr/>
        </p:nvGrpSpPr>
        <p:grpSpPr>
          <a:xfrm>
            <a:off x="8614923" y="7239000"/>
            <a:ext cx="2548127" cy="740663"/>
            <a:chOff x="5695188" y="7506716"/>
            <a:chExt cx="2548127" cy="740663"/>
          </a:xfrm>
        </p:grpSpPr>
        <p:pic>
          <p:nvPicPr>
            <p:cNvPr id="1537" name="Google Shape;1537;p7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8" name="Google Shape;1538;p7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39" name="Google Shape;1539;p71"/>
          <p:cNvSpPr txBox="1"/>
          <p:nvPr/>
        </p:nvSpPr>
        <p:spPr>
          <a:xfrm>
            <a:off x="11785600" y="4474882"/>
            <a:ext cx="3886200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beneficiados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72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49" name="Google Shape;1549;p72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BELO HORIZONTE</a:t>
            </a:r>
            <a:endParaRPr/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SUREG/BH</a:t>
            </a:r>
            <a:endParaRPr/>
          </a:p>
        </p:txBody>
      </p:sp>
      <p:sp>
        <p:nvSpPr>
          <p:cNvPr id="1550" name="Google Shape;1550;p72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1" name="Google Shape;1551;p72"/>
          <p:cNvGrpSpPr/>
          <p:nvPr/>
        </p:nvGrpSpPr>
        <p:grpSpPr>
          <a:xfrm>
            <a:off x="4699000" y="4114800"/>
            <a:ext cx="6400800" cy="1461195"/>
            <a:chOff x="4699000" y="4114800"/>
            <a:chExt cx="6400800" cy="1461195"/>
          </a:xfrm>
        </p:grpSpPr>
        <p:sp>
          <p:nvSpPr>
            <p:cNvPr id="1552" name="Google Shape;1552;p72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1553" name="Google Shape;1553;p72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72"/>
            <p:cNvSpPr txBox="1"/>
            <p:nvPr/>
          </p:nvSpPr>
          <p:spPr>
            <a:xfrm>
              <a:off x="5918200" y="4191000"/>
              <a:ext cx="51816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</a:t>
              </a:r>
              <a:r>
                <a:rPr lang="pt-BR" sz="12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BRASIL</a:t>
              </a: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1731</a:t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FUNCIONÁRIOS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/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BELO HORIZONTE - </a:t>
              </a:r>
              <a:r>
                <a:rPr lang="pt-BR" sz="12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MG</a:t>
              </a: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-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30140-002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55" name="Google Shape;1555;p72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72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</a:t>
            </a: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3878-0332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7" name="Google Shape;1557;p72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suregbh@sgb.gov.br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8" name="Google Shape;1558;p72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1559" name="Google Shape;1559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08600" y="6172200"/>
            <a:ext cx="561340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44" name="Google Shape;244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812" b="7811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45" name="Google Shape;245;p7"/>
          <p:cNvSpPr/>
          <p:nvPr/>
        </p:nvSpPr>
        <p:spPr>
          <a:xfrm>
            <a:off x="8432800" y="1870846"/>
            <a:ext cx="6781800" cy="252186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46" name="Google Shape;246;p7"/>
          <p:cNvSpPr txBox="1"/>
          <p:nvPr/>
        </p:nvSpPr>
        <p:spPr>
          <a:xfrm>
            <a:off x="8534400" y="2056521"/>
            <a:ext cx="7315200" cy="211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federal, estaduais e municipais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mineração, meio ambiente, infraestrutura, hidrologia e hidrogeologia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áreas de mineração e análise ambiental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(pesquisadores e estudantes) </a:t>
            </a:r>
            <a:endParaRPr/>
          </a:p>
        </p:txBody>
      </p:sp>
      <p:grpSp>
        <p:nvGrpSpPr>
          <p:cNvPr id="247" name="Google Shape;247;p7"/>
          <p:cNvGrpSpPr/>
          <p:nvPr/>
        </p:nvGrpSpPr>
        <p:grpSpPr>
          <a:xfrm>
            <a:off x="3479800" y="2971800"/>
            <a:ext cx="2548127" cy="740663"/>
            <a:chOff x="5695188" y="7506716"/>
            <a:chExt cx="2548127" cy="740663"/>
          </a:xfrm>
        </p:grpSpPr>
        <p:pic>
          <p:nvPicPr>
            <p:cNvPr id="248" name="Google Shape;248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0" name="Google Shape;250;p7"/>
          <p:cNvSpPr txBox="1"/>
          <p:nvPr/>
        </p:nvSpPr>
        <p:spPr>
          <a:xfrm>
            <a:off x="8432800" y="1245914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/>
          <p:nvPr/>
        </p:nvSpPr>
        <p:spPr>
          <a:xfrm>
            <a:off x="12319000" y="5181600"/>
            <a:ext cx="2895600" cy="3124200"/>
          </a:xfrm>
          <a:prstGeom prst="roundRect">
            <a:avLst>
              <a:gd name="adj" fmla="val 9055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8800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8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262" name="Google Shape;262;p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3" name="Google Shape;293;p8"/>
          <p:cNvGrpSpPr/>
          <p:nvPr/>
        </p:nvGrpSpPr>
        <p:grpSpPr>
          <a:xfrm rot="1556671">
            <a:off x="4306724" y="890405"/>
            <a:ext cx="3417110" cy="4724828"/>
            <a:chOff x="5373688" y="2928938"/>
            <a:chExt cx="1082675" cy="1497012"/>
          </a:xfrm>
        </p:grpSpPr>
        <p:sp>
          <p:nvSpPr>
            <p:cNvPr id="294" name="Google Shape;294;p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6" name="Google Shape;296;p8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 do Estado de Minas Gerais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8483600" y="2073882"/>
            <a:ext cx="67056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Produto abrange a descrição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oito províncias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minerais do estado, mais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distritos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minérios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centenas de depósitos e ocorrências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minerais.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É resultado de extensiva pesquisa bibliográfica e cartográfica</a:t>
            </a:r>
            <a:endParaRPr/>
          </a:p>
        </p:txBody>
      </p:sp>
      <p:pic>
        <p:nvPicPr>
          <p:cNvPr id="298" name="Google Shape;298;p8"/>
          <p:cNvPicPr preferRelativeResize="0"/>
          <p:nvPr/>
        </p:nvPicPr>
        <p:blipFill rotWithShape="1">
          <a:blip r:embed="rId7">
            <a:alphaModFix/>
          </a:blip>
          <a:srcRect l="18301" t="935" r="45369" b="-935"/>
          <a:stretch/>
        </p:blipFill>
        <p:spPr>
          <a:xfrm>
            <a:off x="4927600" y="1295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9" name="Google Shape;299;p8"/>
          <p:cNvSpPr txBox="1"/>
          <p:nvPr/>
        </p:nvSpPr>
        <p:spPr>
          <a:xfrm>
            <a:off x="12395200" y="5334000"/>
            <a:ext cx="2819400" cy="226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contribui para geração e disseminação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ênfase no estudo de recursos minerais</a:t>
            </a:r>
            <a:endParaRPr/>
          </a:p>
        </p:txBody>
      </p:sp>
      <p:sp>
        <p:nvSpPr>
          <p:cNvPr id="300" name="Google Shape;300;p8"/>
          <p:cNvSpPr txBox="1"/>
          <p:nvPr/>
        </p:nvSpPr>
        <p:spPr>
          <a:xfrm>
            <a:off x="8585200" y="449580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8"/>
          <p:cNvSpPr txBox="1"/>
          <p:nvPr/>
        </p:nvSpPr>
        <p:spPr>
          <a:xfrm>
            <a:off x="8509000" y="85994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2" name="Google Shape;30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76200"/>
            <a:ext cx="3200400" cy="179464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8"/>
          <p:cNvSpPr/>
          <p:nvPr/>
        </p:nvSpPr>
        <p:spPr>
          <a:xfrm rot="10800000" flipH="1">
            <a:off x="8559800" y="19050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4" name="Google Shape;304;p8"/>
          <p:cNvSpPr/>
          <p:nvPr/>
        </p:nvSpPr>
        <p:spPr>
          <a:xfrm>
            <a:off x="8623300" y="5200650"/>
            <a:ext cx="3467100" cy="3105150"/>
          </a:xfrm>
          <a:prstGeom prst="roundRect">
            <a:avLst>
              <a:gd name="adj" fmla="val 9055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5" name="Google Shape;305;p8"/>
          <p:cNvSpPr txBox="1"/>
          <p:nvPr/>
        </p:nvSpPr>
        <p:spPr>
          <a:xfrm>
            <a:off x="8661400" y="5257800"/>
            <a:ext cx="3390900" cy="300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SGB apresenta uma importante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referência atual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acerca da atividade mineira de um dos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estados mineradores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país e uma fonte indispensável de consulta para profissionais e estudiosos do setor mineral. 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5560</Words>
  <Application>Microsoft Office PowerPoint</Application>
  <PresentationFormat>Personalizar</PresentationFormat>
  <Paragraphs>591</Paragraphs>
  <Slides>73</Slides>
  <Notes>73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81" baseType="lpstr">
      <vt:lpstr>Noto Sans Symbols</vt:lpstr>
      <vt:lpstr>Montserrat</vt:lpstr>
      <vt:lpstr>Arial</vt:lpstr>
      <vt:lpstr>Times New Roman</vt:lpstr>
      <vt:lpstr>Century Gothic</vt:lpstr>
      <vt:lpstr>Gill Sans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Alarcon Gonçalves</dc:creator>
  <cp:lastModifiedBy>Stella Maris da Costa</cp:lastModifiedBy>
  <cp:revision>1</cp:revision>
  <dcterms:created xsi:type="dcterms:W3CDTF">2023-05-16T12:22:51Z</dcterms:created>
  <dcterms:modified xsi:type="dcterms:W3CDTF">2023-09-29T18:37:57Z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