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9144000" cx="16256000"/>
  <p:notesSz cx="16256000" cy="9144000"/>
  <p:embeddedFontLst>
    <p:embeddedFont>
      <p:font typeface="Montserrat"/>
      <p:regular r:id="rId41"/>
      <p:bold r:id="rId42"/>
      <p:italic r:id="rId43"/>
      <p:boldItalic r:id="rId44"/>
    </p:embeddedFont>
    <p:embeddedFont>
      <p:font typeface="Century Gothic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r:id="rId49" roundtripDataSignature="AMtx7miTZGww+Mct1TT1ogoJMODx9tn+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68" orient="horz"/>
        <p:guide pos="9584"/>
        <p:guide pos="5408"/>
        <p:guide pos="512"/>
        <p:guide pos="528" orient="horz"/>
        <p:guide pos="5232" orient="horz"/>
        <p:guide pos="4080" orient="horz"/>
        <p:guide pos="76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CenturyGothic-bold.fntdata"/><Relationship Id="rId45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enturyGothic-boldItalic.fntdata"/><Relationship Id="rId47" Type="http://schemas.openxmlformats.org/officeDocument/2006/relationships/font" Target="fonts/CenturyGothic-italic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3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4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4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1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1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2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p12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5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5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52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2" name="Google Shape;442;p1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p1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2" name="Google Shape;482;p1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1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2" name="Google Shape;502;p17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1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p18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p1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p2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2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5" name="Google Shape;575;p21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2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2" name="Google Shape;592;p22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3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23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2" name="Google Shape;642;p23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p2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p2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9" name="Google Shape;669;p25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3" name="Google Shape;683;p2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2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8" name="Google Shape;698;p27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p2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4" name="Google Shape;714;p28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8" name="Google Shape;728;p2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6" name="Google Shape;746;p3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5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7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8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1_Custom Layout">
  <p:cSld name="151_Custom Layou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0"/>
          <p:cNvSpPr/>
          <p:nvPr>
            <p:ph idx="2" type="pic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40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0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0_Custom Layout">
  <p:cSld name="130_Custom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1"/>
          <p:cNvSpPr/>
          <p:nvPr>
            <p:ph idx="2" type="pic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41"/>
          <p:cNvSpPr/>
          <p:nvPr>
            <p:ph idx="3" type="pic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41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2_Custom Layout">
  <p:cSld name="132_Custom Layou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5"/>
          <p:cNvSpPr/>
          <p:nvPr>
            <p:ph idx="2" type="pic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55"/>
          <p:cNvSpPr/>
          <p:nvPr>
            <p:ph idx="3" type="pic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" name="Google Shape;71;p55"/>
          <p:cNvSpPr txBox="1"/>
          <p:nvPr>
            <p:ph idx="10" type="dt"/>
          </p:nvPr>
        </p:nvSpPr>
        <p:spPr>
          <a:xfrm>
            <a:off x="812800" y="8503922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5"/>
          <p:cNvSpPr txBox="1"/>
          <p:nvPr>
            <p:ph idx="11" type="ftr"/>
          </p:nvPr>
        </p:nvSpPr>
        <p:spPr>
          <a:xfrm>
            <a:off x="5527040" y="8503922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5"/>
          <p:cNvSpPr txBox="1"/>
          <p:nvPr>
            <p:ph idx="12" type="sldNum"/>
          </p:nvPr>
        </p:nvSpPr>
        <p:spPr>
          <a:xfrm>
            <a:off x="11704320" y="8503922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/>
          <p:nvPr>
            <p:ph idx="2" type="pic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" name="Google Shape;76;p42"/>
          <p:cNvSpPr/>
          <p:nvPr>
            <p:ph idx="3" type="pic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Blank">
  <p:cSld name="10_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3"/>
          <p:cNvSpPr/>
          <p:nvPr>
            <p:ph idx="2" type="pic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" name="Google Shape;79;p43"/>
          <p:cNvSpPr/>
          <p:nvPr>
            <p:ph idx="3" type="pic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" name="Google Shape;80;p43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4"/>
          <p:cNvSpPr/>
          <p:nvPr>
            <p:ph idx="2" type="pic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5"/>
          <p:cNvSpPr txBox="1"/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5"/>
          <p:cNvSpPr txBox="1"/>
          <p:nvPr>
            <p:ph idx="1" type="subTitle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5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5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6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6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7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1" type="body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7"/>
          <p:cNvSpPr txBox="1"/>
          <p:nvPr>
            <p:ph idx="2" type="body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7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7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/>
          <p:nvPr>
            <p:ph idx="2" type="pic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34"/>
          <p:cNvSpPr/>
          <p:nvPr>
            <p:ph idx="3" type="pic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/>
          <p:nvPr>
            <p:ph idx="2" type="pic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/>
          <p:nvPr>
            <p:ph idx="2" type="pic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" name="Google Shape;31;p37"/>
          <p:cNvSpPr/>
          <p:nvPr>
            <p:ph idx="3" type="pic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37"/>
          <p:cNvSpPr/>
          <p:nvPr>
            <p:ph idx="4" type="pic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" name="Google Shape;33;p37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7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/>
          <p:nvPr>
            <p:ph idx="2" type="pic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" name="Google Shape;38;p38"/>
          <p:cNvSpPr/>
          <p:nvPr>
            <p:ph idx="3" type="pic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Custom Layout">
  <p:cSld name="90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/>
          <p:nvPr>
            <p:ph idx="2" type="pic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39"/>
          <p:cNvSpPr/>
          <p:nvPr>
            <p:ph idx="3" type="pic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39"/>
          <p:cNvSpPr/>
          <p:nvPr>
            <p:ph idx="4" type="pic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3" name="Google Shape;43;p39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9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2_Custom Layout">
  <p:cSld name="152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3"/>
          <p:cNvSpPr/>
          <p:nvPr>
            <p:ph idx="2" type="pic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53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3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3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1_Custom Layout">
  <p:cSld name="131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/>
          <p:nvPr>
            <p:ph idx="2" type="pic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54"/>
          <p:cNvSpPr/>
          <p:nvPr>
            <p:ph idx="3" type="pic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54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4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100" u="none" cap="none" strike="noStrik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rigeo.cprm.gov.br/handle/doc/11429" TargetMode="External"/><Relationship Id="rId10" Type="http://schemas.openxmlformats.org/officeDocument/2006/relationships/hyperlink" Target="https://rigeo.cprm.gov.br/handle/doc/18158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27.jpg"/><Relationship Id="rId8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25.png"/><Relationship Id="rId8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4.png"/><Relationship Id="rId5" Type="http://schemas.openxmlformats.org/officeDocument/2006/relationships/image" Target="../media/image40.jpg"/><Relationship Id="rId6" Type="http://schemas.openxmlformats.org/officeDocument/2006/relationships/image" Target="../media/image21.png"/><Relationship Id="rId7" Type="http://schemas.openxmlformats.org/officeDocument/2006/relationships/hyperlink" Target="https://rigeo.cprm.gov.br/handle/doc/10517" TargetMode="External"/><Relationship Id="rId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44.jpg"/><Relationship Id="rId8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4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21.png"/><Relationship Id="rId8" Type="http://schemas.openxmlformats.org/officeDocument/2006/relationships/hyperlink" Target="https://rigeo.cprm.gov.br/handle/doc/18144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43.jpg"/><Relationship Id="rId8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geosgb.sgb.gov.br/" TargetMode="External"/><Relationship Id="rId10" Type="http://schemas.openxmlformats.org/officeDocument/2006/relationships/hyperlink" Target="https://reate.cprm.gov.br/anp/TERRESTRE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41.png"/><Relationship Id="rId6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hyperlink" Target="https://rigeo.sgb.gov.br/handle/doc/1629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51.jpg"/><Relationship Id="rId8" Type="http://schemas.openxmlformats.org/officeDocument/2006/relationships/image" Target="../media/image3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38.jpg"/><Relationship Id="rId8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46.jpg"/><Relationship Id="rId6" Type="http://schemas.openxmlformats.org/officeDocument/2006/relationships/image" Target="../media/image21.png"/><Relationship Id="rId7" Type="http://schemas.openxmlformats.org/officeDocument/2006/relationships/hyperlink" Target="http://siagasweb.cprm.gov.br/layout/visualizar_mapa.php?action=Estados" TargetMode="External"/><Relationship Id="rId8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image" Target="../media/image45.jpg"/><Relationship Id="rId6" Type="http://schemas.openxmlformats.org/officeDocument/2006/relationships/image" Target="../media/image49.jp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7.jp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hyperlink" Target="http://rimasweb.cprm.gov.br/layout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48.png"/><Relationship Id="rId5" Type="http://schemas.openxmlformats.org/officeDocument/2006/relationships/image" Target="../media/image52.jpg"/><Relationship Id="rId6" Type="http://schemas.openxmlformats.org/officeDocument/2006/relationships/image" Target="../media/image21.png"/><Relationship Id="rId7" Type="http://schemas.openxmlformats.org/officeDocument/2006/relationships/hyperlink" Target="http://www.cprm.gov.br/sace/index_bacias_monitoradas.php?getbacia=bitapecuru" TargetMode="External"/><Relationship Id="rId8" Type="http://schemas.openxmlformats.org/officeDocument/2006/relationships/hyperlink" Target="http://www.cprm.gov.br/sace/index_bacias_monitoradas.php?getbacia=bparnaiba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54.jpg"/><Relationship Id="rId8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8.jp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hyperlink" Target="http://www.cprm.gov.br/publique/Hidrologia/Monitoramento-Hidrologico-e-Hidrogeologico/Rede-Hidrometeorologica-Nacional---RHN-6587.html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hyperlink" Target="http://www.sgb.gov.br/publique/Gestao-Territorial/Prevencao-de-Desastres/Setorizacao-de-Riscos-Geologicos---Maranhao-4877.html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57.jpg"/><Relationship Id="rId8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jpg"/><Relationship Id="rId4" Type="http://schemas.openxmlformats.org/officeDocument/2006/relationships/image" Target="../media/image59.jp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hyperlink" Target="http://www.sgb.gov.br/publique/Gestao-Territorial/Prevencao-de-Desastres/Cartas-de-Suscetibilidade-a-Movimentos-Gravitacionais-de-Massa-e-Inundacoes---Maranhao-5074.html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66.jpg"/><Relationship Id="rId8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9.jpg"/><Relationship Id="rId10" Type="http://schemas.openxmlformats.org/officeDocument/2006/relationships/hyperlink" Target="https://rigeo.cprm.gov.br/handle/doc/24069" TargetMode="External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hyperlink" Target="https://rigeo.cprm.gov.br/handle/doc/21512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hyperlink" Target="https://rigeo.cprm.gov.br/handle/doc/14689" TargetMode="External"/><Relationship Id="rId8" Type="http://schemas.openxmlformats.org/officeDocument/2006/relationships/hyperlink" Target="https://rigeo.cprm.gov.br/handle/doc/20597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8.jpg"/><Relationship Id="rId6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63.jpg"/><Relationship Id="rId8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67.jpg"/><Relationship Id="rId6" Type="http://schemas.openxmlformats.org/officeDocument/2006/relationships/image" Target="../media/image21.png"/><Relationship Id="rId7" Type="http://schemas.openxmlformats.org/officeDocument/2006/relationships/hyperlink" Target="https://rigeo.cprm.gov.br/handle/doc/20813" TargetMode="External"/><Relationship Id="rId8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hyperlink" Target="mailto:sureg.re@sgb.gov.br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jpg"/><Relationship Id="rId4" Type="http://schemas.openxmlformats.org/officeDocument/2006/relationships/image" Target="../media/image60.png"/><Relationship Id="rId9" Type="http://schemas.openxmlformats.org/officeDocument/2006/relationships/hyperlink" Target="mailto:sureg.re@sgb.gov.br" TargetMode="External"/><Relationship Id="rId5" Type="http://schemas.openxmlformats.org/officeDocument/2006/relationships/image" Target="../media/image62.png"/><Relationship Id="rId6" Type="http://schemas.openxmlformats.org/officeDocument/2006/relationships/image" Target="../media/image56.png"/><Relationship Id="rId7" Type="http://schemas.openxmlformats.org/officeDocument/2006/relationships/image" Target="../media/image53.png"/><Relationship Id="rId8" Type="http://schemas.openxmlformats.org/officeDocument/2006/relationships/hyperlink" Target="https://goo.gl/maps/J5VJKzVy1RK9deds7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hyperlink" Target="https://rigeo.cprm.gov.br/handle/doc/17861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20.jpg"/><Relationship Id="rId7" Type="http://schemas.openxmlformats.org/officeDocument/2006/relationships/image" Target="../media/image15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hyperlink" Target="https://rigeo.cprm.gov.br/handle/doc/21767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hyperlink" Target="https://rigeo.cprm.gov.br/handle/doc/18041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hyperlink" Target="https://rigeo.cprm.gov.br/handle/doc/17840" TargetMode="External"/><Relationship Id="rId8" Type="http://schemas.openxmlformats.org/officeDocument/2006/relationships/hyperlink" Target="https://rigeo.cprm.gov.br/handle/doc/19142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"/>
          <p:cNvSpPr/>
          <p:nvPr/>
        </p:nvSpPr>
        <p:spPr>
          <a:xfrm>
            <a:off x="8128000" y="6858000"/>
            <a:ext cx="7086600" cy="1447800"/>
          </a:xfrm>
          <a:prstGeom prst="roundRect">
            <a:avLst>
              <a:gd fmla="val 16667" name="adj"/>
            </a:avLst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fmla="val 9451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11785600" y="2743200"/>
            <a:ext cx="3429000" cy="3886200"/>
          </a:xfrm>
          <a:prstGeom prst="roundRect">
            <a:avLst>
              <a:gd fmla="val 8896" name="adj"/>
            </a:avLst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9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21846" r="21846" t="0"/>
          <a:stretch/>
        </p:blipFill>
        <p:spPr>
          <a:xfrm>
            <a:off x="787398" y="1011900"/>
            <a:ext cx="7170621" cy="7170621"/>
          </a:xfrm>
          <a:prstGeom prst="roundRect">
            <a:avLst>
              <a:gd fmla="val 8256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96" name="Google Shape;296;p9"/>
          <p:cNvPicPr preferRelativeResize="0"/>
          <p:nvPr>
            <p:ph idx="4" type="pic"/>
          </p:nvPr>
        </p:nvPicPr>
        <p:blipFill rotWithShape="1">
          <a:blip r:embed="rId8">
            <a:alphaModFix/>
          </a:blip>
          <a:srcRect b="53517" l="2782" r="0" t="16667"/>
          <a:stretch/>
        </p:blipFill>
        <p:spPr>
          <a:xfrm>
            <a:off x="11770468" y="838200"/>
            <a:ext cx="3444132" cy="1584452"/>
          </a:xfrm>
          <a:prstGeom prst="roundRect">
            <a:avLst>
              <a:gd fmla="val 1007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97" name="Google Shape;297;p9"/>
          <p:cNvSpPr txBox="1"/>
          <p:nvPr/>
        </p:nvSpPr>
        <p:spPr>
          <a:xfrm>
            <a:off x="11861800" y="3373718"/>
            <a:ext cx="3145182" cy="29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8204200" y="1038483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 txBox="1"/>
          <p:nvPr/>
        </p:nvSpPr>
        <p:spPr>
          <a:xfrm>
            <a:off x="11861800" y="2916518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0" name="Google Shape;300;p9"/>
          <p:cNvGrpSpPr/>
          <p:nvPr/>
        </p:nvGrpSpPr>
        <p:grpSpPr>
          <a:xfrm>
            <a:off x="8745417" y="7211568"/>
            <a:ext cx="2548127" cy="740663"/>
            <a:chOff x="5695188" y="7506716"/>
            <a:chExt cx="2548127" cy="740663"/>
          </a:xfrm>
        </p:grpSpPr>
        <p:pic>
          <p:nvPicPr>
            <p:cNvPr id="301" name="Google Shape;301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3" name="Google Shape;303;p9"/>
          <p:cNvSpPr txBox="1"/>
          <p:nvPr/>
        </p:nvSpPr>
        <p:spPr>
          <a:xfrm>
            <a:off x="8204200" y="1534144"/>
            <a:ext cx="3429000" cy="4898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desenvolvimento econômico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Maranhão, reunidos informações base para exploração de recursos naturais,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territorial,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 e estudos de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 ecológico econômico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 projeto, o SGB fomenta a geração de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promove o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regional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garante acesso a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matérias-primas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políticas públicas voltadas para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 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saúde pública</a:t>
            </a:r>
            <a:r>
              <a:rPr b="0" i="0" lang="pt-BR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9"/>
          <p:cNvGrpSpPr/>
          <p:nvPr/>
        </p:nvGrpSpPr>
        <p:grpSpPr>
          <a:xfrm>
            <a:off x="12160327" y="7211568"/>
            <a:ext cx="2548127" cy="740663"/>
            <a:chOff x="5695188" y="7506716"/>
            <a:chExt cx="2548127" cy="740663"/>
          </a:xfrm>
        </p:grpSpPr>
        <p:pic>
          <p:nvPicPr>
            <p:cNvPr id="305" name="Google Shape;305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8"/>
          <p:cNvSpPr txBox="1"/>
          <p:nvPr/>
        </p:nvSpPr>
        <p:spPr>
          <a:xfrm>
            <a:off x="630347" y="3387059"/>
            <a:ext cx="7451657" cy="2947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</a:t>
            </a:r>
            <a:r>
              <a:rPr b="0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com o objetivo de realizar 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</a:t>
            </a:r>
            <a:r>
              <a:rPr b="0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</a:t>
            </a:r>
            <a:r>
              <a:rPr b="0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minerais como 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</a:t>
            </a:r>
            <a:r>
              <a:rPr b="0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agrícolas</a:t>
            </a:r>
            <a:r>
              <a:rPr b="0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(calcário e fosfato aluminosos) e minerais de emprego direto na construção civil.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do Gurupi é uma das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antigas províncias produtoras de ouro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Brasil.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8"/>
          <p:cNvSpPr/>
          <p:nvPr/>
        </p:nvSpPr>
        <p:spPr>
          <a:xfrm>
            <a:off x="820687" y="289849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8"/>
          <p:cNvSpPr txBox="1"/>
          <p:nvPr/>
        </p:nvSpPr>
        <p:spPr>
          <a:xfrm>
            <a:off x="697540" y="1817170"/>
            <a:ext cx="912805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Recursos Minerais da Folha Cândido Mendes</a:t>
            </a:r>
            <a:endParaRPr b="1" i="0" sz="32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48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1" sz="1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9" name="Google Shape;319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38112" y="1592281"/>
            <a:ext cx="4893098" cy="6949341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descr="Logotipo&#10;&#10;Descrição gerada automaticamente com confiança média" id="320" name="Google Shape;320;p48"/>
          <p:cNvPicPr preferRelativeResize="0"/>
          <p:nvPr/>
        </p:nvPicPr>
        <p:blipFill rotWithShape="1">
          <a:blip r:embed="rId8">
            <a:alphaModFix/>
          </a:blip>
          <a:srcRect b="27018" l="27319" r="20032" t="18977"/>
          <a:stretch/>
        </p:blipFill>
        <p:spPr>
          <a:xfrm>
            <a:off x="630350" y="0"/>
            <a:ext cx="3149573" cy="181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11585" l="0" r="0" t="11586"/>
          <a:stretch/>
        </p:blipFill>
        <p:spPr>
          <a:xfrm>
            <a:off x="8036072" y="4572000"/>
            <a:ext cx="7958667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28" name="Google Shape;328;p49"/>
          <p:cNvSpPr/>
          <p:nvPr/>
        </p:nvSpPr>
        <p:spPr>
          <a:xfrm>
            <a:off x="812800" y="2286000"/>
            <a:ext cx="9220200" cy="2133600"/>
          </a:xfrm>
          <a:prstGeom prst="roundRect">
            <a:avLst>
              <a:gd fmla="val 10182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9"/>
          <p:cNvSpPr txBox="1"/>
          <p:nvPr/>
        </p:nvSpPr>
        <p:spPr>
          <a:xfrm>
            <a:off x="965200" y="2362200"/>
            <a:ext cx="8940801" cy="1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Maranhão, reunido informações base para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territorial,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 e estudos de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 ecológico econômico.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 projeto, o SGB fomenta a geração de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promove o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desenvolvimen­to regional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garante acesso a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matérias-primas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políticas públicas voltadas para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49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fmla="val 8953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9"/>
          <p:cNvSpPr txBox="1"/>
          <p:nvPr/>
        </p:nvSpPr>
        <p:spPr>
          <a:xfrm>
            <a:off x="10584774" y="2337137"/>
            <a:ext cx="462024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736600" y="1730886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49"/>
          <p:cNvSpPr txBox="1"/>
          <p:nvPr/>
        </p:nvSpPr>
        <p:spPr>
          <a:xfrm>
            <a:off x="104902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4" name="Google Shape;334;p49"/>
          <p:cNvGrpSpPr/>
          <p:nvPr/>
        </p:nvGrpSpPr>
        <p:grpSpPr>
          <a:xfrm>
            <a:off x="11099800" y="838200"/>
            <a:ext cx="2548127" cy="740663"/>
            <a:chOff x="5695188" y="7506716"/>
            <a:chExt cx="2548127" cy="740663"/>
          </a:xfrm>
        </p:grpSpPr>
        <p:pic>
          <p:nvPicPr>
            <p:cNvPr id="335" name="Google Shape;335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4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37" name="Google Shape;337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1464" y="4572000"/>
            <a:ext cx="7294955" cy="449342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Logotipo&#10;&#10;Descrição gerada automaticamente com confiança média" id="338" name="Google Shape;338;p49"/>
          <p:cNvPicPr preferRelativeResize="0"/>
          <p:nvPr/>
        </p:nvPicPr>
        <p:blipFill rotWithShape="1">
          <a:blip r:embed="rId9">
            <a:alphaModFix/>
          </a:blip>
          <a:srcRect b="27018" l="27319" r="20032" t="18977"/>
          <a:stretch/>
        </p:blipFill>
        <p:spPr>
          <a:xfrm>
            <a:off x="948950" y="36374"/>
            <a:ext cx="2936966" cy="16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7200" y="6477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0"/>
          <p:cNvSpPr txBox="1"/>
          <p:nvPr/>
        </p:nvSpPr>
        <p:spPr>
          <a:xfrm>
            <a:off x="812800" y="3429000"/>
            <a:ext cx="8458200" cy="468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cadastrou e pesquisou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e ocorrências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insumos para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abordando 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geologia, tipologia, caracterização tecnológica, método de lavra e impactos ambientais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relacionados.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bens minerais estudados foram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areia, argila para cerâmica vermelha, granitoide para brita, saibro, laterita, cascalho e material de empréstimo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contemplaram os municípios da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Região Metropolitana de São Luís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São Luís, São José de Ribamar, Raposa, Paço do Lumiar, Alcântara, Rosário, Bacabeira e Santa Rita, além das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cidades do entorno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Icatu, Morros, Presidente Juscelino, Cachoeira Grande e Itapecuru Mirim.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Área: 27.000 km²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0"/>
          <p:cNvSpPr txBox="1"/>
          <p:nvPr/>
        </p:nvSpPr>
        <p:spPr>
          <a:xfrm>
            <a:off x="812799" y="1981200"/>
            <a:ext cx="88392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da Região Metropolitana de São Luís e Entorno 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0" name="Google Shape;350;p10"/>
          <p:cNvPicPr preferRelativeResize="0"/>
          <p:nvPr/>
        </p:nvPicPr>
        <p:blipFill rotWithShape="1">
          <a:blip r:embed="rId7">
            <a:alphaModFix/>
          </a:blip>
          <a:srcRect b="0" l="43353" r="8476" t="0"/>
          <a:stretch/>
        </p:blipFill>
        <p:spPr>
          <a:xfrm>
            <a:off x="9652000" y="0"/>
            <a:ext cx="6604000" cy="914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Logotipo&#10;&#10;Descrição gerada automaticamente com confiança média" id="351" name="Google Shape;351;p10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0"/>
          <p:cNvSpPr txBox="1"/>
          <p:nvPr/>
        </p:nvSpPr>
        <p:spPr>
          <a:xfrm>
            <a:off x="812799" y="859756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564" l="510" r="23432" t="-567"/>
          <a:stretch/>
        </p:blipFill>
        <p:spPr>
          <a:xfrm>
            <a:off x="19424" y="4572000"/>
            <a:ext cx="5215964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60" name="Google Shape;360;p11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18618" l="0" r="0" t="18618"/>
          <a:stretch/>
        </p:blipFill>
        <p:spPr>
          <a:xfrm>
            <a:off x="5342965" y="4572000"/>
            <a:ext cx="10913035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61" name="Google Shape;361;p11"/>
          <p:cNvSpPr/>
          <p:nvPr/>
        </p:nvSpPr>
        <p:spPr>
          <a:xfrm>
            <a:off x="4174331" y="2286000"/>
            <a:ext cx="7091058" cy="2133600"/>
          </a:xfrm>
          <a:prstGeom prst="roundRect">
            <a:avLst>
              <a:gd fmla="val 10182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11443188" y="2286000"/>
            <a:ext cx="3761826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 txBox="1"/>
          <p:nvPr/>
        </p:nvSpPr>
        <p:spPr>
          <a:xfrm>
            <a:off x="11604686" y="2362200"/>
            <a:ext cx="342252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construção civil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11"/>
          <p:cNvGrpSpPr/>
          <p:nvPr/>
        </p:nvGrpSpPr>
        <p:grpSpPr>
          <a:xfrm>
            <a:off x="1035111" y="3636476"/>
            <a:ext cx="2548127" cy="740663"/>
            <a:chOff x="5695188" y="7506716"/>
            <a:chExt cx="2548127" cy="740663"/>
          </a:xfrm>
        </p:grpSpPr>
        <p:pic>
          <p:nvPicPr>
            <p:cNvPr id="365" name="Google Shape;365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7" name="Google Shape;367;p11"/>
          <p:cNvSpPr txBox="1"/>
          <p:nvPr/>
        </p:nvSpPr>
        <p:spPr>
          <a:xfrm>
            <a:off x="4257999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11"/>
          <p:cNvSpPr txBox="1"/>
          <p:nvPr/>
        </p:nvSpPr>
        <p:spPr>
          <a:xfrm>
            <a:off x="11519388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1"/>
          <p:cNvSpPr txBox="1"/>
          <p:nvPr/>
        </p:nvSpPr>
        <p:spPr>
          <a:xfrm>
            <a:off x="4259629" y="2383914"/>
            <a:ext cx="676098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subsidiam a elaboração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tomada de decisões sobre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territorial, polos de produção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materiais de construção 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produzidos na região.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Desse modo, impulsionam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região, com geração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emprego e renda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 população.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Descrição gerada automaticamente com confiança média" id="370" name="Google Shape;370;p11"/>
          <p:cNvPicPr preferRelativeResize="0"/>
          <p:nvPr/>
        </p:nvPicPr>
        <p:blipFill rotWithShape="1">
          <a:blip r:embed="rId9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2"/>
          <p:cNvSpPr txBox="1"/>
          <p:nvPr/>
        </p:nvSpPr>
        <p:spPr>
          <a:xfrm>
            <a:off x="736600" y="4566791"/>
            <a:ext cx="6553200" cy="286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contribuir para o conhecimento dos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gemas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país; apontar áreas para 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e pesquisa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repassar os resultados obtidos às empresas de mineração e recomendar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geoeconômicos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suas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Foram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cadastradas 85 ocorrências de gemas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destaque para os jazimentos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opala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preciosa.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812800" y="4338191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2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12"/>
          <p:cNvSpPr txBox="1"/>
          <p:nvPr/>
        </p:nvSpPr>
        <p:spPr>
          <a:xfrm>
            <a:off x="736600" y="3118991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Gemológicos dos Estados do Piauí e Maranhão</a:t>
            </a:r>
            <a:endParaRPr b="0" i="0" sz="3200" u="none" cap="none" strike="noStrik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2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5" name="Google Shape;385;p12"/>
          <p:cNvPicPr preferRelativeResize="0"/>
          <p:nvPr/>
        </p:nvPicPr>
        <p:blipFill rotWithShape="1">
          <a:blip r:embed="rId7">
            <a:alphaModFix/>
          </a:blip>
          <a:srcRect b="0" l="5609" r="5609" t="0"/>
          <a:stretch/>
        </p:blipFill>
        <p:spPr>
          <a:xfrm>
            <a:off x="7941385" y="2782124"/>
            <a:ext cx="7804017" cy="586010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Logotipo&#10;&#10;Descrição gerada automaticamente com confiança média" id="386" name="Google Shape;386;p12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/>
          <p:nvPr/>
        </p:nvSpPr>
        <p:spPr>
          <a:xfrm>
            <a:off x="10402583" y="1693703"/>
            <a:ext cx="5068389" cy="3849875"/>
          </a:xfrm>
          <a:prstGeom prst="roundRect">
            <a:avLst>
              <a:gd fmla="val 9451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levantamentos magnetométricos e gamaespectrométricos de 256 canais auxiliam no cartografia geológica e na identificação de diferentes tipos de mineralizações, através de diversos subprodutos oriundos do pós-processamento dos dados realizado pelos Pesquisadores do SGB. 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2" name="Google Shape;39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9695" y="36365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81687" y="6362381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0"/>
          <p:cNvSpPr txBox="1"/>
          <p:nvPr/>
        </p:nvSpPr>
        <p:spPr>
          <a:xfrm>
            <a:off x="153408" y="854535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398" name="Google Shape;398;p50"/>
          <p:cNvPicPr preferRelativeResize="0"/>
          <p:nvPr/>
        </p:nvPicPr>
        <p:blipFill rotWithShape="1">
          <a:blip r:embed="rId7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 txBox="1"/>
          <p:nvPr/>
        </p:nvSpPr>
        <p:spPr>
          <a:xfrm>
            <a:off x="6245854" y="216299"/>
            <a:ext cx="905882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Geofísico do Estado do Maranhão</a:t>
            </a:r>
            <a:endParaRPr b="1" i="0" sz="32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50"/>
          <p:cNvSpPr/>
          <p:nvPr/>
        </p:nvSpPr>
        <p:spPr>
          <a:xfrm>
            <a:off x="6377946" y="144761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5100" y="1989220"/>
            <a:ext cx="4755665" cy="568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32421" y="1989838"/>
            <a:ext cx="4755148" cy="5681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0"/>
          <p:cNvSpPr/>
          <p:nvPr/>
        </p:nvSpPr>
        <p:spPr>
          <a:xfrm>
            <a:off x="10779896" y="5695575"/>
            <a:ext cx="4217158" cy="2283770"/>
          </a:xfrm>
          <a:prstGeom prst="roundRect">
            <a:avLst>
              <a:gd fmla="val 0" name="adj"/>
            </a:avLst>
          </a:prstGeom>
          <a:solidFill>
            <a:srgbClr val="00B0F0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 dados magnetométricos e gamaespectrométricos estão disponíveis através no sítio eletrônico: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https://reate.cprm.gov.br/anp/TERRESTRE</a:t>
            </a:r>
            <a:b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 através dos Mapas Aeromagnetométrico e Aerogamaespectrométrico do Brasil no sítio eletrônico: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https://geosgb.sgb.gov.br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2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1" y="-2908564"/>
            <a:ext cx="2824087" cy="41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1"/>
          <p:cNvSpPr txBox="1"/>
          <p:nvPr/>
        </p:nvSpPr>
        <p:spPr>
          <a:xfrm>
            <a:off x="4581237" y="844673"/>
            <a:ext cx="1120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Aerogeofísicos no Estado do Maranhão</a:t>
            </a:r>
            <a:endParaRPr b="1" i="0" sz="32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4581237" y="1537502"/>
            <a:ext cx="11200705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1"/>
          <p:cNvSpPr/>
          <p:nvPr/>
        </p:nvSpPr>
        <p:spPr>
          <a:xfrm>
            <a:off x="7213600" y="2564979"/>
            <a:ext cx="7501541" cy="1918796"/>
          </a:xfrm>
          <a:prstGeom prst="roundRect">
            <a:avLst>
              <a:gd fmla="val 9184" name="adj"/>
            </a:avLst>
          </a:prstGeom>
          <a:solidFill>
            <a:srgbClr val="92D050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1"/>
          <p:cNvSpPr/>
          <p:nvPr/>
        </p:nvSpPr>
        <p:spPr>
          <a:xfrm>
            <a:off x="7213600" y="2536508"/>
            <a:ext cx="7501541" cy="1816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pt-BR" sz="1867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levantamentos existente no Estado do Maranhão foram adquiridos pelo convênio CNP e Petrobrás. São levantamentos com diversas resoluções espaciais (500 – 3000 m) e alturas de voo (100 – 800 m).</a:t>
            </a:r>
            <a:endParaRPr b="0" i="0" sz="1867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4" name="Google Shape;414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741" y="1851332"/>
            <a:ext cx="5632976" cy="673030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1"/>
          <p:cNvSpPr/>
          <p:nvPr/>
        </p:nvSpPr>
        <p:spPr>
          <a:xfrm>
            <a:off x="7213600" y="5084239"/>
            <a:ext cx="7501541" cy="1045629"/>
          </a:xfrm>
          <a:prstGeom prst="roundRect">
            <a:avLst>
              <a:gd fmla="val 9184" name="adj"/>
            </a:avLst>
          </a:prstGeom>
          <a:solidFill>
            <a:srgbClr val="00B0F0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1"/>
          <p:cNvSpPr/>
          <p:nvPr/>
        </p:nvSpPr>
        <p:spPr>
          <a:xfrm>
            <a:off x="7213600" y="5055767"/>
            <a:ext cx="7501541" cy="954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pt-BR" sz="1867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único levantamento aerogeofísico de alta resolução é o Projeto Gurupi (1088) no extremo noroeste do estado.</a:t>
            </a:r>
            <a:endParaRPr b="0" i="0" sz="1867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417" name="Google Shape;417;p51"/>
          <p:cNvPicPr preferRelativeResize="0"/>
          <p:nvPr/>
        </p:nvPicPr>
        <p:blipFill rotWithShape="1">
          <a:blip r:embed="rId6">
            <a:alphaModFix/>
          </a:blip>
          <a:srcRect b="27018" l="27319" r="20032" t="18977"/>
          <a:stretch/>
        </p:blipFill>
        <p:spPr>
          <a:xfrm>
            <a:off x="948951" y="36373"/>
            <a:ext cx="2707445" cy="15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fmla="val 16667" name="adj"/>
            </a:avLst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2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fmla="val 9451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2"/>
          <p:cNvSpPr/>
          <p:nvPr/>
        </p:nvSpPr>
        <p:spPr>
          <a:xfrm>
            <a:off x="11785600" y="4474882"/>
            <a:ext cx="3429000" cy="3886200"/>
          </a:xfrm>
          <a:prstGeom prst="roundRect">
            <a:avLst>
              <a:gd fmla="val 8896" name="adj"/>
            </a:avLst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2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2500" r="12500" t="0"/>
          <a:stretch/>
        </p:blipFill>
        <p:spPr>
          <a:xfrm>
            <a:off x="787398" y="1011900"/>
            <a:ext cx="7170621" cy="7170621"/>
          </a:xfrm>
          <a:prstGeom prst="roundRect">
            <a:avLst>
              <a:gd fmla="val 8256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31" name="Google Shape;431;p52"/>
          <p:cNvPicPr preferRelativeResize="0"/>
          <p:nvPr>
            <p:ph idx="4" type="pic"/>
          </p:nvPr>
        </p:nvPicPr>
        <p:blipFill rotWithShape="1">
          <a:blip r:embed="rId8">
            <a:alphaModFix/>
          </a:blip>
          <a:srcRect b="0" l="28937" r="28937" t="0"/>
          <a:stretch/>
        </p:blipFill>
        <p:spPr>
          <a:xfrm>
            <a:off x="11770468" y="838200"/>
            <a:ext cx="3444132" cy="3542716"/>
          </a:xfrm>
          <a:prstGeom prst="roundRect">
            <a:avLst>
              <a:gd fmla="val 1007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32" name="Google Shape;432;p52"/>
          <p:cNvSpPr txBox="1"/>
          <p:nvPr/>
        </p:nvSpPr>
        <p:spPr>
          <a:xfrm>
            <a:off x="11861800" y="5633453"/>
            <a:ext cx="3505200" cy="1891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2"/>
          <p:cNvSpPr txBox="1"/>
          <p:nvPr/>
        </p:nvSpPr>
        <p:spPr>
          <a:xfrm>
            <a:off x="8204200" y="1212698"/>
            <a:ext cx="3276600" cy="47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2"/>
          <p:cNvSpPr txBox="1"/>
          <p:nvPr/>
        </p:nvSpPr>
        <p:spPr>
          <a:xfrm>
            <a:off x="11861800" y="5176253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35" name="Google Shape;435;p52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436" name="Google Shape;436;p5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5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8" name="Google Shape;438;p52"/>
          <p:cNvSpPr txBox="1"/>
          <p:nvPr/>
        </p:nvSpPr>
        <p:spPr>
          <a:xfrm>
            <a:off x="8204200" y="1905000"/>
            <a:ext cx="335280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produto disponibiliza conhecimentos geológicos e de recursos minerais que contribuem para novas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descobertas minerais 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possibilidade de identificação de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pesquisa e a produção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vetor de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52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4"/>
          <p:cNvSpPr/>
          <p:nvPr/>
        </p:nvSpPr>
        <p:spPr>
          <a:xfrm rot="2568048">
            <a:off x="3011137" y="1153079"/>
            <a:ext cx="3360547" cy="6876256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4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4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-356" l="11640" r="2360" t="359"/>
          <a:stretch/>
        </p:blipFill>
        <p:spPr>
          <a:xfrm>
            <a:off x="699381" y="687081"/>
            <a:ext cx="5426937" cy="54269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51" name="Google Shape;451;p14"/>
          <p:cNvPicPr preferRelativeResize="0"/>
          <p:nvPr>
            <p:ph idx="3" type="pic"/>
          </p:nvPr>
        </p:nvPicPr>
        <p:blipFill rotWithShape="1">
          <a:blip r:embed="rId8">
            <a:alphaModFix/>
          </a:blip>
          <a:srcRect b="0" l="44283" r="3217" t="0"/>
          <a:stretch/>
        </p:blipFill>
        <p:spPr>
          <a:xfrm>
            <a:off x="5430942" y="5919549"/>
            <a:ext cx="2802932" cy="28029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2" name="Google Shape;452;p14"/>
          <p:cNvSpPr txBox="1"/>
          <p:nvPr/>
        </p:nvSpPr>
        <p:spPr>
          <a:xfrm>
            <a:off x="8509000" y="762000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fmla="val 18255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4"/>
          <p:cNvSpPr txBox="1"/>
          <p:nvPr/>
        </p:nvSpPr>
        <p:spPr>
          <a:xfrm>
            <a:off x="8585200" y="2971800"/>
            <a:ext cx="6477000" cy="1338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8585201" y="6006097"/>
            <a:ext cx="6629400" cy="1232903"/>
          </a:xfrm>
          <a:prstGeom prst="roundRect">
            <a:avLst>
              <a:gd fmla="val 14680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4"/>
          <p:cNvSpPr txBox="1"/>
          <p:nvPr/>
        </p:nvSpPr>
        <p:spPr>
          <a:xfrm>
            <a:off x="8661400" y="6082297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e pesquisa hidrogeológica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todo o país.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14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8585201" y="4577721"/>
            <a:ext cx="6629400" cy="1232903"/>
          </a:xfrm>
          <a:prstGeom prst="roundRect">
            <a:avLst>
              <a:gd fmla="val 14680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4"/>
          <p:cNvSpPr txBox="1"/>
          <p:nvPr/>
        </p:nvSpPr>
        <p:spPr>
          <a:xfrm>
            <a:off x="8661400" y="4653921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da consulta dos dados é possível obter informações sobre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localização dos poços, vazão, aquíferos captados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 outros.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8585201" y="7434473"/>
            <a:ext cx="6629400" cy="732629"/>
          </a:xfrm>
          <a:prstGeom prst="roundRect">
            <a:avLst>
              <a:gd fmla="val 14680" name="adj"/>
            </a:avLst>
          </a:prstGeom>
          <a:solidFill>
            <a:srgbClr val="0070C0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4"/>
          <p:cNvSpPr txBox="1"/>
          <p:nvPr/>
        </p:nvSpPr>
        <p:spPr>
          <a:xfrm>
            <a:off x="8661400" y="7510673"/>
            <a:ext cx="6477000" cy="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12.699 poços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cadastrados no Maranhão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5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8881" l="0" r="0" t="28881"/>
          <a:stretch/>
        </p:blipFill>
        <p:spPr>
          <a:xfrm>
            <a:off x="19424" y="4572000"/>
            <a:ext cx="16236576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9" name="Google Shape;469;p15"/>
          <p:cNvSpPr/>
          <p:nvPr/>
        </p:nvSpPr>
        <p:spPr>
          <a:xfrm>
            <a:off x="6102024" y="2286000"/>
            <a:ext cx="4106069" cy="2133600"/>
          </a:xfrm>
          <a:prstGeom prst="roundRect">
            <a:avLst>
              <a:gd fmla="val 10182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5"/>
          <p:cNvSpPr/>
          <p:nvPr/>
        </p:nvSpPr>
        <p:spPr>
          <a:xfrm>
            <a:off x="10488355" y="2286000"/>
            <a:ext cx="5107514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5"/>
          <p:cNvSpPr txBox="1"/>
          <p:nvPr/>
        </p:nvSpPr>
        <p:spPr>
          <a:xfrm>
            <a:off x="10488355" y="2362200"/>
            <a:ext cx="5224928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15"/>
          <p:cNvGrpSpPr/>
          <p:nvPr/>
        </p:nvGrpSpPr>
        <p:grpSpPr>
          <a:xfrm>
            <a:off x="1353342" y="3034158"/>
            <a:ext cx="2548127" cy="740663"/>
            <a:chOff x="5695188" y="7506716"/>
            <a:chExt cx="2548127" cy="740663"/>
          </a:xfrm>
        </p:grpSpPr>
        <p:pic>
          <p:nvPicPr>
            <p:cNvPr id="473" name="Google Shape;473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75" name="Google Shape;475;p15"/>
          <p:cNvSpPr txBox="1"/>
          <p:nvPr/>
        </p:nvSpPr>
        <p:spPr>
          <a:xfrm>
            <a:off x="6169493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6" name="Google Shape;476;p15"/>
          <p:cNvSpPr txBox="1"/>
          <p:nvPr/>
        </p:nvSpPr>
        <p:spPr>
          <a:xfrm>
            <a:off x="10718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15"/>
          <p:cNvSpPr txBox="1"/>
          <p:nvPr/>
        </p:nvSpPr>
        <p:spPr>
          <a:xfrm>
            <a:off x="6187322" y="2383914"/>
            <a:ext cx="386837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nacionais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5"/>
          <p:cNvSpPr txBox="1"/>
          <p:nvPr/>
        </p:nvSpPr>
        <p:spPr>
          <a:xfrm>
            <a:off x="297262" y="396421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479" name="Google Shape;479;p15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6"/>
          <p:cNvSpPr/>
          <p:nvPr/>
        </p:nvSpPr>
        <p:spPr>
          <a:xfrm>
            <a:off x="9271000" y="5617689"/>
            <a:ext cx="5943600" cy="1066800"/>
          </a:xfrm>
          <a:prstGeom prst="roundRect">
            <a:avLst>
              <a:gd fmla="val 7769" name="adj"/>
            </a:avLst>
          </a:prstGeom>
          <a:solidFill>
            <a:srgbClr val="127CC8"/>
          </a:solidFill>
          <a:ln>
            <a:noFill/>
          </a:ln>
          <a:effectLst>
            <a:outerShdw blurRad="76200" sx="98000" rotWithShape="0" algn="ctr" dir="14400000" dist="152400" sy="98000">
              <a:srgbClr val="3F3F3F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6"/>
          <p:cNvSpPr/>
          <p:nvPr/>
        </p:nvSpPr>
        <p:spPr>
          <a:xfrm>
            <a:off x="6329384" y="3547459"/>
            <a:ext cx="2455813" cy="5207261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6"/>
          <p:cNvSpPr/>
          <p:nvPr/>
        </p:nvSpPr>
        <p:spPr>
          <a:xfrm>
            <a:off x="2522538" y="2220178"/>
            <a:ext cx="2002221" cy="4245473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16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16625" r="16625" t="0"/>
          <a:stretch/>
        </p:blipFill>
        <p:spPr>
          <a:xfrm>
            <a:off x="812800" y="2710716"/>
            <a:ext cx="3233738" cy="32337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90" name="Google Shape;490;p16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16625" r="16625" t="0"/>
          <a:stretch/>
        </p:blipFill>
        <p:spPr>
          <a:xfrm>
            <a:off x="4222512" y="4165603"/>
            <a:ext cx="3966322" cy="39663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91" name="Google Shape;49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6"/>
          <p:cNvSpPr/>
          <p:nvPr/>
        </p:nvSpPr>
        <p:spPr>
          <a:xfrm>
            <a:off x="9302750" y="3303109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6"/>
          <p:cNvSpPr txBox="1"/>
          <p:nvPr/>
        </p:nvSpPr>
        <p:spPr>
          <a:xfrm>
            <a:off x="9271000" y="3760309"/>
            <a:ext cx="5715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níveis e qualidade da água nos principais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Brasil para subsidiar 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subterrâneos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16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6"/>
          <p:cNvSpPr txBox="1"/>
          <p:nvPr/>
        </p:nvSpPr>
        <p:spPr>
          <a:xfrm>
            <a:off x="9194800" y="2236309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b="0" i="0" sz="2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16"/>
          <p:cNvSpPr txBox="1"/>
          <p:nvPr/>
        </p:nvSpPr>
        <p:spPr>
          <a:xfrm>
            <a:off x="9499600" y="5800576"/>
            <a:ext cx="5486400" cy="70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Maranhão, são monitorados 4 poços na Ilha de São Luís, nos aquíferos Itapecuru e Barreiras.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498" name="Google Shape;498;p16"/>
          <p:cNvPicPr preferRelativeResize="0"/>
          <p:nvPr/>
        </p:nvPicPr>
        <p:blipFill rotWithShape="1">
          <a:blip r:embed="rId9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7"/>
          <p:cNvSpPr/>
          <p:nvPr/>
        </p:nvSpPr>
        <p:spPr>
          <a:xfrm>
            <a:off x="812799" y="1371600"/>
            <a:ext cx="4689189" cy="6172201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15337" l="27675" r="36735" t="29599"/>
          <a:stretch/>
        </p:blipFill>
        <p:spPr>
          <a:xfrm>
            <a:off x="5239109" y="1097279"/>
            <a:ext cx="6737404" cy="6949441"/>
          </a:xfrm>
          <a:prstGeom prst="roundRect">
            <a:avLst>
              <a:gd fmla="val 5458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08" name="Google Shape;50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7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17"/>
          <p:cNvSpPr txBox="1"/>
          <p:nvPr/>
        </p:nvSpPr>
        <p:spPr>
          <a:xfrm>
            <a:off x="889000" y="2057400"/>
            <a:ext cx="4252338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da água subterrânea é fundamental para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e gestão das águas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população, promoção do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atividades econômicas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permite a identificação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às águas subterrâneas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decorrência da explotação ou das formas de uso e ocupação dos terrenos, além da avaliação dos impactos das atividades antrópicas 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alterações climáticas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 sistemas aquíferos.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11702691" y="1793646"/>
            <a:ext cx="3664309" cy="5556707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 txBox="1"/>
          <p:nvPr/>
        </p:nvSpPr>
        <p:spPr>
          <a:xfrm>
            <a:off x="11861800" y="2391759"/>
            <a:ext cx="3124200" cy="484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 txBox="1"/>
          <p:nvPr/>
        </p:nvSpPr>
        <p:spPr>
          <a:xfrm>
            <a:off x="11824113" y="189899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4" name="Google Shape;514;p17"/>
          <p:cNvGrpSpPr/>
          <p:nvPr/>
        </p:nvGrpSpPr>
        <p:grpSpPr>
          <a:xfrm>
            <a:off x="970992" y="8204412"/>
            <a:ext cx="2548127" cy="740663"/>
            <a:chOff x="5695188" y="7506716"/>
            <a:chExt cx="2548127" cy="740663"/>
          </a:xfrm>
        </p:grpSpPr>
        <p:pic>
          <p:nvPicPr>
            <p:cNvPr id="515" name="Google Shape;515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"/>
          <p:cNvSpPr/>
          <p:nvPr/>
        </p:nvSpPr>
        <p:spPr>
          <a:xfrm>
            <a:off x="8578461" y="3061996"/>
            <a:ext cx="6655816" cy="1447800"/>
          </a:xfrm>
          <a:prstGeom prst="roundRect">
            <a:avLst>
              <a:gd fmla="val 16667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3884" y="2743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8"/>
          <p:cNvSpPr/>
          <p:nvPr/>
        </p:nvSpPr>
        <p:spPr>
          <a:xfrm rot="2568048">
            <a:off x="3011137" y="1153079"/>
            <a:ext cx="3360547" cy="6876256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18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6667" r="16666" t="0"/>
          <a:stretch/>
        </p:blipFill>
        <p:spPr>
          <a:xfrm>
            <a:off x="699381" y="687081"/>
            <a:ext cx="5426937" cy="54269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29" name="Google Shape;529;p18"/>
          <p:cNvSpPr txBox="1"/>
          <p:nvPr/>
        </p:nvSpPr>
        <p:spPr>
          <a:xfrm>
            <a:off x="8509000" y="685800"/>
            <a:ext cx="7747000" cy="166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</a:t>
            </a:r>
            <a:br>
              <a:rPr b="1" i="0" lang="pt-BR" sz="2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pt-BR" sz="2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Parnaíba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Itapecuru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8"/>
          <p:cNvSpPr/>
          <p:nvPr/>
        </p:nvSpPr>
        <p:spPr>
          <a:xfrm>
            <a:off x="8647684" y="2576117"/>
            <a:ext cx="3886200" cy="62345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8"/>
          <p:cNvSpPr/>
          <p:nvPr/>
        </p:nvSpPr>
        <p:spPr>
          <a:xfrm>
            <a:off x="8558784" y="4724400"/>
            <a:ext cx="6655816" cy="1447800"/>
          </a:xfrm>
          <a:prstGeom prst="roundRect">
            <a:avLst>
              <a:gd fmla="val 16667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a operação do SAH (período chuvoso), o SGB transmite um Boletim Técnico com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sobre os níveis dos rios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estações fluviométricas monitoradas e, em momentos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previsões sobre esses níveis.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8"/>
          <p:cNvSpPr txBox="1"/>
          <p:nvPr/>
        </p:nvSpPr>
        <p:spPr>
          <a:xfrm>
            <a:off x="8585200" y="3048000"/>
            <a:ext cx="66294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previsão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de rios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gerar e disseminar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subsidiar a tomada de decisões por parte da população e dos órgãos relacionadas à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dos impactos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eventos hidrológicos extremos.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8"/>
          <p:cNvSpPr/>
          <p:nvPr/>
        </p:nvSpPr>
        <p:spPr>
          <a:xfrm>
            <a:off x="7096095" y="6477000"/>
            <a:ext cx="3810000" cy="1676400"/>
          </a:xfrm>
          <a:prstGeom prst="roundRect">
            <a:avLst>
              <a:gd fmla="val 8246" name="adj"/>
            </a:avLst>
          </a:prstGeom>
          <a:solidFill>
            <a:srgbClr val="2DC7F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8"/>
          <p:cNvSpPr txBox="1"/>
          <p:nvPr/>
        </p:nvSpPr>
        <p:spPr>
          <a:xfrm>
            <a:off x="7096095" y="6612814"/>
            <a:ext cx="38862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Parnaíba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atendidos: Timon e Barão do Grajaú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estimada: </a:t>
            </a:r>
            <a:b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de 173 mil habitantes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8"/>
          <p:cNvSpPr txBox="1"/>
          <p:nvPr/>
        </p:nvSpPr>
        <p:spPr>
          <a:xfrm>
            <a:off x="8578461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18"/>
          <p:cNvSpPr/>
          <p:nvPr/>
        </p:nvSpPr>
        <p:spPr>
          <a:xfrm>
            <a:off x="11176000" y="6501134"/>
            <a:ext cx="4038599" cy="1652266"/>
          </a:xfrm>
          <a:prstGeom prst="roundRect">
            <a:avLst>
              <a:gd fmla="val 8246" name="adj"/>
            </a:avLst>
          </a:prstGeom>
          <a:solidFill>
            <a:srgbClr val="2DC7F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8"/>
          <p:cNvSpPr txBox="1"/>
          <p:nvPr/>
        </p:nvSpPr>
        <p:spPr>
          <a:xfrm>
            <a:off x="11252200" y="6678100"/>
            <a:ext cx="39624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Itapecuru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atendidos: Caxias, Codó, Coroatá e Itapecuru-Mirim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estimada: </a:t>
            </a:r>
            <a:b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246 mil habitantes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9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34951" l="47949" r="124" t="33317"/>
          <a:stretch/>
        </p:blipFill>
        <p:spPr>
          <a:xfrm>
            <a:off x="19424" y="4572000"/>
            <a:ext cx="16236576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45" name="Google Shape;545;p19"/>
          <p:cNvSpPr/>
          <p:nvPr/>
        </p:nvSpPr>
        <p:spPr>
          <a:xfrm>
            <a:off x="3064235" y="2286000"/>
            <a:ext cx="4653151" cy="2133600"/>
          </a:xfrm>
          <a:prstGeom prst="roundRect">
            <a:avLst>
              <a:gd fmla="val 10182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9"/>
          <p:cNvSpPr/>
          <p:nvPr/>
        </p:nvSpPr>
        <p:spPr>
          <a:xfrm>
            <a:off x="7858186" y="2286000"/>
            <a:ext cx="7737683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9"/>
          <p:cNvSpPr txBox="1"/>
          <p:nvPr/>
        </p:nvSpPr>
        <p:spPr>
          <a:xfrm>
            <a:off x="7975600" y="2362200"/>
            <a:ext cx="773768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 os demais órgãos federais, estaduais e municipais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 bacia do Doce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19"/>
          <p:cNvGrpSpPr/>
          <p:nvPr/>
        </p:nvGrpSpPr>
        <p:grpSpPr>
          <a:xfrm>
            <a:off x="11557000" y="583661"/>
            <a:ext cx="2548127" cy="740663"/>
            <a:chOff x="5695188" y="7506716"/>
            <a:chExt cx="2548127" cy="740663"/>
          </a:xfrm>
        </p:grpSpPr>
        <p:pic>
          <p:nvPicPr>
            <p:cNvPr id="549" name="Google Shape;549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1" name="Google Shape;551;p19"/>
          <p:cNvSpPr txBox="1"/>
          <p:nvPr/>
        </p:nvSpPr>
        <p:spPr>
          <a:xfrm>
            <a:off x="3090893" y="180782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2" name="Google Shape;552;p19"/>
          <p:cNvSpPr txBox="1"/>
          <p:nvPr/>
        </p:nvSpPr>
        <p:spPr>
          <a:xfrm>
            <a:off x="7859187" y="178101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3" name="Google Shape;553;p19"/>
          <p:cNvSpPr txBox="1"/>
          <p:nvPr/>
        </p:nvSpPr>
        <p:spPr>
          <a:xfrm>
            <a:off x="3064235" y="2383914"/>
            <a:ext cx="450075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e boletins de alerta são repassados às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tomada de decisões por parte dos órgãos relacionadas à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impactos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eventos hidrológicos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extremos.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19"/>
          <p:cNvGrpSpPr/>
          <p:nvPr/>
        </p:nvGrpSpPr>
        <p:grpSpPr>
          <a:xfrm>
            <a:off x="8493824" y="583661"/>
            <a:ext cx="2548127" cy="740663"/>
            <a:chOff x="5695188" y="7506716"/>
            <a:chExt cx="2548127" cy="740663"/>
          </a:xfrm>
        </p:grpSpPr>
        <p:pic>
          <p:nvPicPr>
            <p:cNvPr id="555" name="Google Shape;555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Logotipo&#10;&#10;Descrição gerada automaticamente com confiança média" id="557" name="Google Shape;557;p19"/>
          <p:cNvPicPr preferRelativeResize="0"/>
          <p:nvPr/>
        </p:nvPicPr>
        <p:blipFill rotWithShape="1">
          <a:blip r:embed="rId9">
            <a:alphaModFix/>
          </a:blip>
          <a:srcRect b="27021" l="27317" r="20034" t="18976"/>
          <a:stretch/>
        </p:blipFill>
        <p:spPr>
          <a:xfrm>
            <a:off x="948953" y="36365"/>
            <a:ext cx="2911847" cy="1680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7200" y="6477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0"/>
          <p:cNvSpPr txBox="1"/>
          <p:nvPr/>
        </p:nvSpPr>
        <p:spPr>
          <a:xfrm>
            <a:off x="812800" y="4114800"/>
            <a:ext cx="7086600" cy="3505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 e manutenção da RHN com o objetivo de gerar 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dos rios, evaporação, sedimentometria e qualidade de água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em banco de dados disponível por meio 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(SNIRH).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0"/>
          <p:cNvSpPr/>
          <p:nvPr/>
        </p:nvSpPr>
        <p:spPr>
          <a:xfrm>
            <a:off x="812800" y="38100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0"/>
          <p:cNvSpPr txBox="1"/>
          <p:nvPr/>
        </p:nvSpPr>
        <p:spPr>
          <a:xfrm>
            <a:off x="812800" y="26670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9" name="Google Shape;569;p20"/>
          <p:cNvPicPr preferRelativeResize="0"/>
          <p:nvPr/>
        </p:nvPicPr>
        <p:blipFill rotWithShape="1">
          <a:blip r:embed="rId7">
            <a:alphaModFix/>
          </a:blip>
          <a:srcRect b="0" l="22031" r="22030" t="0"/>
          <a:stretch/>
        </p:blipFill>
        <p:spPr>
          <a:xfrm>
            <a:off x="8585200" y="0"/>
            <a:ext cx="7670800" cy="914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70" name="Google Shape;570;p20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i="1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571" name="Google Shape;571;p20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1"/>
          <p:cNvSpPr/>
          <p:nvPr/>
        </p:nvSpPr>
        <p:spPr>
          <a:xfrm>
            <a:off x="812799" y="1992541"/>
            <a:ext cx="4689189" cy="5333999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17684" r="17684" t="0"/>
          <a:stretch/>
        </p:blipFill>
        <p:spPr>
          <a:xfrm>
            <a:off x="5239109" y="1097279"/>
            <a:ext cx="6737404" cy="6949441"/>
          </a:xfrm>
          <a:prstGeom prst="roundRect">
            <a:avLst>
              <a:gd fmla="val 5458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81" name="Google Shape;58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1"/>
          <p:cNvSpPr txBox="1"/>
          <p:nvPr/>
        </p:nvSpPr>
        <p:spPr>
          <a:xfrm>
            <a:off x="889000" y="217144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21"/>
          <p:cNvSpPr txBox="1"/>
          <p:nvPr/>
        </p:nvSpPr>
        <p:spPr>
          <a:xfrm>
            <a:off x="889000" y="2678341"/>
            <a:ext cx="4252338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da RHN, é fundamental para geração e disponibilização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contribuem para a melhor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Podem ser utilizados pelo setor público e privado para as mais diversas aplicações em recursos hídricos, tais como: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 obras de infraestrutura hídrica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estudos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conhecimento hidrológico, implantação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hidrológicos, dentre outros.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1"/>
          <p:cNvSpPr/>
          <p:nvPr/>
        </p:nvSpPr>
        <p:spPr>
          <a:xfrm>
            <a:off x="11702691" y="1963623"/>
            <a:ext cx="3664309" cy="5216754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1"/>
          <p:cNvSpPr txBox="1"/>
          <p:nvPr/>
        </p:nvSpPr>
        <p:spPr>
          <a:xfrm>
            <a:off x="11861800" y="2561735"/>
            <a:ext cx="3124200" cy="4477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1"/>
          <p:cNvSpPr txBox="1"/>
          <p:nvPr/>
        </p:nvSpPr>
        <p:spPr>
          <a:xfrm>
            <a:off x="11824113" y="206897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7" name="Google Shape;587;p21"/>
          <p:cNvGrpSpPr/>
          <p:nvPr/>
        </p:nvGrpSpPr>
        <p:grpSpPr>
          <a:xfrm>
            <a:off x="970992" y="8204412"/>
            <a:ext cx="2548127" cy="740663"/>
            <a:chOff x="5695188" y="7506716"/>
            <a:chExt cx="2548127" cy="740663"/>
          </a:xfrm>
        </p:grpSpPr>
        <p:pic>
          <p:nvPicPr>
            <p:cNvPr id="588" name="Google Shape;588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22898" y="51563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2"/>
          <p:cNvGrpSpPr/>
          <p:nvPr/>
        </p:nvGrpSpPr>
        <p:grpSpPr>
          <a:xfrm>
            <a:off x="-624804" y="914400"/>
            <a:ext cx="8443902" cy="8077200"/>
            <a:chOff x="722" y="0"/>
            <a:chExt cx="4320" cy="4320"/>
          </a:xfrm>
        </p:grpSpPr>
        <p:sp>
          <p:nvSpPr>
            <p:cNvPr id="599" name="Google Shape;599;p22"/>
            <p:cNvSpPr/>
            <p:nvPr/>
          </p:nvSpPr>
          <p:spPr>
            <a:xfrm>
              <a:off x="3314" y="337"/>
              <a:ext cx="39" cy="44"/>
            </a:xfrm>
            <a:custGeom>
              <a:rect b="b" l="l" r="r" t="t"/>
              <a:pathLst>
                <a:path extrusionOk="0" h="18" w="16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3788" y="3239"/>
              <a:ext cx="32" cy="29"/>
            </a:xfrm>
            <a:custGeom>
              <a:rect b="b" l="l" r="r" t="t"/>
              <a:pathLst>
                <a:path extrusionOk="0" h="12" w="13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3903" y="3171"/>
              <a:ext cx="36" cy="19"/>
            </a:xfrm>
            <a:custGeom>
              <a:rect b="b" l="l" r="r" t="t"/>
              <a:pathLst>
                <a:path extrusionOk="0" h="8" w="15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3944" y="3158"/>
              <a:ext cx="54" cy="22"/>
            </a:xfrm>
            <a:custGeom>
              <a:rect b="b" l="l" r="r" t="t"/>
              <a:pathLst>
                <a:path extrusionOk="0" h="9" w="22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3541" y="2306"/>
              <a:ext cx="100" cy="66"/>
            </a:xfrm>
            <a:custGeom>
              <a:rect b="b" l="l" r="r" t="t"/>
              <a:pathLst>
                <a:path extrusionOk="0" h="27" w="41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3539" y="722"/>
              <a:ext cx="759" cy="1013"/>
            </a:xfrm>
            <a:custGeom>
              <a:rect b="b" l="l" r="r" t="t"/>
              <a:pathLst>
                <a:path extrusionOk="0" h="415" w="311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31BC5C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1716" y="0"/>
              <a:ext cx="666" cy="740"/>
            </a:xfrm>
            <a:custGeom>
              <a:rect b="b" l="l" r="r" t="t"/>
              <a:pathLst>
                <a:path extrusionOk="0" h="303" w="27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2841" y="98"/>
              <a:ext cx="561" cy="612"/>
            </a:xfrm>
            <a:custGeom>
              <a:rect b="b" l="l" r="r" t="t"/>
              <a:pathLst>
                <a:path extrusionOk="0" h="251" w="23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2367" y="286"/>
              <a:ext cx="1448" cy="1386"/>
            </a:xfrm>
            <a:custGeom>
              <a:rect b="b" l="l" r="r" t="t"/>
              <a:pathLst>
                <a:path extrusionOk="0" h="568" w="593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4610" y="1308"/>
              <a:ext cx="432" cy="254"/>
            </a:xfrm>
            <a:custGeom>
              <a:rect b="b" l="l" r="r" t="t"/>
              <a:pathLst>
                <a:path extrusionOk="0" h="104" w="177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4632" y="1172"/>
              <a:ext cx="396" cy="236"/>
            </a:xfrm>
            <a:custGeom>
              <a:rect b="b" l="l" r="r" t="t"/>
              <a:pathLst>
                <a:path extrusionOk="0" h="97" w="162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4327" y="930"/>
              <a:ext cx="462" cy="564"/>
            </a:xfrm>
            <a:custGeom>
              <a:rect b="b" l="l" r="r" t="t"/>
              <a:pathLst>
                <a:path extrusionOk="0" h="231" w="189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742" y="344"/>
              <a:ext cx="1923" cy="1357"/>
            </a:xfrm>
            <a:custGeom>
              <a:rect b="b" l="l" r="r" t="t"/>
              <a:pathLst>
                <a:path extrusionOk="0" h="556" w="788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3004" y="1955"/>
              <a:ext cx="791" cy="791"/>
            </a:xfrm>
            <a:custGeom>
              <a:rect b="b" l="l" r="r" t="t"/>
              <a:pathLst>
                <a:path extrusionOk="0" h="324" w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3239" y="2182"/>
              <a:ext cx="1196" cy="952"/>
            </a:xfrm>
            <a:custGeom>
              <a:rect b="b" l="l" r="r" t="t"/>
              <a:pathLst>
                <a:path extrusionOk="0" h="390" w="4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3805" y="918"/>
              <a:ext cx="625" cy="888"/>
            </a:xfrm>
            <a:custGeom>
              <a:rect b="b" l="l" r="r" t="t"/>
              <a:pathLst>
                <a:path extrusionOk="0" h="364" w="256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3280" y="1157"/>
              <a:ext cx="544" cy="913"/>
            </a:xfrm>
            <a:custGeom>
              <a:rect b="b" l="l" r="r" t="t"/>
              <a:pathLst>
                <a:path extrusionOk="0" h="374" w="223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563" y="3583"/>
              <a:ext cx="786" cy="737"/>
            </a:xfrm>
            <a:custGeom>
              <a:rect b="b" l="l" r="r" t="t"/>
              <a:pathLst>
                <a:path extrusionOk="0" h="302" w="32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3859" y="2926"/>
              <a:ext cx="422" cy="279"/>
            </a:xfrm>
            <a:custGeom>
              <a:rect b="b" l="l" r="r" t="t"/>
              <a:pathLst>
                <a:path extrusionOk="0" h="114" w="173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4188" y="2609"/>
              <a:ext cx="252" cy="378"/>
            </a:xfrm>
            <a:custGeom>
              <a:rect b="b" l="l" r="r" t="t"/>
              <a:pathLst>
                <a:path extrusionOk="0" h="155" w="103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4642" y="1694"/>
              <a:ext cx="205" cy="229"/>
            </a:xfrm>
            <a:custGeom>
              <a:rect b="b" l="l" r="r" t="t"/>
              <a:pathLst>
                <a:path extrusionOk="0" h="94" w="8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3734" y="1572"/>
              <a:ext cx="996" cy="1091"/>
            </a:xfrm>
            <a:custGeom>
              <a:rect b="b" l="l" r="r" t="t"/>
              <a:pathLst>
                <a:path extrusionOk="0" h="447" w="408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4649" y="1623"/>
              <a:ext cx="342" cy="190"/>
            </a:xfrm>
            <a:custGeom>
              <a:rect b="b" l="l" r="r" t="t"/>
              <a:pathLst>
                <a:path extrusionOk="0" h="78" w="14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4335" y="1435"/>
              <a:ext cx="705" cy="242"/>
            </a:xfrm>
            <a:custGeom>
              <a:rect b="b" l="l" r="r" t="t"/>
              <a:pathLst>
                <a:path extrusionOk="0" h="99" w="28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3029" y="2782"/>
              <a:ext cx="905" cy="616"/>
            </a:xfrm>
            <a:custGeom>
              <a:rect b="b" l="l" r="r" t="t"/>
              <a:pathLst>
                <a:path extrusionOk="0" h="252" w="371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722" y="1433"/>
              <a:ext cx="823" cy="432"/>
            </a:xfrm>
            <a:custGeom>
              <a:rect b="b" l="l" r="r" t="t"/>
              <a:pathLst>
                <a:path extrusionOk="0" h="177" w="33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2092" y="1389"/>
              <a:ext cx="1247" cy="1188"/>
            </a:xfrm>
            <a:custGeom>
              <a:rect b="b" l="l" r="r" t="t"/>
              <a:pathLst>
                <a:path extrusionOk="0" h="487" w="511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1528" y="1474"/>
              <a:ext cx="764" cy="635"/>
            </a:xfrm>
            <a:custGeom>
              <a:rect b="b" l="l" r="r" t="t"/>
              <a:pathLst>
                <a:path extrusionOk="0" h="260" w="313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2480" y="2482"/>
              <a:ext cx="766" cy="767"/>
            </a:xfrm>
            <a:custGeom>
              <a:rect b="b" l="l" r="r" t="t"/>
              <a:pathLst>
                <a:path extrusionOk="0" h="314" w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2934" y="3466"/>
              <a:ext cx="556" cy="368"/>
            </a:xfrm>
            <a:custGeom>
              <a:rect b="b" l="l" r="r" t="t"/>
              <a:pathLst>
                <a:path extrusionOk="0" h="151" w="228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2865" y="3080"/>
              <a:ext cx="664" cy="457"/>
            </a:xfrm>
            <a:custGeom>
              <a:rect b="b" l="l" r="r" t="t"/>
              <a:pathLst>
                <a:path extrusionOk="0" h="187" w="272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22"/>
          <p:cNvGrpSpPr/>
          <p:nvPr/>
        </p:nvGrpSpPr>
        <p:grpSpPr>
          <a:xfrm rot="-9269617">
            <a:off x="2320203" y="3413675"/>
            <a:ext cx="3417110" cy="4724828"/>
            <a:chOff x="5373688" y="2928938"/>
            <a:chExt cx="1082675" cy="1497012"/>
          </a:xfrm>
        </p:grpSpPr>
        <p:sp>
          <p:nvSpPr>
            <p:cNvPr id="631" name="Google Shape;631;p22"/>
            <p:cNvSpPr/>
            <p:nvPr/>
          </p:nvSpPr>
          <p:spPr>
            <a:xfrm>
              <a:off x="5373688" y="2928938"/>
              <a:ext cx="1082675" cy="1497012"/>
            </a:xfrm>
            <a:custGeom>
              <a:rect b="b" l="l" r="r" t="t"/>
              <a:pathLst>
                <a:path extrusionOk="0" h="526" w="38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3" name="Google Shape;633;p22"/>
          <p:cNvSpPr txBox="1"/>
          <p:nvPr/>
        </p:nvSpPr>
        <p:spPr>
          <a:xfrm>
            <a:off x="8268690" y="1345434"/>
            <a:ext cx="60494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p22"/>
          <p:cNvSpPr txBox="1"/>
          <p:nvPr/>
        </p:nvSpPr>
        <p:spPr>
          <a:xfrm>
            <a:off x="8288517" y="2713496"/>
            <a:ext cx="6629400" cy="5025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perdas ou danos por eventos adversos de natureza geológica.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cartografias são desenvolvidas em parceria com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(Lei 12.608/2012).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2"/>
          <p:cNvSpPr txBox="1"/>
          <p:nvPr/>
        </p:nvSpPr>
        <p:spPr>
          <a:xfrm>
            <a:off x="8256449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22"/>
          <p:cNvSpPr/>
          <p:nvPr/>
        </p:nvSpPr>
        <p:spPr>
          <a:xfrm flipH="1" rot="10800000">
            <a:off x="8338540" y="241223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Descrição gerada automaticamente com confiança média" id="637" name="Google Shape;637;p22"/>
          <p:cNvPicPr preferRelativeResize="0"/>
          <p:nvPr/>
        </p:nvPicPr>
        <p:blipFill rotWithShape="1">
          <a:blip r:embed="rId7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2"/>
          <p:cNvPicPr preferRelativeResize="0"/>
          <p:nvPr/>
        </p:nvPicPr>
        <p:blipFill rotWithShape="1">
          <a:blip r:embed="rId8">
            <a:alphaModFix/>
          </a:blip>
          <a:srcRect b="0" l="16094" r="16093" t="0"/>
          <a:stretch/>
        </p:blipFill>
        <p:spPr>
          <a:xfrm>
            <a:off x="2368900" y="5022646"/>
            <a:ext cx="2762902" cy="2716240"/>
          </a:xfrm>
          <a:custGeom>
            <a:rect b="b" l="l" r="r" t="t"/>
            <a:pathLst>
              <a:path extrusionOk="0" h="3530524" w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3"/>
          <p:cNvSpPr txBox="1"/>
          <p:nvPr/>
        </p:nvSpPr>
        <p:spPr>
          <a:xfrm>
            <a:off x="736600" y="2862991"/>
            <a:ext cx="78486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pt-BR" sz="36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92</a:t>
            </a:r>
            <a: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no Maranhão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113</a:t>
            </a:r>
            <a: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e prevenção de desastres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federais, estaduais e municipais responsáveis pelo monitoramento e alerta de desastres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66200" y="3710625"/>
            <a:ext cx="7289800" cy="5467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50" name="Google Shape;650;p23"/>
          <p:cNvGrpSpPr/>
          <p:nvPr/>
        </p:nvGrpSpPr>
        <p:grpSpPr>
          <a:xfrm>
            <a:off x="9971848" y="2667000"/>
            <a:ext cx="2548127" cy="740663"/>
            <a:chOff x="5695188" y="7506716"/>
            <a:chExt cx="2548127" cy="740663"/>
          </a:xfrm>
        </p:grpSpPr>
        <p:pic>
          <p:nvPicPr>
            <p:cNvPr id="651" name="Google Shape;651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Logotipo&#10;&#10;Descrição gerada automaticamente com confiança média" id="653" name="Google Shape;653;p23"/>
          <p:cNvPicPr preferRelativeResize="0"/>
          <p:nvPr/>
        </p:nvPicPr>
        <p:blipFill rotWithShape="1">
          <a:blip r:embed="rId10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24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640" l="0" r="0" t="9642"/>
          <a:stretch/>
        </p:blipFill>
        <p:spPr>
          <a:xfrm>
            <a:off x="812800" y="914400"/>
            <a:ext cx="7078663" cy="3708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59" name="Google Shape;659;p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0707" l="0" r="0" t="10708"/>
          <a:stretch/>
        </p:blipFill>
        <p:spPr>
          <a:xfrm>
            <a:off x="8161338" y="914400"/>
            <a:ext cx="7078662" cy="3708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60" name="Google Shape;660;p24"/>
          <p:cNvSpPr/>
          <p:nvPr/>
        </p:nvSpPr>
        <p:spPr>
          <a:xfrm>
            <a:off x="806450" y="6400800"/>
            <a:ext cx="6559550" cy="2024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b="0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município.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24"/>
          <p:cNvSpPr/>
          <p:nvPr/>
        </p:nvSpPr>
        <p:spPr>
          <a:xfrm>
            <a:off x="8509000" y="6324600"/>
            <a:ext cx="3886200" cy="1609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b="0" i="0" lang="pt-B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24"/>
          <p:cNvSpPr/>
          <p:nvPr/>
        </p:nvSpPr>
        <p:spPr>
          <a:xfrm flipH="1" rot="10800000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4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p24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5" name="Google Shape;66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52430" y="7431645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b="1" i="0" sz="26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1014329" y="2311786"/>
            <a:ext cx="54123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r>
              <a:rPr b="1" i="0" lang="pt-BR" sz="1733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b="1" i="0" lang="pt-BR" sz="1467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do Estado do Maranhão</a:t>
            </a:r>
            <a:endParaRPr b="1" i="0" sz="1467" u="none" cap="none" strike="noStrik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1170853" y="3140373"/>
            <a:ext cx="51285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 </a:t>
            </a:r>
            <a:r>
              <a:rPr b="1" i="0" lang="pt-BR" sz="1467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Áreas de Relevante Interesse Mineral Cinturão Gurupi: estados do Pará e Maranhão (ARIM Gurupi)</a:t>
            </a:r>
            <a:endParaRPr b="1" i="0" sz="1467" u="none" cap="none" strike="noStrik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1034529" y="4362676"/>
            <a:ext cx="512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</a:t>
            </a:r>
            <a:r>
              <a:rPr b="1" i="0" lang="pt-BR" sz="18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b="1" i="0" lang="pt-BR" sz="1467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Projeto Cartografia da Amazônia</a:t>
            </a:r>
            <a:endParaRPr b="1" i="0" sz="1467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014329" y="6467182"/>
            <a:ext cx="516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pt-BR" sz="1733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 </a:t>
            </a:r>
            <a:r>
              <a:rPr b="1" i="0" lang="pt-BR" sz="1467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da Região Metropolitana de São Luís e Entorno </a:t>
            </a:r>
            <a:endParaRPr b="1" i="0" sz="1467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7299254" y="2181192"/>
            <a:ext cx="50667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 – </a:t>
            </a:r>
            <a:r>
              <a:rPr b="1" i="0" lang="pt-BR" sz="1467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Gemológicos dos Estados do Piauí e Maranhão</a:t>
            </a:r>
            <a:endParaRPr b="1" i="0" sz="1467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7299254" y="4196108"/>
            <a:ext cx="47916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 </a:t>
            </a:r>
            <a:r>
              <a:rPr b="1" i="0" lang="pt-BR" sz="1467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Aerogeofísicos no Estado do Maranhão</a:t>
            </a:r>
            <a:endParaRPr b="1" i="0" sz="1467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269997" y="5210050"/>
            <a:ext cx="5125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pt-BR" sz="1733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</a:t>
            </a:r>
            <a:r>
              <a:rPr b="1" i="0" lang="pt-BR" sz="1800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b="1" i="0" lang="pt-BR" sz="1733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467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b="1" i="0" sz="1467" u="none" cap="none" strike="noStrike">
              <a:solidFill>
                <a:srgbClr val="2DC7F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7373358" y="6462080"/>
            <a:ext cx="49185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</a:t>
            </a:r>
            <a:r>
              <a:rPr b="1" i="0" lang="pt-BR" sz="1467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b="1" i="0" sz="1467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132" name="Google Shape;132;p2"/>
          <p:cNvPicPr preferRelativeResize="0"/>
          <p:nvPr/>
        </p:nvPicPr>
        <p:blipFill rotWithShape="1">
          <a:blip r:embed="rId6">
            <a:alphaModFix/>
          </a:blip>
          <a:srcRect b="27021" l="27317" r="20034" t="18976"/>
          <a:stretch/>
        </p:blipFill>
        <p:spPr>
          <a:xfrm>
            <a:off x="12081909" y="852253"/>
            <a:ext cx="3384758" cy="19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7270008" y="3140446"/>
            <a:ext cx="5125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– </a:t>
            </a:r>
            <a:r>
              <a:rPr b="1" i="0" lang="pt-BR" sz="1467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Levantamento Aerogeofísico do Estado do Maranhão</a:t>
            </a:r>
            <a:endParaRPr b="1" i="0" sz="1467" u="none" cap="none" strike="noStrike">
              <a:solidFill>
                <a:srgbClr val="2DC7F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1034529" y="5231394"/>
            <a:ext cx="5125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 </a:t>
            </a:r>
            <a:r>
              <a:rPr b="1" i="0" lang="pt-BR" sz="1467" u="none" cap="none" strike="noStrike">
                <a:solidFill>
                  <a:srgbClr val="2DC7F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Projeto Geologia e Recursos Minerais da Folha Candido Mendes</a:t>
            </a:r>
            <a:endParaRPr b="1" i="0" sz="1467" u="none" cap="none" strike="noStrike">
              <a:solidFill>
                <a:srgbClr val="2DC7F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25"/>
          <p:cNvSpPr txBox="1"/>
          <p:nvPr/>
        </p:nvSpPr>
        <p:spPr>
          <a:xfrm>
            <a:off x="736600" y="2862991"/>
            <a:ext cx="78486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pt-BR" sz="36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Maranhão: Bacabal, Barreirinha, Grajaú, Imperatriz, Pedreiras, São Luís, Trizidela do Vale e Vitória do Mearim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geram conhecimento importante para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planejamento do uso e ocupação do solo, controle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auxiliam na elaboração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federais, estaduais e municipais responsáveis pelo monitoramento e alerta de desastres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25"/>
          <p:cNvPicPr preferRelativeResize="0"/>
          <p:nvPr/>
        </p:nvPicPr>
        <p:blipFill rotWithShape="1">
          <a:blip r:embed="rId7">
            <a:alphaModFix/>
          </a:blip>
          <a:srcRect b="0" l="5587" r="5585" t="0"/>
          <a:stretch/>
        </p:blipFill>
        <p:spPr>
          <a:xfrm>
            <a:off x="8966200" y="3710625"/>
            <a:ext cx="7289800" cy="5467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77" name="Google Shape;677;p25"/>
          <p:cNvGrpSpPr/>
          <p:nvPr/>
        </p:nvGrpSpPr>
        <p:grpSpPr>
          <a:xfrm>
            <a:off x="9971848" y="2667000"/>
            <a:ext cx="2548127" cy="740663"/>
            <a:chOff x="5695188" y="7506716"/>
            <a:chExt cx="2548127" cy="740663"/>
          </a:xfrm>
        </p:grpSpPr>
        <p:pic>
          <p:nvPicPr>
            <p:cNvPr id="678" name="Google Shape;678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Logotipo&#10;&#10;Descrição gerada automaticamente com confiança média" id="680" name="Google Shape;680;p25"/>
          <p:cNvPicPr preferRelativeResize="0"/>
          <p:nvPr/>
        </p:nvPicPr>
        <p:blipFill rotWithShape="1">
          <a:blip r:embed="rId10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7200" y="6477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6"/>
          <p:cNvSpPr txBox="1"/>
          <p:nvPr/>
        </p:nvSpPr>
        <p:spPr>
          <a:xfrm>
            <a:off x="812799" y="3050035"/>
            <a:ext cx="73791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tem o objetivo de reunir informações sobre os grandes geossistemas formadores do território e sobre processos geológicos que dão origem às paisagens, rochas, minerais, águas, fósseis e outros depósitos superficiais que propiciam o desenvolvimento da vida na terra.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mapas da geodiversidade, o SGB traduz o conhecimento geológico-científico para aplicação no uso adequado do território, notadamente nas áreas: construção civil, agricultura, gestão dos recursos minerais e geoturismo.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sng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Mapa Geodiversidade do Estado do Maranhão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sng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Mapa Geodiversidade da Ilha do Maranhão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sng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Mapa Geodiversidade da Bacia do Rio Munim 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sng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Mapa Geodiversidade do Delta do Parnaíba-PI/MA</a:t>
            </a:r>
            <a:r>
              <a:rPr b="0" i="0" lang="pt-B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6"/>
          <p:cNvSpPr/>
          <p:nvPr/>
        </p:nvSpPr>
        <p:spPr>
          <a:xfrm>
            <a:off x="825499" y="2923685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6"/>
          <p:cNvSpPr txBox="1"/>
          <p:nvPr/>
        </p:nvSpPr>
        <p:spPr>
          <a:xfrm>
            <a:off x="777874" y="2273519"/>
            <a:ext cx="7086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da Geodiversidade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2" name="Google Shape;692;p26"/>
          <p:cNvPicPr preferRelativeResize="0"/>
          <p:nvPr/>
        </p:nvPicPr>
        <p:blipFill rotWithShape="1">
          <a:blip r:embed="rId11">
            <a:alphaModFix/>
          </a:blip>
          <a:srcRect b="0" l="38923" r="38923" t="0"/>
          <a:stretch/>
        </p:blipFill>
        <p:spPr>
          <a:xfrm>
            <a:off x="8585200" y="0"/>
            <a:ext cx="7670800" cy="914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93" name="Google Shape;693;p26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i="1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694" name="Google Shape;694;p26"/>
          <p:cNvPicPr preferRelativeResize="0"/>
          <p:nvPr/>
        </p:nvPicPr>
        <p:blipFill rotWithShape="1">
          <a:blip r:embed="rId12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7"/>
          <p:cNvSpPr/>
          <p:nvPr/>
        </p:nvSpPr>
        <p:spPr>
          <a:xfrm>
            <a:off x="812799" y="1992542"/>
            <a:ext cx="4689189" cy="3722458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17684" r="17684" t="0"/>
          <a:stretch/>
        </p:blipFill>
        <p:spPr>
          <a:xfrm>
            <a:off x="5239109" y="1097279"/>
            <a:ext cx="6737404" cy="6949441"/>
          </a:xfrm>
          <a:prstGeom prst="roundRect">
            <a:avLst>
              <a:gd fmla="val 5458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704" name="Google Shape;70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7"/>
          <p:cNvSpPr txBox="1"/>
          <p:nvPr/>
        </p:nvSpPr>
        <p:spPr>
          <a:xfrm>
            <a:off x="889000" y="217144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6" name="Google Shape;706;p27"/>
          <p:cNvSpPr txBox="1"/>
          <p:nvPr/>
        </p:nvSpPr>
        <p:spPr>
          <a:xfrm>
            <a:off x="889000" y="2678341"/>
            <a:ext cx="425233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desenvolvimento sustentável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 gerar informações importantes para planejar e subsidiar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 produtivas, proteção ambiental, uso sustentável do solo e dos recursos hídricos.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11702691" y="3679434"/>
            <a:ext cx="3664309" cy="3722458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 txBox="1"/>
          <p:nvPr/>
        </p:nvSpPr>
        <p:spPr>
          <a:xfrm>
            <a:off x="11861800" y="4277546"/>
            <a:ext cx="3124200" cy="300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 txBox="1"/>
          <p:nvPr/>
        </p:nvSpPr>
        <p:spPr>
          <a:xfrm>
            <a:off x="11824113" y="378478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0" name="Google Shape;710;p27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i="1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8"/>
          <p:cNvSpPr txBox="1"/>
          <p:nvPr/>
        </p:nvSpPr>
        <p:spPr>
          <a:xfrm>
            <a:off x="736600" y="4184961"/>
            <a:ext cx="7848600" cy="3505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dessa iniciativa, o SGB realiza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identificação, levantamento, descrição, inventário, diagnóstico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ampla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divulgação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áreas com potencial para ser um geoparque. Dessa forma, desempenha um importante papel indutor na criação de geoparques no território nacional.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inventário do patrimônio geológico da região do Vale das Águas distribui-se por terrenos dos municípios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Carolina, Estreito e Riachão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onde está localizado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Parque Nacional Chapada das Mesas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na mesorregião Sul do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Maranhão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8"/>
          <p:cNvSpPr/>
          <p:nvPr/>
        </p:nvSpPr>
        <p:spPr>
          <a:xfrm>
            <a:off x="812800" y="3956361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8"/>
          <p:cNvSpPr txBox="1"/>
          <p:nvPr/>
        </p:nvSpPr>
        <p:spPr>
          <a:xfrm>
            <a:off x="736600" y="2737161"/>
            <a:ext cx="13335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Geoparques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Geoparque Vale das Águas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8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4" name="Google Shape;724;p28"/>
          <p:cNvPicPr preferRelativeResize="0"/>
          <p:nvPr/>
        </p:nvPicPr>
        <p:blipFill rotWithShape="1">
          <a:blip r:embed="rId7">
            <a:alphaModFix/>
          </a:blip>
          <a:srcRect b="0" l="12614" r="12614" t="0"/>
          <a:stretch/>
        </p:blipFill>
        <p:spPr>
          <a:xfrm>
            <a:off x="8966200" y="4145219"/>
            <a:ext cx="6706630" cy="503607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Logotipo&#10;&#10;Descrição gerada automaticamente com confiança média" id="725" name="Google Shape;725;p28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9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17543" l="0" r="0" t="17545"/>
          <a:stretch/>
        </p:blipFill>
        <p:spPr>
          <a:xfrm>
            <a:off x="1" y="4572000"/>
            <a:ext cx="16256000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33" name="Google Shape;733;p29"/>
          <p:cNvSpPr/>
          <p:nvPr/>
        </p:nvSpPr>
        <p:spPr>
          <a:xfrm>
            <a:off x="5385468" y="2286000"/>
            <a:ext cx="5990186" cy="2133600"/>
          </a:xfrm>
          <a:prstGeom prst="roundRect">
            <a:avLst>
              <a:gd fmla="val 10182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29"/>
          <p:cNvSpPr/>
          <p:nvPr/>
        </p:nvSpPr>
        <p:spPr>
          <a:xfrm>
            <a:off x="11552080" y="2286000"/>
            <a:ext cx="4043789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29"/>
          <p:cNvSpPr txBox="1"/>
          <p:nvPr/>
        </p:nvSpPr>
        <p:spPr>
          <a:xfrm>
            <a:off x="11704481" y="2362200"/>
            <a:ext cx="400880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estadual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 empreendedores dos municípios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ambientais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29"/>
          <p:cNvSpPr txBox="1"/>
          <p:nvPr/>
        </p:nvSpPr>
        <p:spPr>
          <a:xfrm>
            <a:off x="5420565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p29"/>
          <p:cNvSpPr txBox="1"/>
          <p:nvPr/>
        </p:nvSpPr>
        <p:spPr>
          <a:xfrm>
            <a:off x="11554897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8" name="Google Shape;738;p29"/>
          <p:cNvSpPr txBox="1"/>
          <p:nvPr/>
        </p:nvSpPr>
        <p:spPr>
          <a:xfrm>
            <a:off x="5478660" y="2383914"/>
            <a:ext cx="574459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reconhecimento dos geoparques é importante para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conservação da geodiversidade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 e disseminação do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o geoturismo e o desenvolvimento socioeconômico das comunidades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do fortalecimento dos setores de comércio e serviços.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p29"/>
          <p:cNvGrpSpPr/>
          <p:nvPr/>
        </p:nvGrpSpPr>
        <p:grpSpPr>
          <a:xfrm>
            <a:off x="1465073" y="2885898"/>
            <a:ext cx="2548127" cy="740663"/>
            <a:chOff x="5695188" y="7506716"/>
            <a:chExt cx="2548127" cy="740663"/>
          </a:xfrm>
        </p:grpSpPr>
        <p:pic>
          <p:nvPicPr>
            <p:cNvPr id="740" name="Google Shape;740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1" name="Google Shape;741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42" name="Google Shape;742;p29"/>
          <p:cNvSpPr txBox="1"/>
          <p:nvPr/>
        </p:nvSpPr>
        <p:spPr>
          <a:xfrm>
            <a:off x="279400" y="390320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743" name="Google Shape;743;p29"/>
          <p:cNvPicPr preferRelativeResize="0"/>
          <p:nvPr/>
        </p:nvPicPr>
        <p:blipFill rotWithShape="1">
          <a:blip r:embed="rId8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30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0"/>
          <p:cNvSpPr txBox="1"/>
          <p:nvPr/>
        </p:nvSpPr>
        <p:spPr>
          <a:xfrm>
            <a:off x="5080000" y="2209800"/>
            <a:ext cx="55626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750">
            <a:spAutoFit/>
          </a:bodyPr>
          <a:lstStyle/>
          <a:p>
            <a:pPr indent="-17463" lvl="0" marL="17463" marR="3265" rtl="0" algn="ctr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</a:t>
            </a:r>
            <a:r>
              <a:rPr b="1" i="0" lang="pt-BR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ÊNCIA  DE  RECIFE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463" lvl="0" marL="17463" marR="0" rtl="0" algn="ctr">
              <a:lnSpc>
                <a:spcPct val="100000"/>
              </a:lnSpc>
              <a:spcBef>
                <a:spcPts val="44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SUREG/RE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0"/>
          <p:cNvSpPr/>
          <p:nvPr/>
        </p:nvSpPr>
        <p:spPr>
          <a:xfrm>
            <a:off x="4775200" y="3352800"/>
            <a:ext cx="457362" cy="457200"/>
          </a:xfrm>
          <a:custGeom>
            <a:rect b="b" l="l" r="r" t="t"/>
            <a:pathLst>
              <a:path extrusionOk="0" h="21600" w="2160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19025" lIns="19025" spcFirstLastPara="1" rIns="19025" wrap="square" tIns="19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r>
              <a:t/>
            </a:r>
            <a:endParaRPr b="0" i="0" sz="1562" u="none" cap="none" strike="noStrik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30"/>
          <p:cNvGrpSpPr/>
          <p:nvPr/>
        </p:nvGrpSpPr>
        <p:grpSpPr>
          <a:xfrm>
            <a:off x="4699000" y="4114800"/>
            <a:ext cx="6400800" cy="1260987"/>
            <a:chOff x="4699000" y="4114800"/>
            <a:chExt cx="6400800" cy="1260987"/>
          </a:xfrm>
        </p:grpSpPr>
        <p:sp>
          <p:nvSpPr>
            <p:cNvPr id="756" name="Google Shape;756;p30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fmla="val 16667" name="adj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rotWithShape="0" algn="ctr" dir="14400000" dist="38100">
                <a:srgbClr val="3F3F3F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0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rect b="b" l="l" r="r" t="t"/>
              <a:pathLst>
                <a:path extrusionOk="0" h="21600" w="2160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25" lIns="19025" spcFirstLastPara="1" rIns="19025" wrap="square" tIns="19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r>
                <a:t/>
              </a:r>
              <a:endParaRPr b="0" i="0" sz="156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0"/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Sul, 2291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Afogados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Recife - PE – Brasil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pt-BR" sz="12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50770-011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9" name="Google Shape;759;p30"/>
          <p:cNvSpPr/>
          <p:nvPr/>
        </p:nvSpPr>
        <p:spPr>
          <a:xfrm>
            <a:off x="7442200" y="3429000"/>
            <a:ext cx="523914" cy="381000"/>
          </a:xfrm>
          <a:custGeom>
            <a:rect b="b" l="l" r="r" t="t"/>
            <a:pathLst>
              <a:path extrusionOk="0" h="21600" w="2160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19025" lIns="19025" spcFirstLastPara="1" rIns="19025" wrap="square" tIns="19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r>
              <a:t/>
            </a:r>
            <a:endParaRPr b="0" i="0" sz="156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0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81 3316-1400 </a:t>
            </a:r>
            <a:endParaRPr b="1" i="0" sz="16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1" name="Google Shape;761;p30"/>
          <p:cNvSpPr txBox="1"/>
          <p:nvPr/>
        </p:nvSpPr>
        <p:spPr>
          <a:xfrm>
            <a:off x="8051800" y="3429000"/>
            <a:ext cx="35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16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pt-BR" sz="16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sureg.re</a:t>
            </a:r>
            <a:r>
              <a:rPr b="1" i="1" lang="pt-BR" sz="16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@sgb.gov.br</a:t>
            </a:r>
            <a:endParaRPr b="1" i="1" sz="16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30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16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pt-BR" sz="1600" u="none" cap="none" strike="noStrik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terface gráfica do usuário, Texto&#10;&#10;Descrição gerada automaticamente" id="763" name="Google Shape;763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59414" y="5983985"/>
            <a:ext cx="5613400" cy="87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46430" y="7034078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b="1" i="0" sz="26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721933" y="4465443"/>
            <a:ext cx="54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</a:t>
            </a:r>
            <a:r>
              <a:rPr b="1" i="0" lang="pt-BR" sz="1733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b="1" i="0" lang="pt-BR" sz="1467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b="1" i="0" sz="1467" u="none" cap="none" strike="noStrik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787719" y="5423690"/>
            <a:ext cx="51285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 – </a:t>
            </a:r>
            <a:r>
              <a:rPr b="1" i="0" lang="pt-BR" sz="1467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 </a:t>
            </a:r>
            <a:endParaRPr b="1" i="0" sz="1467" u="none" cap="none" strike="noStrik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713125" y="6291650"/>
            <a:ext cx="666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</a:t>
            </a:r>
            <a:r>
              <a:rPr b="1" i="0" lang="pt-BR" sz="1800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b="1" i="0" lang="pt-BR" sz="1467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da Geodiversidade</a:t>
            </a:r>
            <a:endParaRPr b="1" i="0" sz="1467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tipo&#10;&#10;Descrição gerada automaticamente com confiança média" id="147" name="Google Shape;147;p3"/>
          <p:cNvPicPr preferRelativeResize="0"/>
          <p:nvPr/>
        </p:nvPicPr>
        <p:blipFill rotWithShape="1">
          <a:blip r:embed="rId6">
            <a:alphaModFix/>
          </a:blip>
          <a:srcRect b="27021" l="27317" r="20034" t="18976"/>
          <a:stretch/>
        </p:blipFill>
        <p:spPr>
          <a:xfrm>
            <a:off x="12081909" y="852253"/>
            <a:ext cx="3384758" cy="19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721929" y="3580138"/>
            <a:ext cx="47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 </a:t>
            </a:r>
            <a:r>
              <a:rPr b="1" i="0" lang="pt-BR" sz="1467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b="1" i="0" sz="1467" u="none" cap="none" strike="noStrik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707522" y="2705359"/>
            <a:ext cx="51252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pt-BR" sz="1733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</a:t>
            </a:r>
            <a:r>
              <a:rPr b="1" i="0" lang="pt-BR" sz="1333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467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</a:t>
            </a:r>
            <a:endParaRPr b="1" i="0" sz="1467" u="none" cap="none" strike="noStrik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67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Parnaíba</a:t>
            </a:r>
            <a:endParaRPr b="1" i="0" sz="1467" u="none" cap="none" strike="noStrik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67" u="none" cap="none" strike="noStrik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Itapecuru</a:t>
            </a:r>
            <a:endParaRPr b="1" i="0" sz="1467" u="none" cap="none" strike="noStrik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7377325" y="2926000"/>
            <a:ext cx="46392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 – </a:t>
            </a:r>
            <a:r>
              <a:rPr b="1" i="0" lang="pt-BR" sz="1467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Geoparques</a:t>
            </a:r>
            <a:endParaRPr b="1" i="0" sz="1467" u="none" cap="none" strike="noStrik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467" u="none" cap="none" strike="noStrik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Geoparque Vale das Águas</a:t>
            </a:r>
            <a:endParaRPr b="1" i="0" sz="1467" u="none" cap="none" strike="noStrik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4"/>
          <p:cNvGrpSpPr/>
          <p:nvPr/>
        </p:nvGrpSpPr>
        <p:grpSpPr>
          <a:xfrm>
            <a:off x="-624804" y="914400"/>
            <a:ext cx="8443902" cy="8077200"/>
            <a:chOff x="722" y="0"/>
            <a:chExt cx="4320" cy="4320"/>
          </a:xfrm>
        </p:grpSpPr>
        <p:sp>
          <p:nvSpPr>
            <p:cNvPr id="160" name="Google Shape;160;p4"/>
            <p:cNvSpPr/>
            <p:nvPr/>
          </p:nvSpPr>
          <p:spPr>
            <a:xfrm>
              <a:off x="3314" y="337"/>
              <a:ext cx="39" cy="44"/>
            </a:xfrm>
            <a:custGeom>
              <a:rect b="b" l="l" r="r" t="t"/>
              <a:pathLst>
                <a:path extrusionOk="0" h="18" w="16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788" y="3239"/>
              <a:ext cx="32" cy="29"/>
            </a:xfrm>
            <a:custGeom>
              <a:rect b="b" l="l" r="r" t="t"/>
              <a:pathLst>
                <a:path extrusionOk="0" h="12" w="13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903" y="3171"/>
              <a:ext cx="36" cy="19"/>
            </a:xfrm>
            <a:custGeom>
              <a:rect b="b" l="l" r="r" t="t"/>
              <a:pathLst>
                <a:path extrusionOk="0" h="8" w="15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944" y="3158"/>
              <a:ext cx="54" cy="22"/>
            </a:xfrm>
            <a:custGeom>
              <a:rect b="b" l="l" r="r" t="t"/>
              <a:pathLst>
                <a:path extrusionOk="0" h="9" w="22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541" y="2306"/>
              <a:ext cx="100" cy="66"/>
            </a:xfrm>
            <a:custGeom>
              <a:rect b="b" l="l" r="r" t="t"/>
              <a:pathLst>
                <a:path extrusionOk="0" h="27" w="41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539" y="722"/>
              <a:ext cx="759" cy="1013"/>
            </a:xfrm>
            <a:custGeom>
              <a:rect b="b" l="l" r="r" t="t"/>
              <a:pathLst>
                <a:path extrusionOk="0" h="415" w="311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31BC5C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716" y="0"/>
              <a:ext cx="666" cy="740"/>
            </a:xfrm>
            <a:custGeom>
              <a:rect b="b" l="l" r="r" t="t"/>
              <a:pathLst>
                <a:path extrusionOk="0" h="303" w="27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841" y="98"/>
              <a:ext cx="561" cy="612"/>
            </a:xfrm>
            <a:custGeom>
              <a:rect b="b" l="l" r="r" t="t"/>
              <a:pathLst>
                <a:path extrusionOk="0" h="251" w="23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367" y="286"/>
              <a:ext cx="1448" cy="1386"/>
            </a:xfrm>
            <a:custGeom>
              <a:rect b="b" l="l" r="r" t="t"/>
              <a:pathLst>
                <a:path extrusionOk="0" h="568" w="593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4610" y="1308"/>
              <a:ext cx="432" cy="254"/>
            </a:xfrm>
            <a:custGeom>
              <a:rect b="b" l="l" r="r" t="t"/>
              <a:pathLst>
                <a:path extrusionOk="0" h="104" w="177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632" y="1172"/>
              <a:ext cx="396" cy="236"/>
            </a:xfrm>
            <a:custGeom>
              <a:rect b="b" l="l" r="r" t="t"/>
              <a:pathLst>
                <a:path extrusionOk="0" h="97" w="162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327" y="930"/>
              <a:ext cx="462" cy="564"/>
            </a:xfrm>
            <a:custGeom>
              <a:rect b="b" l="l" r="r" t="t"/>
              <a:pathLst>
                <a:path extrusionOk="0" h="231" w="189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42" y="344"/>
              <a:ext cx="1923" cy="1357"/>
            </a:xfrm>
            <a:custGeom>
              <a:rect b="b" l="l" r="r" t="t"/>
              <a:pathLst>
                <a:path extrusionOk="0" h="556" w="788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004" y="1955"/>
              <a:ext cx="791" cy="791"/>
            </a:xfrm>
            <a:custGeom>
              <a:rect b="b" l="l" r="r" t="t"/>
              <a:pathLst>
                <a:path extrusionOk="0" h="324" w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239" y="2182"/>
              <a:ext cx="1196" cy="952"/>
            </a:xfrm>
            <a:custGeom>
              <a:rect b="b" l="l" r="r" t="t"/>
              <a:pathLst>
                <a:path extrusionOk="0" h="390" w="4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5" y="918"/>
              <a:ext cx="625" cy="888"/>
            </a:xfrm>
            <a:custGeom>
              <a:rect b="b" l="l" r="r" t="t"/>
              <a:pathLst>
                <a:path extrusionOk="0" h="364" w="256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80" y="1157"/>
              <a:ext cx="544" cy="913"/>
            </a:xfrm>
            <a:custGeom>
              <a:rect b="b" l="l" r="r" t="t"/>
              <a:pathLst>
                <a:path extrusionOk="0" h="374" w="223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563" y="3583"/>
              <a:ext cx="786" cy="737"/>
            </a:xfrm>
            <a:custGeom>
              <a:rect b="b" l="l" r="r" t="t"/>
              <a:pathLst>
                <a:path extrusionOk="0" h="302" w="32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859" y="2926"/>
              <a:ext cx="422" cy="279"/>
            </a:xfrm>
            <a:custGeom>
              <a:rect b="b" l="l" r="r" t="t"/>
              <a:pathLst>
                <a:path extrusionOk="0" h="114" w="173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88" y="2609"/>
              <a:ext cx="252" cy="378"/>
            </a:xfrm>
            <a:custGeom>
              <a:rect b="b" l="l" r="r" t="t"/>
              <a:pathLst>
                <a:path extrusionOk="0" h="155" w="103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642" y="1694"/>
              <a:ext cx="205" cy="229"/>
            </a:xfrm>
            <a:custGeom>
              <a:rect b="b" l="l" r="r" t="t"/>
              <a:pathLst>
                <a:path extrusionOk="0" h="94" w="8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734" y="1572"/>
              <a:ext cx="996" cy="1091"/>
            </a:xfrm>
            <a:custGeom>
              <a:rect b="b" l="l" r="r" t="t"/>
              <a:pathLst>
                <a:path extrusionOk="0" h="447" w="408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649" y="1623"/>
              <a:ext cx="342" cy="190"/>
            </a:xfrm>
            <a:custGeom>
              <a:rect b="b" l="l" r="r" t="t"/>
              <a:pathLst>
                <a:path extrusionOk="0" h="78" w="14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335" y="1435"/>
              <a:ext cx="705" cy="242"/>
            </a:xfrm>
            <a:custGeom>
              <a:rect b="b" l="l" r="r" t="t"/>
              <a:pathLst>
                <a:path extrusionOk="0" h="99" w="28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029" y="2782"/>
              <a:ext cx="905" cy="616"/>
            </a:xfrm>
            <a:custGeom>
              <a:rect b="b" l="l" r="r" t="t"/>
              <a:pathLst>
                <a:path extrusionOk="0" h="252" w="371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722" y="1433"/>
              <a:ext cx="823" cy="432"/>
            </a:xfrm>
            <a:custGeom>
              <a:rect b="b" l="l" r="r" t="t"/>
              <a:pathLst>
                <a:path extrusionOk="0" h="177" w="33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092" y="1389"/>
              <a:ext cx="1247" cy="1188"/>
            </a:xfrm>
            <a:custGeom>
              <a:rect b="b" l="l" r="r" t="t"/>
              <a:pathLst>
                <a:path extrusionOk="0" h="487" w="511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1528" y="1474"/>
              <a:ext cx="764" cy="635"/>
            </a:xfrm>
            <a:custGeom>
              <a:rect b="b" l="l" r="r" t="t"/>
              <a:pathLst>
                <a:path extrusionOk="0" h="260" w="313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480" y="2482"/>
              <a:ext cx="766" cy="767"/>
            </a:xfrm>
            <a:custGeom>
              <a:rect b="b" l="l" r="r" t="t"/>
              <a:pathLst>
                <a:path extrusionOk="0" h="314" w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934" y="3466"/>
              <a:ext cx="556" cy="368"/>
            </a:xfrm>
            <a:custGeom>
              <a:rect b="b" l="l" r="r" t="t"/>
              <a:pathLst>
                <a:path extrusionOk="0" h="151" w="228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865" y="3080"/>
              <a:ext cx="664" cy="457"/>
            </a:xfrm>
            <a:custGeom>
              <a:rect b="b" l="l" r="r" t="t"/>
              <a:pathLst>
                <a:path extrusionOk="0" h="187" w="272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9269617">
            <a:off x="2320203" y="3413675"/>
            <a:ext cx="3417110" cy="4724828"/>
            <a:chOff x="5373688" y="2928938"/>
            <a:chExt cx="1082675" cy="1497012"/>
          </a:xfrm>
        </p:grpSpPr>
        <p:sp>
          <p:nvSpPr>
            <p:cNvPr id="192" name="Google Shape;192;p4"/>
            <p:cNvSpPr/>
            <p:nvPr/>
          </p:nvSpPr>
          <p:spPr>
            <a:xfrm>
              <a:off x="5373688" y="2928938"/>
              <a:ext cx="1082675" cy="1497012"/>
            </a:xfrm>
            <a:custGeom>
              <a:rect b="b" l="l" r="r" t="t"/>
              <a:pathLst>
                <a:path extrusionOk="0" h="526" w="38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4"/>
          <p:cNvSpPr txBox="1"/>
          <p:nvPr/>
        </p:nvSpPr>
        <p:spPr>
          <a:xfrm>
            <a:off x="8268690" y="2422652"/>
            <a:ext cx="60494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do Estado do Maranhão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8344890" y="3790714"/>
            <a:ext cx="6629400" cy="2532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Sintetiza todo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 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estado, por meio da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geológicos prévios e novos. Constitui uma referência definitiva sobre a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Maranhão, sendo um marco e vetor de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futuros em geologia, pesquisas </a:t>
            </a:r>
            <a:r>
              <a:rPr b="1" i="0" lang="pt-BR" sz="1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 e ambiental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8">
            <a:alphaModFix/>
          </a:blip>
          <a:srcRect b="0" l="16094" r="16093" t="0"/>
          <a:stretch/>
        </p:blipFill>
        <p:spPr>
          <a:xfrm>
            <a:off x="2368900" y="5022646"/>
            <a:ext cx="2762902" cy="2716240"/>
          </a:xfrm>
          <a:custGeom>
            <a:rect b="b" l="l" r="r" t="t"/>
            <a:pathLst>
              <a:path extrusionOk="0" h="3530524" w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7" name="Google Shape;197;p4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4"/>
          <p:cNvSpPr/>
          <p:nvPr/>
        </p:nvSpPr>
        <p:spPr>
          <a:xfrm flipH="1" rot="10800000">
            <a:off x="8338540" y="3489452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Descrição gerada automaticamente com confiança média" id="199" name="Google Shape;199;p4"/>
          <p:cNvPicPr preferRelativeResize="0"/>
          <p:nvPr/>
        </p:nvPicPr>
        <p:blipFill rotWithShape="1">
          <a:blip r:embed="rId9">
            <a:alphaModFix/>
          </a:blip>
          <a:srcRect b="27021" l="27317" r="20034" t="18976"/>
          <a:stretch/>
        </p:blipFill>
        <p:spPr>
          <a:xfrm>
            <a:off x="948953" y="36365"/>
            <a:ext cx="3384758" cy="195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/>
          <p:nvPr/>
        </p:nvSpPr>
        <p:spPr>
          <a:xfrm>
            <a:off x="812800" y="1371600"/>
            <a:ext cx="4267200" cy="6172201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3233" l="0" r="0" t="3232"/>
          <a:stretch/>
        </p:blipFill>
        <p:spPr>
          <a:xfrm>
            <a:off x="4546600" y="1097279"/>
            <a:ext cx="7429913" cy="6949441"/>
          </a:xfrm>
          <a:prstGeom prst="roundRect">
            <a:avLst>
              <a:gd fmla="val 5458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09" name="Google Shape;20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5"/>
          <p:cNvSpPr txBox="1"/>
          <p:nvPr/>
        </p:nvSpPr>
        <p:spPr>
          <a:xfrm>
            <a:off x="889000" y="2057400"/>
            <a:ext cx="3581400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e ambiental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Maranhão, reunidos em produtos que contemplam todo estado, com informações base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fomentar a geração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promover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regional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garantir acesso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matérias-primas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subsidiarem políticas públicas voltadas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 pública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11702691" y="2819400"/>
            <a:ext cx="3664309" cy="3779111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 txBox="1"/>
          <p:nvPr/>
        </p:nvSpPr>
        <p:spPr>
          <a:xfrm>
            <a:off x="11861800" y="3417513"/>
            <a:ext cx="3124200" cy="299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"/>
          <p:cNvSpPr txBox="1"/>
          <p:nvPr/>
        </p:nvSpPr>
        <p:spPr>
          <a:xfrm>
            <a:off x="11824113" y="29247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5" name="Google Shape;215;p5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216" name="Google Shape;216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8" name="Google Shape;218;p5"/>
          <p:cNvSpPr txBox="1"/>
          <p:nvPr/>
        </p:nvSpPr>
        <p:spPr>
          <a:xfrm>
            <a:off x="10661650" y="837866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16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/>
          <p:nvPr/>
        </p:nvSpPr>
        <p:spPr>
          <a:xfrm flipH="1" rot="10800000">
            <a:off x="889000" y="5717683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 txBox="1"/>
          <p:nvPr/>
        </p:nvSpPr>
        <p:spPr>
          <a:xfrm>
            <a:off x="812799" y="4612741"/>
            <a:ext cx="1286669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Áreas de Relevante Interesse Mineral Cinturão Gurupi: estados do Pará e Maranhão (ARIM Gurupi)</a:t>
            </a:r>
            <a:endParaRPr b="0" i="0" sz="32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812799" y="6150820"/>
            <a:ext cx="3882527" cy="2748098"/>
          </a:xfrm>
          <a:prstGeom prst="roundRect">
            <a:avLst>
              <a:gd fmla="val 11408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965200" y="6295471"/>
            <a:ext cx="373012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realizar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 geológico-geofísica-geoquímica-metalogenética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área com propósito de atualizar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cartografia geológica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na escala 1:100.000, e avançar no entendimento da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evolução estrutural regional e geológica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1256263" y="6828871"/>
            <a:ext cx="3733800" cy="1219200"/>
          </a:xfrm>
          <a:prstGeom prst="roundRect">
            <a:avLst>
              <a:gd fmla="val 11408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12.000 km²</a:t>
            </a:r>
            <a:endParaRPr b="0" i="0" sz="4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6"/>
          <p:cNvSpPr txBox="1"/>
          <p:nvPr/>
        </p:nvSpPr>
        <p:spPr>
          <a:xfrm>
            <a:off x="11267366" y="6295471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de estudos</a:t>
            </a:r>
            <a:endParaRPr b="1" i="0" sz="24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6"/>
          <p:cNvSpPr txBox="1"/>
          <p:nvPr/>
        </p:nvSpPr>
        <p:spPr>
          <a:xfrm>
            <a:off x="11123433" y="842583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8924606" y="6150820"/>
            <a:ext cx="2080643" cy="2667178"/>
          </a:xfrm>
          <a:prstGeom prst="roundRect">
            <a:avLst>
              <a:gd fmla="val 11408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 txBox="1"/>
          <p:nvPr/>
        </p:nvSpPr>
        <p:spPr>
          <a:xfrm>
            <a:off x="9077006" y="6313595"/>
            <a:ext cx="192824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do Gurupi é uma das mais antigas províncias produtoras de ouro no Brasil.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4834113" y="6150820"/>
            <a:ext cx="3882527" cy="2748098"/>
          </a:xfrm>
          <a:prstGeom prst="roundRect">
            <a:avLst>
              <a:gd fmla="val 11408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4986514" y="6295471"/>
            <a:ext cx="359868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também contribuem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compreensão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controle estrutural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mineralizações de ouro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para o aprimoramento do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geológico-genético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Desse modo, permitem identificar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alvos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6"/>
          <p:cNvPicPr preferRelativeResize="0"/>
          <p:nvPr/>
        </p:nvPicPr>
        <p:blipFill rotWithShape="1">
          <a:blip r:embed="rId5">
            <a:alphaModFix/>
          </a:blip>
          <a:srcRect b="15966" l="12412" r="9872" t="42635"/>
          <a:stretch/>
        </p:blipFill>
        <p:spPr>
          <a:xfrm>
            <a:off x="628177" y="97264"/>
            <a:ext cx="15070057" cy="451547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"/>
          <p:cNvSpPr/>
          <p:nvPr/>
        </p:nvSpPr>
        <p:spPr>
          <a:xfrm>
            <a:off x="812800" y="1371600"/>
            <a:ext cx="4267200" cy="6172201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7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889000" y="2057400"/>
            <a:ext cx="3657600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estados, reunidos informações base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territorial,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 e estudos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 ecológico econômico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 projeto, o SGB fomenta a geração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promove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desenvolvimento regional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garante acesso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matérias-primas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políticas públicas voltadas para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 pública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"/>
          <p:cNvSpPr/>
          <p:nvPr/>
        </p:nvSpPr>
        <p:spPr>
          <a:xfrm>
            <a:off x="11702691" y="2819400"/>
            <a:ext cx="3664309" cy="3779111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11861800" y="3417513"/>
            <a:ext cx="3124200" cy="300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11824113" y="29247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>
            <a:off x="2531873" y="8204412"/>
            <a:ext cx="2548127" cy="740663"/>
            <a:chOff x="5695188" y="7506716"/>
            <a:chExt cx="2548127" cy="740663"/>
          </a:xfrm>
        </p:grpSpPr>
        <p:pic>
          <p:nvPicPr>
            <p:cNvPr id="252" name="Google Shape;252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4" name="Google Shape;254;p7"/>
          <p:cNvSpPr txBox="1"/>
          <p:nvPr/>
        </p:nvSpPr>
        <p:spPr>
          <a:xfrm>
            <a:off x="12189683" y="6954626"/>
            <a:ext cx="3444430" cy="7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5" name="Google Shape;255;p7"/>
          <p:cNvGrpSpPr/>
          <p:nvPr/>
        </p:nvGrpSpPr>
        <p:grpSpPr>
          <a:xfrm>
            <a:off x="5354508" y="8204412"/>
            <a:ext cx="2548127" cy="740663"/>
            <a:chOff x="5695188" y="7506716"/>
            <a:chExt cx="2548127" cy="740663"/>
          </a:xfrm>
        </p:grpSpPr>
        <p:pic>
          <p:nvPicPr>
            <p:cNvPr id="256" name="Google Shape;256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58" name="Google Shape;258;p7"/>
          <p:cNvGrpSpPr/>
          <p:nvPr/>
        </p:nvGrpSpPr>
        <p:grpSpPr>
          <a:xfrm>
            <a:off x="8177143" y="8204412"/>
            <a:ext cx="2548127" cy="740663"/>
            <a:chOff x="5695188" y="7506716"/>
            <a:chExt cx="2548127" cy="740663"/>
          </a:xfrm>
        </p:grpSpPr>
        <p:pic>
          <p:nvPicPr>
            <p:cNvPr id="259" name="Google Shape;259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61" name="Google Shape;261;p7"/>
          <p:cNvGrpSpPr/>
          <p:nvPr/>
        </p:nvGrpSpPr>
        <p:grpSpPr>
          <a:xfrm>
            <a:off x="10991847" y="8204412"/>
            <a:ext cx="2548127" cy="740663"/>
            <a:chOff x="5695188" y="7506716"/>
            <a:chExt cx="2548127" cy="740663"/>
          </a:xfrm>
        </p:grpSpPr>
        <p:pic>
          <p:nvPicPr>
            <p:cNvPr id="262" name="Google Shape;262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sng" cap="none" strike="noStrik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b="0" i="0" sz="19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64" name="Google Shape;264;p7"/>
          <p:cNvPicPr preferRelativeResize="0"/>
          <p:nvPr/>
        </p:nvPicPr>
        <p:blipFill rotWithShape="1">
          <a:blip r:embed="rId11">
            <a:alphaModFix/>
          </a:blip>
          <a:srcRect b="18252" l="26484" r="49516" t="28032"/>
          <a:stretch/>
        </p:blipFill>
        <p:spPr>
          <a:xfrm>
            <a:off x="5256371" y="891776"/>
            <a:ext cx="6141520" cy="704513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8"/>
          <p:cNvSpPr/>
          <p:nvPr/>
        </p:nvSpPr>
        <p:spPr>
          <a:xfrm rot="2568048">
            <a:off x="3137907" y="1841731"/>
            <a:ext cx="3360547" cy="6876256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8260303" y="3445351"/>
            <a:ext cx="6954297" cy="1565494"/>
          </a:xfrm>
          <a:prstGeom prst="roundRect">
            <a:avLst>
              <a:gd fmla="val 9184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8"/>
          <p:cNvSpPr txBox="1"/>
          <p:nvPr/>
        </p:nvSpPr>
        <p:spPr>
          <a:xfrm>
            <a:off x="8408486" y="3530587"/>
            <a:ext cx="6724995" cy="13381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têm o objetivo levantar informações no chamado “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vazio cartográfico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da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Amazônia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sendo composto por subprojetos, que envolvem as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cartografias terrestre, náutica e geológica 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(geologia e aerogeofísica).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8"/>
          <p:cNvSpPr txBox="1"/>
          <p:nvPr/>
        </p:nvSpPr>
        <p:spPr>
          <a:xfrm>
            <a:off x="8128001" y="1375733"/>
            <a:ext cx="7611138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Cartografia da Amazônia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Imperatriz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Centro Novo do Maranhão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8260303" y="2657335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8260303" y="5358708"/>
            <a:ext cx="7008340" cy="1752600"/>
          </a:xfrm>
          <a:prstGeom prst="roundRect">
            <a:avLst>
              <a:gd fmla="val 16667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/>
          <p:nvPr/>
        </p:nvSpPr>
        <p:spPr>
          <a:xfrm>
            <a:off x="8408486" y="5448904"/>
            <a:ext cx="672499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do projeto, o SGB gera informações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estratégicas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regional, segurança e defesa nacional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para o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infraestrutura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região. Além disso, contribui para o entendimento da </a:t>
            </a:r>
            <a:r>
              <a:rPr b="1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b="0" i="0" lang="pt-B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8"/>
          <p:cNvSpPr txBox="1"/>
          <p:nvPr/>
        </p:nvSpPr>
        <p:spPr>
          <a:xfrm>
            <a:off x="8260303" y="849533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pt-BR" sz="1800" u="none" cap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i="0" sz="1800" u="none" cap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8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7273" r="17273" t="0"/>
          <a:stretch/>
        </p:blipFill>
        <p:spPr>
          <a:xfrm>
            <a:off x="826151" y="1375733"/>
            <a:ext cx="5426937" cy="5426936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2023-05-16T12:22:51Z</dcterms:created>
  <dc:creator>Cesar Lisboa Chaves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