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6256000" cy="9144000"/>
  <p:notesSz cx="16256000" cy="9144000"/>
  <p:embeddedFontLs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20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1152">
          <p15:clr>
            <a:srgbClr val="A4A3A4"/>
          </p15:clr>
        </p15:guide>
        <p15:guide id="7" orient="horz" pos="1344">
          <p15:clr>
            <a:srgbClr val="A4A3A4"/>
          </p15:clr>
        </p15:guide>
        <p15:guide id="8" pos="5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AYNAYBsHeWZRrwKuyV8cwFGml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20"/>
        <p:guide pos="9584"/>
        <p:guide pos="5408"/>
        <p:guide pos="512"/>
        <p:guide orient="horz" pos="528"/>
        <p:guide orient="horz" pos="1152"/>
        <p:guide orient="horz" pos="1344"/>
        <p:guide pos="5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p2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3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2" name="Google Shape;952;p3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Aqui são os Benefícios?</a:t>
            </a:r>
            <a:endParaRPr/>
          </a:p>
        </p:txBody>
      </p:sp>
      <p:sp>
        <p:nvSpPr>
          <p:cNvPr id="268" name="Google Shape;268;p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1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" name="Google Shape;62;p51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51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5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2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" name="Google Shape;69;p52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5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3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4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6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6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6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42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3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" name="Google Shape;25;p43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4"/>
          <p:cNvSpPr>
            <a:spLocks noGrp="1"/>
          </p:cNvSpPr>
          <p:nvPr>
            <p:ph type="pic" idx="2"/>
          </p:nvPr>
        </p:nvSpPr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44"/>
          <p:cNvSpPr>
            <a:spLocks noGrp="1"/>
          </p:cNvSpPr>
          <p:nvPr>
            <p:ph type="pic" idx="3"/>
          </p:nvPr>
        </p:nvSpPr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44"/>
          <p:cNvSpPr>
            <a:spLocks noGrp="1"/>
          </p:cNvSpPr>
          <p:nvPr>
            <p:ph type="pic" idx="4"/>
          </p:nvPr>
        </p:nvSpPr>
        <p:spPr>
          <a:xfrm>
            <a:off x="8368090" y="995213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" name="Google Shape;30;p4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6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" name="Google Shape;42;p47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3" name="Google Shape;43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8" name="Google Shape;48;p48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9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" name="Google Shape;51;p49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49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hyperlink" Target="http://www.cprm.gov.br/sace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hyperlink" Target="http://siagasweb.cprm.gov.br/layout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://rimasweb.cprm.gov.br/layout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48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hyperlink" Target="http://www.cprm.gov.br/publique/Hidrologia/Estudos-Hidrologicos-e-Hidrogeologicos/Cartografia-Hidrogeologica-6629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50.jp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hyperlink" Target="http://www.cprm.gov.br/publique/Gestao-Territorial/Prevencao-de-Desastres/Setorizacao-de-Risco-Geologico-5389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8.xml"/><Relationship Id="rId18" Type="http://schemas.openxmlformats.org/officeDocument/2006/relationships/slide" Target="slide36.xml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slide" Target="slide16.xml"/><Relationship Id="rId17" Type="http://schemas.openxmlformats.org/officeDocument/2006/relationships/slide" Target="slide34.xml"/><Relationship Id="rId2" Type="http://schemas.openxmlformats.org/officeDocument/2006/relationships/notesSlide" Target="../notesSlides/notesSlide2.xml"/><Relationship Id="rId16" Type="http://schemas.openxmlformats.org/officeDocument/2006/relationships/slide" Target="slide2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slide" Target="slide22.xml"/><Relationship Id="rId10" Type="http://schemas.openxmlformats.org/officeDocument/2006/relationships/slide" Target="slide10.xml"/><Relationship Id="rId19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hyperlink" Target="http://www.cprm.gov.br/publique/Gestao-Territorial/Prevencao-de-Desastres/Cartas-de-Suscetibilidade-a-Movimentos-Gravitacionais-de-Massa-e-Inundacoes-5379.html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57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12" Type="http://schemas.openxmlformats.org/officeDocument/2006/relationships/hyperlink" Target="http://www.cprm.gov.br/publique/Gestao-Territorial/Gestao-Territorial/Produtos-para-Download---Levantamento-da-Geodiversidade-5411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60.jpg"/><Relationship Id="rId4" Type="http://schemas.openxmlformats.org/officeDocument/2006/relationships/image" Target="../media/image4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6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hyperlink" Target="https://rigeo.cprm.gov.br/handle/doc/2132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s://rigeo.cprm.gov.br/handle/doc/21414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hyperlink" Target="https://rigeo.cprm.gov.br/jspui/handle/doc/22166.2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6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hyperlink" Target="https://rigeo.cprm.gov.br/handle/doc/21804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87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hyperlink" Target="https://rigeo.cprm.gov.br/handle/doc/22338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0" Type="http://schemas.openxmlformats.org/officeDocument/2006/relationships/hyperlink" Target="mailto:suregsa@sgb.gov.br" TargetMode="External"/><Relationship Id="rId4" Type="http://schemas.openxmlformats.org/officeDocument/2006/relationships/image" Target="../media/image88.png"/><Relationship Id="rId9" Type="http://schemas.openxmlformats.org/officeDocument/2006/relationships/hyperlink" Target="https://www.google.com/maps/place/Av.+Ulysses+Guimar%C3%A3es,+2862+-+Sussuarana,+Salvador+-+BA,+41213-000/@-12.9393891,-38.4342254,19.56z/data=!4m6!3m5!1s0x7161a7871aa8773:0x619a9a21fa659163!8m2!3d-12.939464!4d-38.4341742!16s/g/11f046498r?entry=tt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://www.cprm.gov.br/publique/Hidrologia/Monitoramento-Hidrologico-e-Hidrogeologico/Rede-Hidrometeorologica-Nacional---RHN-6587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4.jpg"/><Relationship Id="rId4" Type="http://schemas.openxmlformats.org/officeDocument/2006/relationships/image" Target="../media/image4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://www.cprm.gov.br/publique/Hidrologia/Monitoramento-Hidrologico-e-Hidrogeologico/Rede-Hidrometeorologica-do-Aquifero-Urucuia---RHUrucuia-6388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hyperlink" Target="http://www.cprm.gov.br/publique/Hidrologia/Estudos-Hidrologicos-e-Hidrogeologicos/Atlas-Pluviometrico-do-Brasil-6604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 descr="CA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" y="7938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8288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700000">
            <a:off x="5556004" y="792938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0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97" name="Google Shape;297;p10"/>
          <p:cNvSpPr/>
          <p:nvPr/>
        </p:nvSpPr>
        <p:spPr>
          <a:xfrm>
            <a:off x="8585200" y="1856509"/>
            <a:ext cx="3962400" cy="48491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98" name="Google Shape;298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21875" r="21874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99" name="Google Shape;299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1160" t="589" r="36914" b="-589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00" name="Google Shape;300;p10"/>
          <p:cNvSpPr/>
          <p:nvPr/>
        </p:nvSpPr>
        <p:spPr>
          <a:xfrm>
            <a:off x="8585200" y="2895600"/>
            <a:ext cx="6629399" cy="1219200"/>
          </a:xfrm>
          <a:prstGeom prst="roundRect">
            <a:avLst>
              <a:gd name="adj" fmla="val 14680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01" name="Google Shape;301;p10"/>
          <p:cNvSpPr txBox="1"/>
          <p:nvPr/>
        </p:nvSpPr>
        <p:spPr>
          <a:xfrm>
            <a:off x="8661400" y="2971800"/>
            <a:ext cx="6248400" cy="1029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a plataforma desenvolvida pelo SGB para disponibilizar informações geradas pelos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 Hidrológico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(SAHs).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10"/>
          <p:cNvSpPr txBox="1"/>
          <p:nvPr/>
        </p:nvSpPr>
        <p:spPr>
          <a:xfrm>
            <a:off x="8509000" y="685800"/>
            <a:ext cx="6248400" cy="120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de Eventos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Críticos</a:t>
            </a:r>
            <a:r>
              <a:rPr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(SACE)</a:t>
            </a:r>
            <a:r>
              <a:rPr lang="pt-BR" sz="32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303" name="Google Shape;303;p10"/>
          <p:cNvSpPr/>
          <p:nvPr/>
        </p:nvSpPr>
        <p:spPr>
          <a:xfrm>
            <a:off x="8585201" y="4343400"/>
            <a:ext cx="6629400" cy="2209800"/>
          </a:xfrm>
          <a:prstGeom prst="roundRect">
            <a:avLst>
              <a:gd name="adj" fmla="val 715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04" name="Google Shape;304;p10"/>
          <p:cNvSpPr txBox="1"/>
          <p:nvPr/>
        </p:nvSpPr>
        <p:spPr>
          <a:xfrm>
            <a:off x="8661400" y="4502036"/>
            <a:ext cx="6477000" cy="19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reunidas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disponíveis para cada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 hidrográfica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como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automático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de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diversas estações hidrometeorológicas, os links para 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de riscos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municípios e todos 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boletins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monitoramento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publicados.</a:t>
            </a:r>
            <a:endParaRPr/>
          </a:p>
        </p:txBody>
      </p:sp>
      <p:sp>
        <p:nvSpPr>
          <p:cNvPr id="305" name="Google Shape;305;p10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1877" r="21878"/>
          <a:stretch/>
        </p:blipFill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4" name="Google Shape;314;p1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31757" t="3415" r="5015" b="1708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15" name="Google Shape;315;p11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812800" y="2895600"/>
            <a:ext cx="6221082" cy="2286000"/>
          </a:xfrm>
          <a:prstGeom prst="roundRect">
            <a:avLst>
              <a:gd name="adj" fmla="val 951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7" name="Google Shape;317;p11"/>
          <p:cNvSpPr txBox="1"/>
          <p:nvPr/>
        </p:nvSpPr>
        <p:spPr>
          <a:xfrm>
            <a:off x="840116" y="2971800"/>
            <a:ext cx="6068684" cy="19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Bahia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SACE apresenta o resultado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do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São Francisco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As informações e boletins de alerta são repassados às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municípios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tomada de decisões por parte dos órgãos relacionadas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impactos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eventos hidrológicos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extremos.</a:t>
            </a:r>
            <a:endParaRPr/>
          </a:p>
        </p:txBody>
      </p:sp>
      <p:sp>
        <p:nvSpPr>
          <p:cNvPr id="318" name="Google Shape;318;p11"/>
          <p:cNvSpPr/>
          <p:nvPr/>
        </p:nvSpPr>
        <p:spPr>
          <a:xfrm>
            <a:off x="808966" y="6096000"/>
            <a:ext cx="6252234" cy="2667000"/>
          </a:xfrm>
          <a:prstGeom prst="roundRect">
            <a:avLst>
              <a:gd name="adj" fmla="val 731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9" name="Google Shape;319;p11"/>
          <p:cNvSpPr txBox="1"/>
          <p:nvPr/>
        </p:nvSpPr>
        <p:spPr>
          <a:xfrm>
            <a:off x="889000" y="6248400"/>
            <a:ext cx="6096000" cy="229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regiões ribeirinhas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estadual e municipais da Bacia (Bom Jesus da Lapa, Paratinga, Ibotirama, Muquém do São Francisco, Morpará e Barra),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Centro Nacional de Gerenciamento de Riscos e Desastres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CENAD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Centro Nacional de Monitoramento e Alertas de Desastres Naturais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CEMADEN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/>
          </a:p>
        </p:txBody>
      </p:sp>
      <p:grpSp>
        <p:nvGrpSpPr>
          <p:cNvPr id="320" name="Google Shape;320;p11"/>
          <p:cNvGrpSpPr/>
          <p:nvPr/>
        </p:nvGrpSpPr>
        <p:grpSpPr>
          <a:xfrm>
            <a:off x="7311136" y="7543800"/>
            <a:ext cx="2548127" cy="740663"/>
            <a:chOff x="5695188" y="7506716"/>
            <a:chExt cx="2548127" cy="740663"/>
          </a:xfrm>
        </p:grpSpPr>
        <p:pic>
          <p:nvPicPr>
            <p:cNvPr id="321" name="Google Shape;321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3" name="Google Shape;323;p11"/>
          <p:cNvSpPr txBox="1"/>
          <p:nvPr/>
        </p:nvSpPr>
        <p:spPr>
          <a:xfrm>
            <a:off x="736600" y="2264286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819030" y="55626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5" name="Google Shape;325;p11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326" name="Google Shape;326;p11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7" name="Google Shape;327;p1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11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2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8721168" y="2148841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41" name="Google Shape;341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31093" t="990" r="239" b="-990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2" name="Google Shape;342;p1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27272" r="27272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43" name="Google Shape;343;p12"/>
          <p:cNvSpPr txBox="1"/>
          <p:nvPr/>
        </p:nvSpPr>
        <p:spPr>
          <a:xfrm>
            <a:off x="8585200" y="838200"/>
            <a:ext cx="6248400" cy="120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Subterrâneas (SIAGAS)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12"/>
          <p:cNvSpPr/>
          <p:nvPr/>
        </p:nvSpPr>
        <p:spPr>
          <a:xfrm>
            <a:off x="8585200" y="2895600"/>
            <a:ext cx="6629399" cy="12192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5" name="Google Shape;345;p12"/>
          <p:cNvSpPr txBox="1"/>
          <p:nvPr/>
        </p:nvSpPr>
        <p:spPr>
          <a:xfrm>
            <a:off x="8585200" y="2971800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de dados de poços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e de módulos capazes de realizar consultas, pesquisas e extração e geração de relatórios.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8585201" y="4572000"/>
            <a:ext cx="6629400" cy="129540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7" name="Google Shape;347;p12"/>
          <p:cNvSpPr txBox="1"/>
          <p:nvPr/>
        </p:nvSpPr>
        <p:spPr>
          <a:xfrm>
            <a:off x="8661400" y="4648200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permite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integração com outros sistemas.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12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3"/>
          <p:cNvSpPr/>
          <p:nvPr/>
        </p:nvSpPr>
        <p:spPr>
          <a:xfrm>
            <a:off x="11673607" y="4548862"/>
            <a:ext cx="3542716" cy="3542716"/>
          </a:xfrm>
          <a:prstGeom prst="rect">
            <a:avLst/>
          </a:pr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54" name="Google Shape;35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848" r="16847"/>
          <a:stretch/>
        </p:blipFill>
        <p:spPr>
          <a:xfrm>
            <a:off x="787398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60" name="Google Shape;360;p1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2578" t="3807" r="35547" b="18379"/>
          <a:stretch/>
        </p:blipFill>
        <p:spPr>
          <a:xfrm>
            <a:off x="11671884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61" name="Google Shape;361;p13"/>
          <p:cNvSpPr/>
          <p:nvPr/>
        </p:nvSpPr>
        <p:spPr>
          <a:xfrm>
            <a:off x="8128302" y="1012031"/>
            <a:ext cx="3542716" cy="3542716"/>
          </a:xfrm>
          <a:prstGeom prst="rect">
            <a:avLst/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62" name="Google Shape;362;p13"/>
          <p:cNvSpPr txBox="1"/>
          <p:nvPr/>
        </p:nvSpPr>
        <p:spPr>
          <a:xfrm>
            <a:off x="8204200" y="1676400"/>
            <a:ext cx="3276600" cy="275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do SIAGAS podem ser usados em estudos e projetos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aproveitamento de recursos hídricos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subterrâneos 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concessão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outorga pelo órgão gestor estadual.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p13"/>
          <p:cNvSpPr txBox="1"/>
          <p:nvPr/>
        </p:nvSpPr>
        <p:spPr>
          <a:xfrm>
            <a:off x="11785600" y="5181600"/>
            <a:ext cx="3276600" cy="263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de recursos hídricos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como a ANA e o Instituto do Meio Ambiente e Recursos Hídricos, além de diferentes usuários como agricultores, indústrias e universidades.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13"/>
          <p:cNvSpPr txBox="1"/>
          <p:nvPr/>
        </p:nvSpPr>
        <p:spPr>
          <a:xfrm>
            <a:off x="8128000" y="113214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13"/>
          <p:cNvSpPr/>
          <p:nvPr/>
        </p:nvSpPr>
        <p:spPr>
          <a:xfrm>
            <a:off x="8128000" y="4572000"/>
            <a:ext cx="3542716" cy="1600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66" name="Google Shape;366;p13"/>
          <p:cNvSpPr txBox="1"/>
          <p:nvPr/>
        </p:nvSpPr>
        <p:spPr>
          <a:xfrm>
            <a:off x="11716327" y="4609633"/>
            <a:ext cx="3650673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Beneficiado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7" name="Google Shape;367;p13"/>
          <p:cNvGrpSpPr/>
          <p:nvPr/>
        </p:nvGrpSpPr>
        <p:grpSpPr>
          <a:xfrm>
            <a:off x="8737600" y="5029200"/>
            <a:ext cx="2548127" cy="740663"/>
            <a:chOff x="5695188" y="7506716"/>
            <a:chExt cx="2548127" cy="740663"/>
          </a:xfrm>
        </p:grpSpPr>
        <p:pic>
          <p:nvPicPr>
            <p:cNvPr id="368" name="Google Shape;368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2743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4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80" name="Google Shape;380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728" r="16728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81" name="Google Shape;381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10347" t="555" r="33579" b="-555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82" name="Google Shape;382;p14"/>
          <p:cNvSpPr/>
          <p:nvPr/>
        </p:nvSpPr>
        <p:spPr>
          <a:xfrm>
            <a:off x="8585200" y="2133600"/>
            <a:ext cx="6629400" cy="2133600"/>
          </a:xfrm>
          <a:prstGeom prst="roundRect">
            <a:avLst>
              <a:gd name="adj" fmla="val 824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3" name="Google Shape;383;p14"/>
          <p:cNvSpPr txBox="1"/>
          <p:nvPr/>
        </p:nvSpPr>
        <p:spPr>
          <a:xfrm>
            <a:off x="8585200" y="2164080"/>
            <a:ext cx="6629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da RIMAS, o SGB promove uma série de atividades sistemáticas e de caráter continuado, que vão desde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seleção dos aquíferos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regiões monitoradas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passando pelas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pelos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diagnósticos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perfuração dos poços, até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implantação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estações de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14"/>
          <p:cNvSpPr txBox="1"/>
          <p:nvPr/>
        </p:nvSpPr>
        <p:spPr>
          <a:xfrm>
            <a:off x="8509000" y="685800"/>
            <a:ext cx="7239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de Águas Subterrâneas (RIMAS)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14"/>
          <p:cNvSpPr/>
          <p:nvPr/>
        </p:nvSpPr>
        <p:spPr>
          <a:xfrm>
            <a:off x="8585200" y="1752600"/>
            <a:ext cx="3886200" cy="62345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86" name="Google Shape;386;p14"/>
          <p:cNvSpPr/>
          <p:nvPr/>
        </p:nvSpPr>
        <p:spPr>
          <a:xfrm>
            <a:off x="8559800" y="4648200"/>
            <a:ext cx="6655816" cy="14478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7" name="Google Shape;387;p14"/>
          <p:cNvSpPr txBox="1"/>
          <p:nvPr/>
        </p:nvSpPr>
        <p:spPr>
          <a:xfrm>
            <a:off x="8729622" y="4743271"/>
            <a:ext cx="623097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Através da RIMAS é realizada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consistência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disponibilização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informações dos poços, com registro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estáticos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principais aquíferos brasileiros.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14"/>
          <p:cNvSpPr/>
          <p:nvPr/>
        </p:nvSpPr>
        <p:spPr>
          <a:xfrm>
            <a:off x="8585200" y="6486144"/>
            <a:ext cx="6637528" cy="1362456"/>
          </a:xfrm>
          <a:prstGeom prst="roundRect">
            <a:avLst>
              <a:gd name="adj" fmla="val 824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9" name="Google Shape;389;p14"/>
          <p:cNvSpPr txBox="1"/>
          <p:nvPr/>
        </p:nvSpPr>
        <p:spPr>
          <a:xfrm>
            <a:off x="8661400" y="6553200"/>
            <a:ext cx="641816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Bahia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RIMAS monitora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 do Urucuia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65 poços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monitoramento, uma região de desenvolvimento de atividades agropecuárias e com grande exploração da água subterrânea.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14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5"/>
          <p:cNvSpPr/>
          <p:nvPr/>
        </p:nvSpPr>
        <p:spPr>
          <a:xfrm>
            <a:off x="812800" y="5105400"/>
            <a:ext cx="4419600" cy="2362200"/>
          </a:xfrm>
          <a:prstGeom prst="roundRect">
            <a:avLst>
              <a:gd name="adj" fmla="val 8633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97" name="Google Shape;397;p15"/>
          <p:cNvSpPr/>
          <p:nvPr/>
        </p:nvSpPr>
        <p:spPr>
          <a:xfrm>
            <a:off x="812800" y="1371600"/>
            <a:ext cx="4267200" cy="3379304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98" name="Google Shape;3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9934" r="19933"/>
          <a:stretch/>
        </p:blipFill>
        <p:spPr>
          <a:xfrm>
            <a:off x="4546600" y="1097279"/>
            <a:ext cx="7429913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01" name="Google Shape;401;p15"/>
          <p:cNvSpPr txBox="1"/>
          <p:nvPr/>
        </p:nvSpPr>
        <p:spPr>
          <a:xfrm>
            <a:off x="889000" y="5715000"/>
            <a:ext cx="3657600" cy="133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quantitativas e qualitativas importantes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15"/>
          <p:cNvSpPr/>
          <p:nvPr/>
        </p:nvSpPr>
        <p:spPr>
          <a:xfrm>
            <a:off x="11709400" y="1371600"/>
            <a:ext cx="3505200" cy="16764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03" name="Google Shape;403;p15"/>
          <p:cNvSpPr txBox="1"/>
          <p:nvPr/>
        </p:nvSpPr>
        <p:spPr>
          <a:xfrm>
            <a:off x="11785600" y="1524000"/>
            <a:ext cx="3306580" cy="134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Permite avaliar os impactos das atividades antrópicas e alterações climáticas nos sistemas aquíferos.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4" name="Google Shape;40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5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15"/>
          <p:cNvSpPr txBox="1"/>
          <p:nvPr/>
        </p:nvSpPr>
        <p:spPr>
          <a:xfrm>
            <a:off x="965200" y="2160104"/>
            <a:ext cx="344625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de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como a ANA e o Instituto do Meio Ambiente e Recursos Hídricos, além de diferentes usuários como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15"/>
          <p:cNvSpPr txBox="1"/>
          <p:nvPr/>
        </p:nvSpPr>
        <p:spPr>
          <a:xfrm>
            <a:off x="889000" y="5181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15"/>
          <p:cNvSpPr/>
          <p:nvPr/>
        </p:nvSpPr>
        <p:spPr>
          <a:xfrm>
            <a:off x="11702691" y="3429000"/>
            <a:ext cx="3511909" cy="36576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09" name="Google Shape;409;p15"/>
          <p:cNvSpPr txBox="1"/>
          <p:nvPr/>
        </p:nvSpPr>
        <p:spPr>
          <a:xfrm>
            <a:off x="11861800" y="3581400"/>
            <a:ext cx="3352800" cy="318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do monitoramento também propiciam, a médio e longo prazo, a identificação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às águas subterrâneas em decorrência da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explotação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das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formas de uso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e da estimativa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recurso hídrico subterrâneo.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0" name="Google Shape;410;p15"/>
          <p:cNvGrpSpPr/>
          <p:nvPr/>
        </p:nvGrpSpPr>
        <p:grpSpPr>
          <a:xfrm>
            <a:off x="12395200" y="7391400"/>
            <a:ext cx="2548127" cy="740663"/>
            <a:chOff x="5695188" y="7506716"/>
            <a:chExt cx="2548127" cy="740663"/>
          </a:xfrm>
        </p:grpSpPr>
        <p:pic>
          <p:nvPicPr>
            <p:cNvPr id="411" name="Google Shape;411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16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422" name="Google Shape;422;p16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3" name="Google Shape;453;p16"/>
          <p:cNvGrpSpPr/>
          <p:nvPr/>
        </p:nvGrpSpPr>
        <p:grpSpPr>
          <a:xfrm rot="3321081">
            <a:off x="5698288" y="-271210"/>
            <a:ext cx="4341747" cy="6003321"/>
            <a:chOff x="5373688" y="2928938"/>
            <a:chExt cx="1082675" cy="1497012"/>
          </a:xfrm>
        </p:grpSpPr>
        <p:sp>
          <p:nvSpPr>
            <p:cNvPr id="454" name="Google Shape;454;p16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6" name="Google Shape;456;p16"/>
          <p:cNvSpPr txBox="1"/>
          <p:nvPr/>
        </p:nvSpPr>
        <p:spPr>
          <a:xfrm>
            <a:off x="10033000" y="3804791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Hidrogeológica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16"/>
          <p:cNvSpPr txBox="1"/>
          <p:nvPr/>
        </p:nvSpPr>
        <p:spPr>
          <a:xfrm>
            <a:off x="6146800" y="5562600"/>
            <a:ext cx="9296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Tem a finalidade de apresentar informações que permitam um maior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sobre a ocorrência, o movimento, a quantidade e a qualidade 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subterrâneas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pic>
        <p:nvPicPr>
          <p:cNvPr id="458" name="Google Shape;458;p16"/>
          <p:cNvPicPr preferRelativeResize="0"/>
          <p:nvPr/>
        </p:nvPicPr>
        <p:blipFill rotWithShape="1">
          <a:blip r:embed="rId8">
            <a:alphaModFix/>
          </a:blip>
          <a:srcRect l="9507" r="9508"/>
          <a:stretch/>
        </p:blipFill>
        <p:spPr>
          <a:xfrm>
            <a:off x="6812898" y="533400"/>
            <a:ext cx="3544603" cy="3484739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59" name="Google Shape;459;p16"/>
          <p:cNvSpPr txBox="1"/>
          <p:nvPr/>
        </p:nvSpPr>
        <p:spPr>
          <a:xfrm>
            <a:off x="6146800" y="7162800"/>
            <a:ext cx="9296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Órgãos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de recursos hídricos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como a ANA e o Instituto do Meio Ambiente e Recursos Hídricos, além de diferentes usuários como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460" name="Google Shape;460;p16"/>
          <p:cNvSpPr txBox="1"/>
          <p:nvPr/>
        </p:nvSpPr>
        <p:spPr>
          <a:xfrm>
            <a:off x="6146800" y="6629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16"/>
          <p:cNvSpPr txBox="1"/>
          <p:nvPr/>
        </p:nvSpPr>
        <p:spPr>
          <a:xfrm>
            <a:off x="61087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62" name="Google Shape;462;p16"/>
          <p:cNvGrpSpPr/>
          <p:nvPr/>
        </p:nvGrpSpPr>
        <p:grpSpPr>
          <a:xfrm>
            <a:off x="812766" y="600288"/>
            <a:ext cx="3641188" cy="1313907"/>
            <a:chOff x="812800" y="600282"/>
            <a:chExt cx="3857600" cy="1570908"/>
          </a:xfrm>
        </p:grpSpPr>
        <p:sp>
          <p:nvSpPr>
            <p:cNvPr id="463" name="Google Shape;463;p16"/>
            <p:cNvSpPr txBox="1"/>
            <p:nvPr/>
          </p:nvSpPr>
          <p:spPr>
            <a:xfrm>
              <a:off x="3263213" y="811585"/>
              <a:ext cx="1126500" cy="49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64" name="Google Shape;464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16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8939" b="8938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75" name="Google Shape;475;p1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7778" r="7777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76" name="Google Shape;476;p17"/>
          <p:cNvSpPr/>
          <p:nvPr/>
        </p:nvSpPr>
        <p:spPr>
          <a:xfrm>
            <a:off x="7289800" y="2209800"/>
            <a:ext cx="30480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77" name="Google Shape;477;p17"/>
          <p:cNvSpPr txBox="1"/>
          <p:nvPr/>
        </p:nvSpPr>
        <p:spPr>
          <a:xfrm>
            <a:off x="7442200" y="2362200"/>
            <a:ext cx="2743200" cy="1765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Fornece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Hidrogeológicos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regiões do Estado, como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Jeremoabo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(concluída) 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Tucano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(em execução).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17"/>
          <p:cNvSpPr/>
          <p:nvPr/>
        </p:nvSpPr>
        <p:spPr>
          <a:xfrm>
            <a:off x="10490200" y="22098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79" name="Google Shape;479;p17"/>
          <p:cNvSpPr txBox="1"/>
          <p:nvPr/>
        </p:nvSpPr>
        <p:spPr>
          <a:xfrm>
            <a:off x="10642599" y="2286000"/>
            <a:ext cx="4384615" cy="197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Hidrogeológico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 da Bahia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compõe um conjunto de informações de grande importância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conservação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água subterrânea no estado.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0" name="Google Shape;480;p17"/>
          <p:cNvGrpSpPr/>
          <p:nvPr/>
        </p:nvGrpSpPr>
        <p:grpSpPr>
          <a:xfrm>
            <a:off x="812800" y="2870537"/>
            <a:ext cx="2548127" cy="740663"/>
            <a:chOff x="5695188" y="7506716"/>
            <a:chExt cx="2548127" cy="740663"/>
          </a:xfrm>
        </p:grpSpPr>
        <p:pic>
          <p:nvPicPr>
            <p:cNvPr id="481" name="Google Shape;481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83" name="Google Shape;483;p17"/>
          <p:cNvSpPr txBox="1"/>
          <p:nvPr/>
        </p:nvSpPr>
        <p:spPr>
          <a:xfrm>
            <a:off x="7289800" y="1600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4" name="Google Shape;484;p17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485" name="Google Shape;485;p17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86" name="Google Shape;486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17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18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499" name="Google Shape;499;p18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F5CE67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0" name="Google Shape;530;p18"/>
          <p:cNvGrpSpPr/>
          <p:nvPr/>
        </p:nvGrpSpPr>
        <p:grpSpPr>
          <a:xfrm rot="3321081">
            <a:off x="5698288" y="-271210"/>
            <a:ext cx="4341747" cy="6003321"/>
            <a:chOff x="5373688" y="2928938"/>
            <a:chExt cx="1082675" cy="1497012"/>
          </a:xfrm>
        </p:grpSpPr>
        <p:sp>
          <p:nvSpPr>
            <p:cNvPr id="531" name="Google Shape;531;p18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33" name="Google Shape;533;p18"/>
          <p:cNvSpPr txBox="1"/>
          <p:nvPr/>
        </p:nvSpPr>
        <p:spPr>
          <a:xfrm>
            <a:off x="10033000" y="3804791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4" name="Google Shape;534;p18"/>
          <p:cNvSpPr txBox="1"/>
          <p:nvPr/>
        </p:nvSpPr>
        <p:spPr>
          <a:xfrm>
            <a:off x="6375400" y="5181600"/>
            <a:ext cx="9296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/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8">
            <a:alphaModFix/>
          </a:blip>
          <a:srcRect l="6301" t="12995" r="31683" b="167"/>
          <a:stretch/>
        </p:blipFill>
        <p:spPr>
          <a:xfrm>
            <a:off x="6773334" y="485631"/>
            <a:ext cx="3544603" cy="3484739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36" name="Google Shape;536;p18"/>
          <p:cNvSpPr txBox="1"/>
          <p:nvPr/>
        </p:nvSpPr>
        <p:spPr>
          <a:xfrm>
            <a:off x="6375400" y="6019800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setorizações de áreas de risco geológico são desenvolvidas em parceria com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537" name="Google Shape;537;p18"/>
          <p:cNvSpPr txBox="1"/>
          <p:nvPr/>
        </p:nvSpPr>
        <p:spPr>
          <a:xfrm>
            <a:off x="6413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18"/>
          <p:cNvSpPr txBox="1"/>
          <p:nvPr/>
        </p:nvSpPr>
        <p:spPr>
          <a:xfrm>
            <a:off x="6375400" y="7306270"/>
            <a:ext cx="9296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(Lei nº 12.608/2012)</a:t>
            </a:r>
            <a:endParaRPr/>
          </a:p>
        </p:txBody>
      </p:sp>
      <p:grpSp>
        <p:nvGrpSpPr>
          <p:cNvPr id="539" name="Google Shape;539;p18"/>
          <p:cNvGrpSpPr/>
          <p:nvPr/>
        </p:nvGrpSpPr>
        <p:grpSpPr>
          <a:xfrm>
            <a:off x="812831" y="715271"/>
            <a:ext cx="3544748" cy="1455917"/>
            <a:chOff x="812800" y="600282"/>
            <a:chExt cx="3857600" cy="1570908"/>
          </a:xfrm>
        </p:grpSpPr>
        <p:sp>
          <p:nvSpPr>
            <p:cNvPr id="540" name="Google Shape;540;p18"/>
            <p:cNvSpPr txBox="1"/>
            <p:nvPr/>
          </p:nvSpPr>
          <p:spPr>
            <a:xfrm>
              <a:off x="3263213" y="811585"/>
              <a:ext cx="11265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1" name="Google Shape;541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18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50429">
            <a:off x="-3502846" y="37761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67" r="16666"/>
          <a:stretch/>
        </p:blipFill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53" name="Google Shape;553;p1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21888" r="21889"/>
          <a:stretch/>
        </p:blipFill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54" name="Google Shape;554;p19"/>
          <p:cNvSpPr/>
          <p:nvPr/>
        </p:nvSpPr>
        <p:spPr>
          <a:xfrm rot="-6995037">
            <a:off x="8869702" y="232779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5" name="Google Shape;555;p19"/>
          <p:cNvSpPr/>
          <p:nvPr/>
        </p:nvSpPr>
        <p:spPr>
          <a:xfrm>
            <a:off x="820928" y="5715000"/>
            <a:ext cx="6252234" cy="914400"/>
          </a:xfrm>
          <a:prstGeom prst="roundRect">
            <a:avLst>
              <a:gd name="adj" fmla="val 8438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6" name="Google Shape;556;p19"/>
          <p:cNvSpPr txBox="1"/>
          <p:nvPr/>
        </p:nvSpPr>
        <p:spPr>
          <a:xfrm>
            <a:off x="848360" y="5867400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7" name="Google Shape;557;p19"/>
          <p:cNvGrpSpPr/>
          <p:nvPr/>
        </p:nvGrpSpPr>
        <p:grpSpPr>
          <a:xfrm>
            <a:off x="812800" y="7086600"/>
            <a:ext cx="2548127" cy="740663"/>
            <a:chOff x="5695188" y="7506716"/>
            <a:chExt cx="2548127" cy="740663"/>
          </a:xfrm>
        </p:grpSpPr>
        <p:pic>
          <p:nvPicPr>
            <p:cNvPr id="558" name="Google Shape;558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60" name="Google Shape;560;p19"/>
          <p:cNvSpPr txBox="1"/>
          <p:nvPr/>
        </p:nvSpPr>
        <p:spPr>
          <a:xfrm>
            <a:off x="736600" y="2264286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19"/>
          <p:cNvSpPr txBox="1"/>
          <p:nvPr/>
        </p:nvSpPr>
        <p:spPr>
          <a:xfrm>
            <a:off x="736600" y="5029200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19"/>
          <p:cNvSpPr/>
          <p:nvPr/>
        </p:nvSpPr>
        <p:spPr>
          <a:xfrm>
            <a:off x="812801" y="2819401"/>
            <a:ext cx="685800" cy="685800"/>
          </a:xfrm>
          <a:prstGeom prst="ellipse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63" name="Google Shape;563;p19"/>
          <p:cNvSpPr txBox="1"/>
          <p:nvPr/>
        </p:nvSpPr>
        <p:spPr>
          <a:xfrm>
            <a:off x="812800" y="2832965"/>
            <a:ext cx="1271016" cy="67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89</a:t>
            </a:r>
            <a:endParaRPr sz="3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19"/>
          <p:cNvSpPr/>
          <p:nvPr/>
        </p:nvSpPr>
        <p:spPr>
          <a:xfrm>
            <a:off x="812800" y="3581400"/>
            <a:ext cx="6248400" cy="1219200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65" name="Google Shape;565;p19"/>
          <p:cNvSpPr txBox="1"/>
          <p:nvPr/>
        </p:nvSpPr>
        <p:spPr>
          <a:xfrm>
            <a:off x="1498600" y="2971800"/>
            <a:ext cx="4191000" cy="3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 na Bahia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19"/>
          <p:cNvSpPr txBox="1"/>
          <p:nvPr/>
        </p:nvSpPr>
        <p:spPr>
          <a:xfrm>
            <a:off x="889000" y="3581400"/>
            <a:ext cx="6019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67" name="Google Shape;567;p19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568" name="Google Shape;568;p19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9" name="Google Shape;569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1" name="Google Shape;571;p1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19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1225468" y="1783080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1170852" y="1220206"/>
            <a:ext cx="189752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2">
            <a:hlinkClick r:id="rId8" action="ppaction://hlinksldjump"/>
          </p:cNvPr>
          <p:cNvSpPr txBox="1"/>
          <p:nvPr/>
        </p:nvSpPr>
        <p:spPr>
          <a:xfrm>
            <a:off x="1102333" y="3088713"/>
            <a:ext cx="9206564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3 - REDE HIDROMETEOROLÓGICA 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">
            <a:hlinkClick r:id="rId9" action="ppaction://hlinksldjump"/>
          </p:cNvPr>
          <p:cNvSpPr txBox="1"/>
          <p:nvPr/>
        </p:nvSpPr>
        <p:spPr>
          <a:xfrm>
            <a:off x="1170852" y="3945817"/>
            <a:ext cx="5128348" cy="70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2700" marR="5080" lvl="0" indent="0" algn="l" rtl="0">
              <a:lnSpc>
                <a:spcPct val="12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8 - ATLAS  PLUVIOMÉTRICO E ESTUDOS DE CHUVAS INTENSAS NO BRASIL </a:t>
            </a:r>
            <a:endParaRPr sz="18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">
            <a:hlinkClick r:id="rId10" action="ppaction://hlinksldjump"/>
          </p:cNvPr>
          <p:cNvSpPr txBox="1"/>
          <p:nvPr/>
        </p:nvSpPr>
        <p:spPr>
          <a:xfrm>
            <a:off x="1100996" y="4914726"/>
            <a:ext cx="6248400" cy="77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10 - SISTEMA DE ALERTA DE EVENTOS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CRÍTICOS (SACE) </a:t>
            </a:r>
            <a:endParaRPr/>
          </a:p>
        </p:txBody>
      </p:sp>
      <p:sp>
        <p:nvSpPr>
          <p:cNvPr id="113" name="Google Shape;113;p2">
            <a:hlinkClick r:id="rId11" action="ppaction://hlinksldjump"/>
          </p:cNvPr>
          <p:cNvSpPr txBox="1"/>
          <p:nvPr/>
        </p:nvSpPr>
        <p:spPr>
          <a:xfrm>
            <a:off x="1100996" y="5853288"/>
            <a:ext cx="6248400" cy="77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12 - SISTEMA DE INFORMAÇÕES DE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SUBTERRÂNEAS (SIAGAS) </a:t>
            </a:r>
            <a:endParaRPr/>
          </a:p>
        </p:txBody>
      </p:sp>
      <p:sp>
        <p:nvSpPr>
          <p:cNvPr id="114" name="Google Shape;114;p2">
            <a:hlinkClick r:id="rId12" action="ppaction://hlinksldjump"/>
          </p:cNvPr>
          <p:cNvSpPr txBox="1"/>
          <p:nvPr/>
        </p:nvSpPr>
        <p:spPr>
          <a:xfrm>
            <a:off x="1056344" y="6856155"/>
            <a:ext cx="59360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16 - CARTOGRAFIA HIDROGEOLÓGICA </a:t>
            </a:r>
            <a:endParaRPr/>
          </a:p>
        </p:txBody>
      </p:sp>
      <p:sp>
        <p:nvSpPr>
          <p:cNvPr id="115" name="Google Shape;115;p2">
            <a:hlinkClick r:id="rId13" action="ppaction://hlinksldjump"/>
          </p:cNvPr>
          <p:cNvSpPr txBox="1"/>
          <p:nvPr/>
        </p:nvSpPr>
        <p:spPr>
          <a:xfrm>
            <a:off x="1059637" y="7484258"/>
            <a:ext cx="59360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18 - CARTOGRAFIA DE RISCO GEOLÓGICO </a:t>
            </a:r>
            <a:endParaRPr/>
          </a:p>
        </p:txBody>
      </p:sp>
      <p:sp>
        <p:nvSpPr>
          <p:cNvPr id="116" name="Google Shape;116;p2">
            <a:hlinkClick r:id="rId14" action="ppaction://hlinksldjump"/>
          </p:cNvPr>
          <p:cNvSpPr txBox="1"/>
          <p:nvPr/>
        </p:nvSpPr>
        <p:spPr>
          <a:xfrm>
            <a:off x="7800216" y="3086419"/>
            <a:ext cx="50173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20 - CARTAS DE SUSCETIBILIDADE A MOVIMENTOS GRAVITACIONAIS DE MASSA E INUNDAÇÕES </a:t>
            </a:r>
            <a:endParaRPr/>
          </a:p>
        </p:txBody>
      </p:sp>
      <p:sp>
        <p:nvSpPr>
          <p:cNvPr id="117" name="Google Shape;117;p2">
            <a:hlinkClick r:id="rId15" action="ppaction://hlinksldjump"/>
          </p:cNvPr>
          <p:cNvSpPr txBox="1"/>
          <p:nvPr/>
        </p:nvSpPr>
        <p:spPr>
          <a:xfrm>
            <a:off x="7800216" y="4213828"/>
            <a:ext cx="46393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22 - LEVANTAMENTO DA GEODIVERSIDADE </a:t>
            </a:r>
            <a:endParaRPr/>
          </a:p>
        </p:txBody>
      </p:sp>
      <p:sp>
        <p:nvSpPr>
          <p:cNvPr id="118" name="Google Shape;118;p2">
            <a:hlinkClick r:id="rId16" action="ppaction://hlinksldjump"/>
          </p:cNvPr>
          <p:cNvSpPr txBox="1"/>
          <p:nvPr/>
        </p:nvSpPr>
        <p:spPr>
          <a:xfrm>
            <a:off x="7800215" y="5064238"/>
            <a:ext cx="64380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24 - PROGRAMA GEOLOGIA DO BRASIL </a:t>
            </a:r>
            <a:endParaRPr/>
          </a:p>
        </p:txBody>
      </p:sp>
      <p:sp>
        <p:nvSpPr>
          <p:cNvPr id="119" name="Google Shape;119;p2">
            <a:hlinkClick r:id="rId17" action="ppaction://hlinksldjump"/>
          </p:cNvPr>
          <p:cNvSpPr txBox="1"/>
          <p:nvPr/>
        </p:nvSpPr>
        <p:spPr>
          <a:xfrm>
            <a:off x="7803234" y="5637649"/>
            <a:ext cx="62483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34 - PROJETO MAPA TECTÔNICO-GEOCRONOLÓGICO DO ESTADO DA BAHIA </a:t>
            </a:r>
            <a:endParaRPr/>
          </a:p>
        </p:txBody>
      </p:sp>
      <p:sp>
        <p:nvSpPr>
          <p:cNvPr id="120" name="Google Shape;120;p2">
            <a:hlinkClick r:id="rId18" action="ppaction://hlinksldjump"/>
          </p:cNvPr>
          <p:cNvSpPr txBox="1"/>
          <p:nvPr/>
        </p:nvSpPr>
        <p:spPr>
          <a:xfrm>
            <a:off x="7800216" y="6488059"/>
            <a:ext cx="6553200" cy="38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36 - PROJETO REMANSO SOBRADINHO  </a:t>
            </a:r>
            <a:endParaRPr/>
          </a:p>
        </p:txBody>
      </p:sp>
      <p:grpSp>
        <p:nvGrpSpPr>
          <p:cNvPr id="121" name="Google Shape;121;p2"/>
          <p:cNvGrpSpPr/>
          <p:nvPr/>
        </p:nvGrpSpPr>
        <p:grpSpPr>
          <a:xfrm>
            <a:off x="10950600" y="680970"/>
            <a:ext cx="3857600" cy="1570908"/>
            <a:chOff x="812800" y="600282"/>
            <a:chExt cx="3857600" cy="1570908"/>
          </a:xfrm>
        </p:grpSpPr>
        <p:sp>
          <p:nvSpPr>
            <p:cNvPr id="122" name="Google Shape;122;p2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54204" y="13716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816387">
            <a:off x="5979868" y="-2105858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0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83" name="Google Shape;583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8750" r="18749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84" name="Google Shape;584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16649" r="16649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85" name="Google Shape;585;p20"/>
          <p:cNvSpPr/>
          <p:nvPr/>
        </p:nvSpPr>
        <p:spPr>
          <a:xfrm>
            <a:off x="8585200" y="3124200"/>
            <a:ext cx="6629400" cy="1676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6" name="Google Shape;586;p20"/>
          <p:cNvSpPr txBox="1"/>
          <p:nvPr/>
        </p:nvSpPr>
        <p:spPr>
          <a:xfrm>
            <a:off x="8714902" y="3198674"/>
            <a:ext cx="634729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20"/>
          <p:cNvSpPr txBox="1"/>
          <p:nvPr/>
        </p:nvSpPr>
        <p:spPr>
          <a:xfrm>
            <a:off x="8509000" y="685800"/>
            <a:ext cx="6705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Inundações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20"/>
          <p:cNvSpPr/>
          <p:nvPr/>
        </p:nvSpPr>
        <p:spPr>
          <a:xfrm>
            <a:off x="8585200" y="2286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589" name="Google Shape;589;p20"/>
          <p:cNvSpPr/>
          <p:nvPr/>
        </p:nvSpPr>
        <p:spPr>
          <a:xfrm>
            <a:off x="8611616" y="5257800"/>
            <a:ext cx="6629400" cy="914400"/>
          </a:xfrm>
          <a:prstGeom prst="roundRect">
            <a:avLst>
              <a:gd name="adj" fmla="val 16667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90" name="Google Shape;590;p20"/>
          <p:cNvSpPr txBox="1"/>
          <p:nvPr/>
        </p:nvSpPr>
        <p:spPr>
          <a:xfrm>
            <a:off x="8703552" y="5334000"/>
            <a:ext cx="6511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Plano Nacional de Gestão de Riscos e Resposta a Desastres Naturais.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20"/>
          <p:cNvSpPr txBox="1"/>
          <p:nvPr/>
        </p:nvSpPr>
        <p:spPr>
          <a:xfrm>
            <a:off x="85471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1"/>
          <p:cNvSpPr/>
          <p:nvPr/>
        </p:nvSpPr>
        <p:spPr>
          <a:xfrm>
            <a:off x="11673607" y="4548862"/>
            <a:ext cx="3542716" cy="3542716"/>
          </a:xfrm>
          <a:prstGeom prst="rect">
            <a:avLst/>
          </a:pr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98" name="Google Shape;59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605" r="16605"/>
          <a:stretch/>
        </p:blipFill>
        <p:spPr>
          <a:xfrm>
            <a:off x="787398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04" name="Google Shape;604;p2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21917" r="21916"/>
          <a:stretch/>
        </p:blipFill>
        <p:spPr>
          <a:xfrm>
            <a:off x="11671884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05" name="Google Shape;605;p21"/>
          <p:cNvSpPr/>
          <p:nvPr/>
        </p:nvSpPr>
        <p:spPr>
          <a:xfrm>
            <a:off x="8128302" y="1012031"/>
            <a:ext cx="3542716" cy="3542716"/>
          </a:xfrm>
          <a:prstGeom prst="rect">
            <a:avLst/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06" name="Google Shape;606;p21"/>
          <p:cNvSpPr txBox="1"/>
          <p:nvPr/>
        </p:nvSpPr>
        <p:spPr>
          <a:xfrm>
            <a:off x="8737600" y="1752600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 na Bahia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21"/>
          <p:cNvSpPr txBox="1"/>
          <p:nvPr/>
        </p:nvSpPr>
        <p:spPr>
          <a:xfrm>
            <a:off x="11785600" y="5410200"/>
            <a:ext cx="3276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estaduais e municipais,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áreas de risco.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p21"/>
          <p:cNvSpPr txBox="1"/>
          <p:nvPr/>
        </p:nvSpPr>
        <p:spPr>
          <a:xfrm>
            <a:off x="8128000" y="113214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21"/>
          <p:cNvSpPr/>
          <p:nvPr/>
        </p:nvSpPr>
        <p:spPr>
          <a:xfrm>
            <a:off x="8128000" y="4572000"/>
            <a:ext cx="3542716" cy="1600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0" name="Google Shape;610;p21"/>
          <p:cNvSpPr txBox="1"/>
          <p:nvPr/>
        </p:nvSpPr>
        <p:spPr>
          <a:xfrm>
            <a:off x="11716327" y="4609633"/>
            <a:ext cx="3650673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11" name="Google Shape;611;p21"/>
          <p:cNvGrpSpPr/>
          <p:nvPr/>
        </p:nvGrpSpPr>
        <p:grpSpPr>
          <a:xfrm>
            <a:off x="8627873" y="5029200"/>
            <a:ext cx="2548127" cy="740663"/>
            <a:chOff x="5695188" y="7506716"/>
            <a:chExt cx="2548127" cy="740663"/>
          </a:xfrm>
        </p:grpSpPr>
        <p:pic>
          <p:nvPicPr>
            <p:cNvPr id="612" name="Google Shape;612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14" name="Google Shape;614;p21"/>
          <p:cNvSpPr txBox="1"/>
          <p:nvPr/>
        </p:nvSpPr>
        <p:spPr>
          <a:xfrm>
            <a:off x="8204200" y="2209800"/>
            <a:ext cx="509016" cy="39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78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F5CE6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6600">
              <a:solidFill>
                <a:srgbClr val="F5CE6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21"/>
          <p:cNvSpPr txBox="1"/>
          <p:nvPr/>
        </p:nvSpPr>
        <p:spPr>
          <a:xfrm>
            <a:off x="8204200" y="2418755"/>
            <a:ext cx="33528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são importantes instrumentos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podem ser utilizados para orientação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 do solo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área dos municípios mapeados.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2"/>
          <p:cNvSpPr/>
          <p:nvPr/>
        </p:nvSpPr>
        <p:spPr>
          <a:xfrm>
            <a:off x="9257792" y="5562600"/>
            <a:ext cx="5943600" cy="1600200"/>
          </a:xfrm>
          <a:prstGeom prst="roundRect">
            <a:avLst>
              <a:gd name="adj" fmla="val 16667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3" name="Google Shape;623;p22"/>
          <p:cNvSpPr/>
          <p:nvPr/>
        </p:nvSpPr>
        <p:spPr>
          <a:xfrm>
            <a:off x="6623320" y="4509247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4" name="Google Shape;624;p22"/>
          <p:cNvSpPr/>
          <p:nvPr/>
        </p:nvSpPr>
        <p:spPr>
          <a:xfrm>
            <a:off x="3022600" y="2514600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25" name="Google Shape;625;p2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33708" t="40625" r="38154" b="327"/>
          <a:stretch/>
        </p:blipFill>
        <p:spPr>
          <a:xfrm>
            <a:off x="1312862" y="3005138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26" name="Google Shape;626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5964" t="-554" r="27809" b="554"/>
          <a:stretch/>
        </p:blipFill>
        <p:spPr>
          <a:xfrm>
            <a:off x="4882526" y="4999785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27" name="Google Shape;627;p22"/>
          <p:cNvSpPr txBox="1"/>
          <p:nvPr/>
        </p:nvSpPr>
        <p:spPr>
          <a:xfrm>
            <a:off x="9499600" y="5791200"/>
            <a:ext cx="5448300" cy="116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desenvolvimento sustentável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produtivas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proteção 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sustentável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solo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8" name="Google Shape;62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2"/>
          <p:cNvSpPr/>
          <p:nvPr/>
        </p:nvSpPr>
        <p:spPr>
          <a:xfrm>
            <a:off x="9313531" y="18288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631" name="Google Shape;631;p22"/>
          <p:cNvSpPr/>
          <p:nvPr/>
        </p:nvSpPr>
        <p:spPr>
          <a:xfrm>
            <a:off x="9304618" y="2514600"/>
            <a:ext cx="5909982" cy="19050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32" name="Google Shape;632;p22"/>
          <p:cNvSpPr txBox="1"/>
          <p:nvPr/>
        </p:nvSpPr>
        <p:spPr>
          <a:xfrm>
            <a:off x="9423400" y="2589074"/>
            <a:ext cx="55626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do programa, o SGB reúne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de Geodiversidade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informações relativas aos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dão origem às paisagens, rochas, minerais, águas, fósseis e outros depósitos superficiais que propiciam o desenvolvimento da vida na terra. </a:t>
            </a:r>
            <a:endParaRPr/>
          </a:p>
        </p:txBody>
      </p:sp>
      <p:sp>
        <p:nvSpPr>
          <p:cNvPr id="633" name="Google Shape;633;p22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p22"/>
          <p:cNvSpPr txBox="1"/>
          <p:nvPr/>
        </p:nvSpPr>
        <p:spPr>
          <a:xfrm>
            <a:off x="9203662" y="762000"/>
            <a:ext cx="463933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da Geodiversidade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22"/>
          <p:cNvSpPr txBox="1"/>
          <p:nvPr/>
        </p:nvSpPr>
        <p:spPr>
          <a:xfrm>
            <a:off x="9271000" y="4876800"/>
            <a:ext cx="4639338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36" name="Google Shape;636;p22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637" name="Google Shape;637;p22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38" name="Google Shape;638;p2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2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22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2600" y="762792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25629" r="25629"/>
          <a:stretch/>
        </p:blipFill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51" name="Google Shape;651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1304" b="11303"/>
          <a:stretch/>
        </p:blipFill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52" name="Google Shape;652;p2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t="10108" b="10107"/>
          <a:stretch/>
        </p:blipFill>
        <p:spPr>
          <a:xfrm>
            <a:off x="9569302" y="995213"/>
            <a:ext cx="5772299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53" name="Google Shape;653;p23"/>
          <p:cNvSpPr/>
          <p:nvPr/>
        </p:nvSpPr>
        <p:spPr>
          <a:xfrm>
            <a:off x="11854845" y="4694773"/>
            <a:ext cx="3486756" cy="1477427"/>
          </a:xfrm>
          <a:prstGeom prst="rect">
            <a:avLst/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4" name="Google Shape;654;p23"/>
          <p:cNvSpPr/>
          <p:nvPr/>
        </p:nvSpPr>
        <p:spPr>
          <a:xfrm>
            <a:off x="4641246" y="995213"/>
            <a:ext cx="4705954" cy="3454016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5" name="Google Shape;655;p23"/>
          <p:cNvSpPr txBox="1"/>
          <p:nvPr/>
        </p:nvSpPr>
        <p:spPr>
          <a:xfrm>
            <a:off x="4699000" y="1441230"/>
            <a:ext cx="4572000" cy="27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Mapas de Geodiversidade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Baixio da Boa Vista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- nos municípios de Itaguaçu da Bahia e Xique-Xique;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Mapa de Geodiversidade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Polo de Fruticultura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- nos municípios de Livramento de Nossa Senhora e Dom Basílio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Mapa Geodiversidade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Porto Sul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no município de Ilhéus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6" name="Google Shape;656;p23"/>
          <p:cNvSpPr txBox="1"/>
          <p:nvPr/>
        </p:nvSpPr>
        <p:spPr>
          <a:xfrm>
            <a:off x="4775200" y="1160324"/>
            <a:ext cx="4495800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652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Bahia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foram desenvolvidos: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57" name="Google Shape;657;p23"/>
          <p:cNvGrpSpPr/>
          <p:nvPr/>
        </p:nvGrpSpPr>
        <p:grpSpPr>
          <a:xfrm>
            <a:off x="12319000" y="5029200"/>
            <a:ext cx="2548127" cy="740663"/>
            <a:chOff x="5695188" y="7506716"/>
            <a:chExt cx="2548127" cy="740663"/>
          </a:xfrm>
        </p:grpSpPr>
        <p:pic>
          <p:nvPicPr>
            <p:cNvPr id="658" name="Google Shape;658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5022" r="15023"/>
          <a:stretch/>
        </p:blipFill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65" name="Google Shape;665;p2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2964" r="2964"/>
          <a:stretch/>
        </p:blipFill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66" name="Google Shape;666;p2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8481" r="8482"/>
          <a:stretch/>
        </p:blipFill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67" name="Google Shape;66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24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812800" y="4343400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Igaporã-Macaúbas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24"/>
          <p:cNvSpPr/>
          <p:nvPr/>
        </p:nvSpPr>
        <p:spPr>
          <a:xfrm>
            <a:off x="1651000" y="5791200"/>
            <a:ext cx="3733800" cy="29718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2" name="Google Shape;672;p24"/>
          <p:cNvSpPr txBox="1"/>
          <p:nvPr/>
        </p:nvSpPr>
        <p:spPr>
          <a:xfrm>
            <a:off x="1776403" y="5998346"/>
            <a:ext cx="3455997" cy="261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realizar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cadastramento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embasados por análises laboratoriais e por interpretação de mapas aerogeofísicos, magnéticos e radiométricos.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p24"/>
          <p:cNvSpPr/>
          <p:nvPr/>
        </p:nvSpPr>
        <p:spPr>
          <a:xfrm>
            <a:off x="5689600" y="5791200"/>
            <a:ext cx="3467100" cy="29718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4" name="Google Shape;674;p24"/>
          <p:cNvSpPr txBox="1"/>
          <p:nvPr/>
        </p:nvSpPr>
        <p:spPr>
          <a:xfrm>
            <a:off x="5815003" y="5998346"/>
            <a:ext cx="3189297" cy="261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 os mapas foram elaborados a partir de dados do levantamento aero geofísico Campo Alegre de Lourdes-Mortugaba em parceria com o Governo do Estado da Bahia em 2006.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24"/>
          <p:cNvSpPr/>
          <p:nvPr/>
        </p:nvSpPr>
        <p:spPr>
          <a:xfrm>
            <a:off x="9283700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9.000 km²</a:t>
            </a:r>
            <a:endParaRPr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24"/>
          <p:cNvSpPr txBox="1"/>
          <p:nvPr/>
        </p:nvSpPr>
        <p:spPr>
          <a:xfrm>
            <a:off x="9294803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mapeada é de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7" name="Google Shape;677;p24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8" name="Google Shape;678;p24"/>
          <p:cNvSpPr txBox="1"/>
          <p:nvPr/>
        </p:nvSpPr>
        <p:spPr>
          <a:xfrm>
            <a:off x="9271000" y="7467600"/>
            <a:ext cx="3570297" cy="38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da Bahia</a:t>
            </a:r>
            <a:endParaRPr sz="1800" i="1">
              <a:solidFill>
                <a:srgbClr val="0C0C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3234" t="-352" r="24399" b="5202"/>
          <a:stretch/>
        </p:blipFill>
        <p:spPr>
          <a:xfrm>
            <a:off x="19424" y="4572000"/>
            <a:ext cx="5215964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86" name="Google Shape;686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13" r="20399"/>
          <a:stretch/>
        </p:blipFill>
        <p:spPr>
          <a:xfrm>
            <a:off x="5342965" y="4572000"/>
            <a:ext cx="10913035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87" name="Google Shape;687;p25"/>
          <p:cNvSpPr/>
          <p:nvPr/>
        </p:nvSpPr>
        <p:spPr>
          <a:xfrm>
            <a:off x="4927600" y="2286000"/>
            <a:ext cx="54102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8" name="Google Shape;688;p25"/>
          <p:cNvSpPr txBox="1"/>
          <p:nvPr/>
        </p:nvSpPr>
        <p:spPr>
          <a:xfrm>
            <a:off x="5080000" y="2362200"/>
            <a:ext cx="5105400" cy="19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gerados podem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subsidiar a pesquisa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quartzito a dumortierita e rochas para revestimento (quartzito e granito). Desse modo, contribui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 mineração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impulsiona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9" name="Google Shape;689;p25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90" name="Google Shape;690;p25"/>
          <p:cNvSpPr txBox="1"/>
          <p:nvPr/>
        </p:nvSpPr>
        <p:spPr>
          <a:xfrm>
            <a:off x="10642600" y="2438400"/>
            <a:ext cx="4384615" cy="182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 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Mapas Geológicos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Bases de Dados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Sistemas de Informações Geográficas (SIGs)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91" name="Google Shape;691;p25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692" name="Google Shape;692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3" name="Google Shape;693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94" name="Google Shape;694;p25"/>
          <p:cNvSpPr txBox="1"/>
          <p:nvPr/>
        </p:nvSpPr>
        <p:spPr>
          <a:xfrm>
            <a:off x="49276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5" name="Google Shape;695;p25"/>
          <p:cNvSpPr txBox="1"/>
          <p:nvPr/>
        </p:nvSpPr>
        <p:spPr>
          <a:xfrm>
            <a:off x="104902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96" name="Google Shape;696;p25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697" name="Google Shape;697;p25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8" name="Google Shape;698;p2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p25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2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4891" b="14890"/>
          <a:stretch/>
        </p:blipFill>
        <p:spPr>
          <a:xfrm>
            <a:off x="812800" y="914400"/>
            <a:ext cx="707866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07" name="Google Shape;707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7274" b="7274"/>
          <a:stretch/>
        </p:blipFill>
        <p:spPr>
          <a:xfrm>
            <a:off x="8161338" y="914400"/>
            <a:ext cx="7078662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708" name="Google Shape;708;p26"/>
          <p:cNvSpPr/>
          <p:nvPr/>
        </p:nvSpPr>
        <p:spPr>
          <a:xfrm>
            <a:off x="806450" y="6400800"/>
            <a:ext cx="4038600" cy="20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Neste projeto, foram compilados e integrados todos os dados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geológicas, tectônicas e de recursos minerais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disponíveis na região abrangida. </a:t>
            </a:r>
            <a:endParaRPr/>
          </a:p>
        </p:txBody>
      </p:sp>
      <p:sp>
        <p:nvSpPr>
          <p:cNvPr id="709" name="Google Shape;709;p26"/>
          <p:cNvSpPr/>
          <p:nvPr/>
        </p:nvSpPr>
        <p:spPr>
          <a:xfrm>
            <a:off x="5537200" y="6324600"/>
            <a:ext cx="5105400" cy="202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foram complementados com interpretação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fotografias e de imagens de satélites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seguida de intensa programação de trabalhos de coleta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de campo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da elaboração do texto explicativo. </a:t>
            </a:r>
            <a:endParaRPr/>
          </a:p>
        </p:txBody>
      </p:sp>
      <p:sp>
        <p:nvSpPr>
          <p:cNvPr id="710" name="Google Shape;710;p26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1" name="Google Shape;711;p26"/>
          <p:cNvSpPr txBox="1"/>
          <p:nvPr/>
        </p:nvSpPr>
        <p:spPr>
          <a:xfrm>
            <a:off x="750824" y="4800600"/>
            <a:ext cx="585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Uauá-Monte Santo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2" name="Google Shape;712;p26"/>
          <p:cNvSpPr/>
          <p:nvPr/>
        </p:nvSpPr>
        <p:spPr>
          <a:xfrm>
            <a:off x="11455400" y="69342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12.000 km²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3" name="Google Shape;713;p26"/>
          <p:cNvSpPr txBox="1"/>
          <p:nvPr/>
        </p:nvSpPr>
        <p:spPr>
          <a:xfrm>
            <a:off x="11466503" y="64008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mapeada é de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4" name="Google Shape;714;p26"/>
          <p:cNvSpPr txBox="1"/>
          <p:nvPr/>
        </p:nvSpPr>
        <p:spPr>
          <a:xfrm>
            <a:off x="11466503" y="8210550"/>
            <a:ext cx="3570297" cy="38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Norte da Bahia</a:t>
            </a:r>
            <a:endParaRPr sz="1800" i="1">
              <a:solidFill>
                <a:srgbClr val="0C0C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5" name="Google Shape;715;p26"/>
          <p:cNvSpPr txBox="1"/>
          <p:nvPr/>
        </p:nvSpPr>
        <p:spPr>
          <a:xfrm>
            <a:off x="53848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812800" y="5105400"/>
            <a:ext cx="4419600" cy="2057400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812800" y="1371600"/>
            <a:ext cx="4267200" cy="3379304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23" name="Google Shape;72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4362" r="14362"/>
          <a:stretch/>
        </p:blipFill>
        <p:spPr>
          <a:xfrm>
            <a:off x="4546600" y="1097279"/>
            <a:ext cx="7429913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26" name="Google Shape;726;p27"/>
          <p:cNvSpPr txBox="1"/>
          <p:nvPr/>
        </p:nvSpPr>
        <p:spPr>
          <a:xfrm>
            <a:off x="965200" y="5334000"/>
            <a:ext cx="3352800" cy="165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Distrito Cuprífero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 Curaçá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 na mina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Caraíba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 produção desde 1979,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 principal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11709400" y="1371600"/>
            <a:ext cx="3505200" cy="19050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28" name="Google Shape;728;p27"/>
          <p:cNvSpPr txBox="1"/>
          <p:nvPr/>
        </p:nvSpPr>
        <p:spPr>
          <a:xfrm>
            <a:off x="11785600" y="1524000"/>
            <a:ext cx="3306580" cy="165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Já no Distrito Cromitífero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Vale do Jacurici,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Medrado,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operação desde 1972, é 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unidade em atividade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9" name="Google Shape;72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27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1" name="Google Shape;731;p27"/>
          <p:cNvSpPr txBox="1"/>
          <p:nvPr/>
        </p:nvSpPr>
        <p:spPr>
          <a:xfrm>
            <a:off x="965200" y="2160104"/>
            <a:ext cx="3446253" cy="229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cobre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cromo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correspondem à parcela mais significativa da produção mineral na área, seguida pelos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materiais de construção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destaque para 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rochas ornamentais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11702691" y="3429000"/>
            <a:ext cx="3511909" cy="29718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33" name="Google Shape;733;p27"/>
          <p:cNvSpPr txBox="1"/>
          <p:nvPr/>
        </p:nvSpPr>
        <p:spPr>
          <a:xfrm>
            <a:off x="11861800" y="3581400"/>
            <a:ext cx="3352800" cy="259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gerados: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 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Mapas Geológicos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Bases de Dados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Sistemas de Informações Geográficas (SIGs)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34" name="Google Shape;734;p27"/>
          <p:cNvGrpSpPr/>
          <p:nvPr/>
        </p:nvGrpSpPr>
        <p:grpSpPr>
          <a:xfrm>
            <a:off x="12395200" y="7010400"/>
            <a:ext cx="2548127" cy="740663"/>
            <a:chOff x="5695188" y="7506716"/>
            <a:chExt cx="2548127" cy="740663"/>
          </a:xfrm>
        </p:grpSpPr>
        <p:pic>
          <p:nvPicPr>
            <p:cNvPr id="735" name="Google Shape;735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2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28"/>
          <p:cNvSpPr txBox="1"/>
          <p:nvPr/>
        </p:nvSpPr>
        <p:spPr>
          <a:xfrm>
            <a:off x="801777" y="4114800"/>
            <a:ext cx="564982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objetivo é realizar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geológica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estrutural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assim como a atualização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cadastramento dos recursos minerais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a descrição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domínios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aeromagnéticos e aerogamaespectrométricos.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6" name="Google Shape;746;p28"/>
          <p:cNvSpPr/>
          <p:nvPr/>
        </p:nvSpPr>
        <p:spPr>
          <a:xfrm>
            <a:off x="812800" y="3886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7" name="Google Shape;747;p28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8" name="Google Shape;748;p28"/>
          <p:cNvSpPr txBox="1"/>
          <p:nvPr/>
        </p:nvSpPr>
        <p:spPr>
          <a:xfrm>
            <a:off x="736600" y="2667000"/>
            <a:ext cx="6553200" cy="118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367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Geologia e Recursos Minerais da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Santa Maria da Vitória</a:t>
            </a:r>
            <a:endParaRPr sz="24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9" name="Google Shape;749;p28"/>
          <p:cNvSpPr/>
          <p:nvPr/>
        </p:nvSpPr>
        <p:spPr>
          <a:xfrm>
            <a:off x="806450" y="63246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3.000 km²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0" name="Google Shape;750;p28"/>
          <p:cNvSpPr txBox="1"/>
          <p:nvPr/>
        </p:nvSpPr>
        <p:spPr>
          <a:xfrm>
            <a:off x="817553" y="57912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mapeada é de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1" name="Google Shape;751;p28"/>
          <p:cNvSpPr txBox="1"/>
          <p:nvPr/>
        </p:nvSpPr>
        <p:spPr>
          <a:xfrm>
            <a:off x="817553" y="7600950"/>
            <a:ext cx="3570297" cy="38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Oeste da Bahia</a:t>
            </a:r>
            <a:endParaRPr sz="18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2" name="Google Shape;752;p28"/>
          <p:cNvPicPr preferRelativeResize="0"/>
          <p:nvPr/>
        </p:nvPicPr>
        <p:blipFill rotWithShape="1">
          <a:blip r:embed="rId8">
            <a:alphaModFix/>
          </a:blip>
          <a:srcRect l="12720" r="21028"/>
          <a:stretch/>
        </p:blipFill>
        <p:spPr>
          <a:xfrm>
            <a:off x="8585200" y="0"/>
            <a:ext cx="80772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28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755" name="Google Shape;755;p28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56" name="Google Shape;756;p2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p28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9"/>
          <p:cNvSpPr/>
          <p:nvPr/>
        </p:nvSpPr>
        <p:spPr>
          <a:xfrm>
            <a:off x="11673607" y="4548862"/>
            <a:ext cx="3542716" cy="3680738"/>
          </a:xfrm>
          <a:prstGeom prst="rect">
            <a:avLst/>
          </a:pr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65" name="Google Shape;76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31455" t="250" r="38019" b="-249"/>
          <a:stretch/>
        </p:blipFill>
        <p:spPr>
          <a:xfrm>
            <a:off x="787398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71" name="Google Shape;771;p2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667" r="16666"/>
          <a:stretch/>
        </p:blipFill>
        <p:spPr>
          <a:xfrm>
            <a:off x="11671884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772" name="Google Shape;772;p29"/>
          <p:cNvSpPr/>
          <p:nvPr/>
        </p:nvSpPr>
        <p:spPr>
          <a:xfrm>
            <a:off x="8128000" y="990600"/>
            <a:ext cx="3542716" cy="3542716"/>
          </a:xfrm>
          <a:prstGeom prst="rect">
            <a:avLst/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73" name="Google Shape;773;p29"/>
          <p:cNvSpPr txBox="1"/>
          <p:nvPr/>
        </p:nvSpPr>
        <p:spPr>
          <a:xfrm>
            <a:off x="11785600" y="5181600"/>
            <a:ext cx="3505200" cy="229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7813" lvl="1" indent="-2635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 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7813" lvl="1" indent="-2635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Mapa Geológico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7813" lvl="1" indent="-2635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Base de Dados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7813" lvl="1" indent="-2635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Sistema de Informação Geográfica </a:t>
            </a: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(SIG)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4" name="Google Shape;774;p29"/>
          <p:cNvSpPr txBox="1"/>
          <p:nvPr/>
        </p:nvSpPr>
        <p:spPr>
          <a:xfrm>
            <a:off x="8128000" y="1219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5" name="Google Shape;775;p29"/>
          <p:cNvSpPr/>
          <p:nvPr/>
        </p:nvSpPr>
        <p:spPr>
          <a:xfrm>
            <a:off x="8128000" y="4572000"/>
            <a:ext cx="3542716" cy="14478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76" name="Google Shape;776;p29"/>
          <p:cNvSpPr txBox="1"/>
          <p:nvPr/>
        </p:nvSpPr>
        <p:spPr>
          <a:xfrm>
            <a:off x="11716327" y="4609633"/>
            <a:ext cx="3650673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 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77" name="Google Shape;777;p29"/>
          <p:cNvGrpSpPr/>
          <p:nvPr/>
        </p:nvGrpSpPr>
        <p:grpSpPr>
          <a:xfrm>
            <a:off x="8661400" y="4800600"/>
            <a:ext cx="2548127" cy="740663"/>
            <a:chOff x="5695188" y="7506716"/>
            <a:chExt cx="2548127" cy="740663"/>
          </a:xfrm>
        </p:grpSpPr>
        <p:pic>
          <p:nvPicPr>
            <p:cNvPr id="778" name="Google Shape;778;p2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9" name="Google Shape;779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80" name="Google Shape;780;p29"/>
          <p:cNvSpPr txBox="1"/>
          <p:nvPr/>
        </p:nvSpPr>
        <p:spPr>
          <a:xfrm>
            <a:off x="8204200" y="1905000"/>
            <a:ext cx="3352800" cy="211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foi considerada promissora para hospedar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metais-base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(Pb, Zn e Cu), além de fosfato.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9254565" y="6019800"/>
            <a:ext cx="5943600" cy="21336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6582979" y="4515906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2565400" y="2405062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36" name="Google Shape;136;p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16643" r="16642"/>
          <a:stretch/>
        </p:blipFill>
        <p:spPr>
          <a:xfrm>
            <a:off x="812800" y="2895600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37" name="Google Shape;137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8310" r="18309"/>
          <a:stretch/>
        </p:blipFill>
        <p:spPr>
          <a:xfrm>
            <a:off x="4842185" y="5006444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138" name="Google Shape;138;p3"/>
          <p:cNvGrpSpPr/>
          <p:nvPr/>
        </p:nvGrpSpPr>
        <p:grpSpPr>
          <a:xfrm>
            <a:off x="2137012" y="228600"/>
            <a:ext cx="1966691" cy="2203195"/>
            <a:chOff x="6855459" y="2020328"/>
            <a:chExt cx="4258056" cy="4770107"/>
          </a:xfrm>
        </p:grpSpPr>
        <p:pic>
          <p:nvPicPr>
            <p:cNvPr id="139" name="Google Shape;139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3"/>
          <p:cNvSpPr txBox="1"/>
          <p:nvPr/>
        </p:nvSpPr>
        <p:spPr>
          <a:xfrm>
            <a:off x="9499600" y="6096000"/>
            <a:ext cx="5448300" cy="193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 parâmetros relacionados aos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estações coletam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monitorando o volume de chuvas. </a:t>
            </a:r>
            <a:endParaRPr/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9900000">
            <a:off x="6222758" y="-213060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/>
          <p:nvPr/>
        </p:nvSpPr>
        <p:spPr>
          <a:xfrm>
            <a:off x="9271000" y="2362200"/>
            <a:ext cx="5943600" cy="4572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9461500" y="2362200"/>
            <a:ext cx="5524500" cy="38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país. 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9304618" y="3048000"/>
            <a:ext cx="5909982" cy="1066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9499600" y="3073006"/>
            <a:ext cx="556260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coordenada pela Agência Nacional de Águas e Saneamento Básico (ANA) e operada, em grande parte, pelo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9271000" y="4343400"/>
            <a:ext cx="5943600" cy="14478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9427882" y="4363924"/>
            <a:ext cx="5562600" cy="134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monitoramento em diversos estados.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Bahia,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estão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280 pontos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nas bacias dos rios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Francisco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Paraguaçu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Pardo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9203662" y="771024"/>
            <a:ext cx="6468138" cy="90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2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9271000" y="1766596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grpSp>
        <p:nvGrpSpPr>
          <p:cNvPr id="154" name="Google Shape;154;p3"/>
          <p:cNvGrpSpPr/>
          <p:nvPr/>
        </p:nvGrpSpPr>
        <p:grpSpPr>
          <a:xfrm>
            <a:off x="812800" y="676482"/>
            <a:ext cx="3857600" cy="1570908"/>
            <a:chOff x="812800" y="600282"/>
            <a:chExt cx="3857600" cy="1570908"/>
          </a:xfrm>
        </p:grpSpPr>
        <p:sp>
          <p:nvSpPr>
            <p:cNvPr id="155" name="Google Shape;155;p3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6" name="Google Shape;156;p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3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8514" r="8513"/>
          <a:stretch/>
        </p:blipFill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86" name="Google Shape;786;p3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3616" r="3615"/>
          <a:stretch/>
        </p:blipFill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87" name="Google Shape;787;p3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17397" r="17397"/>
          <a:stretch/>
        </p:blipFill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88" name="Google Shape;788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30"/>
          <p:cNvSpPr/>
          <p:nvPr/>
        </p:nvSpPr>
        <p:spPr>
          <a:xfrm rot="10800000" flipH="1">
            <a:off x="8128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1" name="Google Shape;791;p30"/>
          <p:cNvSpPr txBox="1"/>
          <p:nvPr/>
        </p:nvSpPr>
        <p:spPr>
          <a:xfrm>
            <a:off x="736600" y="4343400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Contendas-Macaúbas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30"/>
          <p:cNvSpPr/>
          <p:nvPr/>
        </p:nvSpPr>
        <p:spPr>
          <a:xfrm>
            <a:off x="1651000" y="5943600"/>
            <a:ext cx="6629400" cy="19812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3" name="Google Shape;793;p30"/>
          <p:cNvSpPr txBox="1"/>
          <p:nvPr/>
        </p:nvSpPr>
        <p:spPr>
          <a:xfrm>
            <a:off x="1803400" y="6019800"/>
            <a:ext cx="6275397" cy="171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objetivo é realizar a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cartografia geológica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caracterização estrutural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assim como a atualização do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cadastramento dos recursos minerais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a descrição dos </a:t>
            </a: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principais domínios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aeromagnéticos e aerogamaespectrométricos.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30"/>
          <p:cNvSpPr/>
          <p:nvPr/>
        </p:nvSpPr>
        <p:spPr>
          <a:xfrm>
            <a:off x="9283700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F5CE6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30.000 km²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5" name="Google Shape;795;p30"/>
          <p:cNvSpPr txBox="1"/>
          <p:nvPr/>
        </p:nvSpPr>
        <p:spPr>
          <a:xfrm>
            <a:off x="9294803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mapeada é de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6" name="Google Shape;796;p30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7" name="Google Shape;797;p30"/>
          <p:cNvSpPr txBox="1"/>
          <p:nvPr/>
        </p:nvSpPr>
        <p:spPr>
          <a:xfrm>
            <a:off x="9243017" y="7543800"/>
            <a:ext cx="3570297" cy="38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Centro-leste da Bahia</a:t>
            </a:r>
            <a:endParaRPr sz="1800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8" name="Google Shape;798;p30"/>
          <p:cNvSpPr txBox="1"/>
          <p:nvPr/>
        </p:nvSpPr>
        <p:spPr>
          <a:xfrm>
            <a:off x="3784600" y="5334000"/>
            <a:ext cx="2133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1">
                <a:solidFill>
                  <a:srgbClr val="127CC8"/>
                </a:solidFill>
              </a:rPr>
              <a:t>(Em finalização)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7812" b="7811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06" name="Google Shape;806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4375" b="4374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07" name="Google Shape;807;p31"/>
          <p:cNvSpPr/>
          <p:nvPr/>
        </p:nvSpPr>
        <p:spPr>
          <a:xfrm>
            <a:off x="6985000" y="2286000"/>
            <a:ext cx="33528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08" name="Google Shape;808;p31"/>
          <p:cNvSpPr txBox="1"/>
          <p:nvPr/>
        </p:nvSpPr>
        <p:spPr>
          <a:xfrm>
            <a:off x="7061200" y="2819400"/>
            <a:ext cx="3124200" cy="101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é promissora para hospedar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mineralizações de ETR, Ni e V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9" name="Google Shape;809;p31"/>
          <p:cNvSpPr/>
          <p:nvPr/>
        </p:nvSpPr>
        <p:spPr>
          <a:xfrm>
            <a:off x="10490200" y="2286000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10" name="Google Shape;810;p31"/>
          <p:cNvSpPr txBox="1"/>
          <p:nvPr/>
        </p:nvSpPr>
        <p:spPr>
          <a:xfrm>
            <a:off x="10642600" y="2438400"/>
            <a:ext cx="4384615" cy="182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 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Mapas Geológicos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Bases de Dados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3032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Sistemas de Informações Geográficas (SIGs)</a:t>
            </a:r>
            <a:endParaRPr sz="2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1" name="Google Shape;811;p31"/>
          <p:cNvSpPr txBox="1"/>
          <p:nvPr/>
        </p:nvSpPr>
        <p:spPr>
          <a:xfrm>
            <a:off x="69088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2" name="Google Shape;812;p31"/>
          <p:cNvSpPr txBox="1"/>
          <p:nvPr/>
        </p:nvSpPr>
        <p:spPr>
          <a:xfrm>
            <a:off x="10490200" y="18288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13" name="Google Shape;813;p31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814" name="Google Shape;814;p31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5" name="Google Shape;815;p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3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" name="Google Shape;818;p31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3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4981" b="14981"/>
          <a:stretch/>
        </p:blipFill>
        <p:spPr>
          <a:xfrm>
            <a:off x="812800" y="914400"/>
            <a:ext cx="707866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24" name="Google Shape;824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0555" b="10554"/>
          <a:stretch/>
        </p:blipFill>
        <p:spPr>
          <a:xfrm>
            <a:off x="8161338" y="914400"/>
            <a:ext cx="7078662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25" name="Google Shape;825;p32"/>
          <p:cNvSpPr/>
          <p:nvPr/>
        </p:nvSpPr>
        <p:spPr>
          <a:xfrm>
            <a:off x="806450" y="6400800"/>
            <a:ext cx="7778750" cy="160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objetivo é realizar 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geológica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estrutural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assim como a atualização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cadastramento dos recursos minerais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a descrição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principais domínios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aeromagnéticos e aerogamaespectrométricos. </a:t>
            </a:r>
            <a:endParaRPr/>
          </a:p>
        </p:txBody>
      </p:sp>
      <p:sp>
        <p:nvSpPr>
          <p:cNvPr id="826" name="Google Shape;826;p32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27" name="Google Shape;827;p32"/>
          <p:cNvSpPr txBox="1"/>
          <p:nvPr/>
        </p:nvSpPr>
        <p:spPr>
          <a:xfrm>
            <a:off x="750824" y="4800600"/>
            <a:ext cx="585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Geologia do Brasil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Anagé-Poções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8" name="Google Shape;828;p32"/>
          <p:cNvSpPr/>
          <p:nvPr/>
        </p:nvSpPr>
        <p:spPr>
          <a:xfrm>
            <a:off x="10326697" y="67818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9.000 km²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9" name="Google Shape;829;p32"/>
          <p:cNvSpPr txBox="1"/>
          <p:nvPr/>
        </p:nvSpPr>
        <p:spPr>
          <a:xfrm>
            <a:off x="10337800" y="62484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mapeada é de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0" name="Google Shape;830;p32"/>
          <p:cNvSpPr txBox="1"/>
          <p:nvPr/>
        </p:nvSpPr>
        <p:spPr>
          <a:xfrm>
            <a:off x="10337800" y="8058150"/>
            <a:ext cx="3570297" cy="38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Centro-sul da  Bahia</a:t>
            </a:r>
            <a:endParaRPr sz="1800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1" name="Google Shape;831;p32"/>
          <p:cNvSpPr txBox="1"/>
          <p:nvPr/>
        </p:nvSpPr>
        <p:spPr>
          <a:xfrm>
            <a:off x="3784600" y="5791200"/>
            <a:ext cx="4191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(Finalização prevista para 2023)</a:t>
            </a:r>
            <a:endParaRPr/>
          </a:p>
        </p:txBody>
      </p:sp>
      <p:sp>
        <p:nvSpPr>
          <p:cNvPr id="832" name="Google Shape;832;p32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3"/>
          <p:cNvSpPr/>
          <p:nvPr/>
        </p:nvSpPr>
        <p:spPr>
          <a:xfrm>
            <a:off x="812800" y="1371600"/>
            <a:ext cx="4267200" cy="3379304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39" name="Google Shape;83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22446" r="6278"/>
          <a:stretch/>
        </p:blipFill>
        <p:spPr>
          <a:xfrm>
            <a:off x="4546600" y="1097279"/>
            <a:ext cx="7429913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42" name="Google Shape;84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33"/>
          <p:cNvSpPr txBox="1"/>
          <p:nvPr/>
        </p:nvSpPr>
        <p:spPr>
          <a:xfrm>
            <a:off x="9652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4" name="Google Shape;844;p33"/>
          <p:cNvSpPr txBox="1"/>
          <p:nvPr/>
        </p:nvSpPr>
        <p:spPr>
          <a:xfrm>
            <a:off x="965200" y="2160104"/>
            <a:ext cx="3446253" cy="2352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área é promissora para hospedar </a:t>
            </a:r>
            <a:r>
              <a:rPr lang="pt-B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mineralizações de grafita</a:t>
            </a:r>
            <a:r>
              <a:rPr lang="pt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ainda há importantes ocorrências de </a:t>
            </a:r>
            <a:r>
              <a:rPr lang="pt-B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rochas ornamentais exóticas</a:t>
            </a:r>
            <a:r>
              <a:rPr lang="pt-B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11765214" y="4953000"/>
            <a:ext cx="3511909" cy="29718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46" name="Google Shape;846;p33"/>
          <p:cNvSpPr txBox="1"/>
          <p:nvPr/>
        </p:nvSpPr>
        <p:spPr>
          <a:xfrm>
            <a:off x="11924323" y="5105400"/>
            <a:ext cx="3352800" cy="259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gerados:</a:t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Nota Explicativa 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Mapas Geológicos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Bases de Dados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0675" lvl="1" indent="-2651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Sistemas de Informações Geográficas (SIGs)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34"/>
          <p:cNvSpPr txBox="1"/>
          <p:nvPr/>
        </p:nvSpPr>
        <p:spPr>
          <a:xfrm>
            <a:off x="801777" y="4114800"/>
            <a:ext cx="6030823" cy="170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Mapa abrange a parte norte do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Cráton do São Francisco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apresenta um resumo dos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ambientes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tectônicos do estado da Bahia correlacionando-os aspectos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metalogenéticos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7" name="Google Shape;857;p34"/>
          <p:cNvSpPr/>
          <p:nvPr/>
        </p:nvSpPr>
        <p:spPr>
          <a:xfrm>
            <a:off x="812800" y="38862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58" name="Google Shape;858;p34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9" name="Google Shape;859;p34"/>
          <p:cNvSpPr txBox="1"/>
          <p:nvPr/>
        </p:nvSpPr>
        <p:spPr>
          <a:xfrm>
            <a:off x="736600" y="2667000"/>
            <a:ext cx="8382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Mapa Tectônico-Geocronológico do Estado da Bahia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0" name="Google Shape;860;p34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34"/>
          <p:cNvSpPr txBox="1"/>
          <p:nvPr/>
        </p:nvSpPr>
        <p:spPr>
          <a:xfrm>
            <a:off x="836946" y="6084277"/>
            <a:ext cx="6030823" cy="87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projeto é uma parceria entre o SGB e a Companhia Baiana de Pesquisa Mineral.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2" name="Google Shape;862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59566" y="4125259"/>
            <a:ext cx="8996434" cy="505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3" name="Google Shape;863;p34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864" name="Google Shape;864;p34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5" name="Google Shape;865;p3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6" name="Google Shape;866;p3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7" name="Google Shape;867;p3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8" name="Google Shape;868;p34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5"/>
          <p:cNvSpPr/>
          <p:nvPr/>
        </p:nvSpPr>
        <p:spPr>
          <a:xfrm>
            <a:off x="11673607" y="4548862"/>
            <a:ext cx="3542716" cy="3680738"/>
          </a:xfrm>
          <a:prstGeom prst="rect">
            <a:avLst/>
          </a:pr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74" name="Google Shape;87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6728" r="16728"/>
          <a:stretch/>
        </p:blipFill>
        <p:spPr>
          <a:xfrm>
            <a:off x="787398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80" name="Google Shape;880;p3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9">
            <a:alphaModFix/>
          </a:blip>
          <a:srcRect l="16667" r="16666"/>
          <a:stretch/>
        </p:blipFill>
        <p:spPr>
          <a:xfrm>
            <a:off x="11671884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81" name="Google Shape;881;p35"/>
          <p:cNvSpPr/>
          <p:nvPr/>
        </p:nvSpPr>
        <p:spPr>
          <a:xfrm>
            <a:off x="8128000" y="1029284"/>
            <a:ext cx="3542716" cy="3542716"/>
          </a:xfrm>
          <a:prstGeom prst="rect">
            <a:avLst/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82" name="Google Shape;882;p35"/>
          <p:cNvSpPr txBox="1"/>
          <p:nvPr/>
        </p:nvSpPr>
        <p:spPr>
          <a:xfrm>
            <a:off x="8128000" y="1219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35"/>
          <p:cNvSpPr/>
          <p:nvPr/>
        </p:nvSpPr>
        <p:spPr>
          <a:xfrm>
            <a:off x="8128000" y="4572000"/>
            <a:ext cx="3542716" cy="2286000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84" name="Google Shape;884;p35"/>
          <p:cNvSpPr txBox="1"/>
          <p:nvPr/>
        </p:nvSpPr>
        <p:spPr>
          <a:xfrm>
            <a:off x="8204200" y="1905000"/>
            <a:ext cx="3352800" cy="170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uma importante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 de pesquisa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investidores e para a sociedade acadêmica.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35"/>
          <p:cNvSpPr txBox="1"/>
          <p:nvPr/>
        </p:nvSpPr>
        <p:spPr>
          <a:xfrm>
            <a:off x="11938000" y="4774438"/>
            <a:ext cx="3048000" cy="2947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Possibilita a 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 minerais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atraindo, consequentemente, novos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pesquisa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35"/>
          <p:cNvSpPr/>
          <p:nvPr/>
        </p:nvSpPr>
        <p:spPr>
          <a:xfrm>
            <a:off x="8128000" y="6816970"/>
            <a:ext cx="3542716" cy="141263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887" name="Google Shape;887;p35"/>
          <p:cNvGrpSpPr/>
          <p:nvPr/>
        </p:nvGrpSpPr>
        <p:grpSpPr>
          <a:xfrm>
            <a:off x="8737600" y="7162800"/>
            <a:ext cx="2548127" cy="740663"/>
            <a:chOff x="5695188" y="7506716"/>
            <a:chExt cx="2548127" cy="740663"/>
          </a:xfrm>
        </p:grpSpPr>
        <p:pic>
          <p:nvPicPr>
            <p:cNvPr id="888" name="Google Shape;888;p3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p3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90" name="Google Shape;890;p35"/>
          <p:cNvSpPr txBox="1"/>
          <p:nvPr/>
        </p:nvSpPr>
        <p:spPr>
          <a:xfrm>
            <a:off x="8280400" y="5562600"/>
            <a:ext cx="3505200" cy="49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7813" lvl="1" indent="-2635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pt-BR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Mapas Geológicos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1" name="Google Shape;891;p35"/>
          <p:cNvSpPr txBox="1"/>
          <p:nvPr/>
        </p:nvSpPr>
        <p:spPr>
          <a:xfrm>
            <a:off x="8432800" y="4953000"/>
            <a:ext cx="2819399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8637" r="8636"/>
          <a:stretch/>
        </p:blipFill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97" name="Google Shape;897;p3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8599" r="8599"/>
          <a:stretch/>
        </p:blipFill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98" name="Google Shape;898;p3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8561" r="8561"/>
          <a:stretch/>
        </p:blipFill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99" name="Google Shape;899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36"/>
          <p:cNvSpPr/>
          <p:nvPr/>
        </p:nvSpPr>
        <p:spPr>
          <a:xfrm rot="10800000" flipH="1">
            <a:off x="812800" y="52578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02" name="Google Shape;902;p36"/>
          <p:cNvSpPr txBox="1"/>
          <p:nvPr/>
        </p:nvSpPr>
        <p:spPr>
          <a:xfrm>
            <a:off x="736600" y="4419600"/>
            <a:ext cx="11949176" cy="6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Remanso Sobradinho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3" name="Google Shape;903;p36"/>
          <p:cNvSpPr/>
          <p:nvPr/>
        </p:nvSpPr>
        <p:spPr>
          <a:xfrm>
            <a:off x="812800" y="5943600"/>
            <a:ext cx="7772400" cy="22098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04" name="Google Shape;904;p36"/>
          <p:cNvSpPr txBox="1"/>
          <p:nvPr/>
        </p:nvSpPr>
        <p:spPr>
          <a:xfrm>
            <a:off x="965200" y="6019800"/>
            <a:ext cx="7467600" cy="211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projeto, foram descritas várias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mineralizações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alguns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(indícios, ocorrências, garimpos, depósitos e minas)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cobre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chumbo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pirita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possui um pequeno depósito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cubado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magnesita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mármore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calcário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ametista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citrino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turquesa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crista-de-rocha.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5" name="Google Shape;905;p36"/>
          <p:cNvSpPr/>
          <p:nvPr/>
        </p:nvSpPr>
        <p:spPr>
          <a:xfrm>
            <a:off x="9283700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24.000 km²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6" name="Google Shape;906;p36"/>
          <p:cNvSpPr txBox="1"/>
          <p:nvPr/>
        </p:nvSpPr>
        <p:spPr>
          <a:xfrm>
            <a:off x="9294803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mapeada é de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7" name="Google Shape;907;p36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8" name="Google Shape;908;p36"/>
          <p:cNvSpPr txBox="1"/>
          <p:nvPr/>
        </p:nvSpPr>
        <p:spPr>
          <a:xfrm>
            <a:off x="9243017" y="7543800"/>
            <a:ext cx="3570297" cy="38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Centro-norte da Bahia</a:t>
            </a:r>
            <a:endParaRPr sz="1800"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36" b="37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916" name="Google Shape;916;p3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733" b="7734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917" name="Google Shape;917;p37"/>
          <p:cNvSpPr/>
          <p:nvPr/>
        </p:nvSpPr>
        <p:spPr>
          <a:xfrm>
            <a:off x="9271000" y="2286000"/>
            <a:ext cx="5705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18" name="Google Shape;918;p37"/>
          <p:cNvSpPr txBox="1"/>
          <p:nvPr/>
        </p:nvSpPr>
        <p:spPr>
          <a:xfrm>
            <a:off x="9423400" y="2438400"/>
            <a:ext cx="5375215" cy="170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27025" lvl="1" indent="-3079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mapas integrados (geológico e de recursos minerais)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7025" lvl="1" indent="-3079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 mapas geológicos na escala 1:50.000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27025" lvl="1" indent="-3079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mapas geológicos 1:100.000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9" name="Google Shape;919;p37"/>
          <p:cNvSpPr txBox="1"/>
          <p:nvPr/>
        </p:nvSpPr>
        <p:spPr>
          <a:xfrm>
            <a:off x="9194800" y="1600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Gerados: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20" name="Google Shape;920;p37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921" name="Google Shape;921;p3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2" name="Google Shape;922;p3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923" name="Google Shape;923;p37"/>
          <p:cNvGrpSpPr/>
          <p:nvPr/>
        </p:nvGrpSpPr>
        <p:grpSpPr>
          <a:xfrm>
            <a:off x="965200" y="752682"/>
            <a:ext cx="3857600" cy="1570908"/>
            <a:chOff x="812800" y="600282"/>
            <a:chExt cx="3857600" cy="1570908"/>
          </a:xfrm>
        </p:grpSpPr>
        <p:sp>
          <p:nvSpPr>
            <p:cNvPr id="924" name="Google Shape;924;p37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25" name="Google Shape;925;p3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3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7" name="Google Shape;927;p3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8" name="Google Shape;928;p37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5628" y="-1905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16304" y="2133600"/>
            <a:ext cx="2196591" cy="322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10877" b="10877"/>
          <a:stretch/>
        </p:blipFill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938" name="Google Shape;938;p38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39" name="Google Shape;939;p38"/>
          <p:cNvSpPr txBox="1"/>
          <p:nvPr/>
        </p:nvSpPr>
        <p:spPr>
          <a:xfrm>
            <a:off x="5916209" y="2209800"/>
            <a:ext cx="4423582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939656" marR="3266" lvl="0" indent="-931897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SALVADOR</a:t>
            </a:r>
            <a:endParaRPr/>
          </a:p>
          <a:p>
            <a:pPr marL="1522806" lvl="0" indent="0" algn="l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SUREG/SA</a:t>
            </a:r>
            <a:endParaRPr/>
          </a:p>
        </p:txBody>
      </p:sp>
      <p:sp>
        <p:nvSpPr>
          <p:cNvPr id="940" name="Google Shape;940;p38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1" name="Google Shape;941;p38"/>
          <p:cNvGrpSpPr/>
          <p:nvPr/>
        </p:nvGrpSpPr>
        <p:grpSpPr>
          <a:xfrm>
            <a:off x="4699000" y="4114800"/>
            <a:ext cx="6400800" cy="1461195"/>
            <a:chOff x="4699000" y="4114800"/>
            <a:chExt cx="6400800" cy="1461195"/>
          </a:xfrm>
        </p:grpSpPr>
        <p:sp>
          <p:nvSpPr>
            <p:cNvPr id="942" name="Google Shape;942;p38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943" name="Google Shape;943;p38">
              <a:hlinkClick r:id="rId9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8"/>
            <p:cNvSpPr txBox="1"/>
            <p:nvPr/>
          </p:nvSpPr>
          <p:spPr>
            <a:xfrm>
              <a:off x="5918200" y="4191000"/>
              <a:ext cx="518160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ULYSSES GUIMARÃES, 2862</a:t>
              </a:r>
              <a:b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SUSSUARANA - CENTRO ADMINISTRATIVO DA BAHIA 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/>
              </a:r>
              <a:b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SALVADOR - BA -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41213-000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45" name="Google Shape;945;p38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8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71 2101-7302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7" name="Google Shape;947;p38"/>
          <p:cNvSpPr txBox="1"/>
          <p:nvPr/>
        </p:nvSpPr>
        <p:spPr>
          <a:xfrm>
            <a:off x="8051800" y="3429000"/>
            <a:ext cx="355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/>
              </a:rPr>
              <a:t>suregsa@sgb.gov.br</a:t>
            </a:r>
            <a:endParaRPr sz="16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8" name="Google Shape;948;p38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949" name="Google Shape;949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9625" y="5901151"/>
            <a:ext cx="6556750" cy="139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9"/>
          <p:cNvSpPr/>
          <p:nvPr/>
        </p:nvSpPr>
        <p:spPr>
          <a:xfrm>
            <a:off x="0" y="815434"/>
            <a:ext cx="16255999" cy="82904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956" name="Google Shape;9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1021" y="7641425"/>
            <a:ext cx="2036098" cy="112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3" y="4466844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70" name="Google Shape;170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8965" r="8965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1" name="Google Shape;171;p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35268" t="21156" r="13694" b="2248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72" name="Google Shape;172;p4"/>
          <p:cNvSpPr/>
          <p:nvPr/>
        </p:nvSpPr>
        <p:spPr>
          <a:xfrm>
            <a:off x="9271000" y="2133600"/>
            <a:ext cx="5943600" cy="2438400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9423400" y="2743200"/>
            <a:ext cx="5668682" cy="1656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principais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estado.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9423400" y="2286000"/>
            <a:ext cx="4114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/>
          </a:p>
        </p:txBody>
      </p:sp>
      <p:sp>
        <p:nvSpPr>
          <p:cNvPr id="175" name="Google Shape;175;p4"/>
          <p:cNvSpPr txBox="1"/>
          <p:nvPr/>
        </p:nvSpPr>
        <p:spPr>
          <a:xfrm>
            <a:off x="9194800" y="714928"/>
            <a:ext cx="6468138" cy="90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 - </a:t>
            </a:r>
            <a:r>
              <a:rPr lang="pt-BR" sz="2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(RHN) 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9271000" y="1766596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77" name="Google Shape;177;p4"/>
          <p:cNvSpPr/>
          <p:nvPr/>
        </p:nvSpPr>
        <p:spPr>
          <a:xfrm>
            <a:off x="9325043" y="5715000"/>
            <a:ext cx="5943600" cy="24384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9477443" y="6298301"/>
            <a:ext cx="5668682" cy="165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são utilizados por órgãos federais, como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também por órgãos estaduais, como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Instituto do Meio Ambiente 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(INEMA), na Bahia, em processos de concessão de outorga.</a:t>
            </a:r>
            <a:endParaRPr/>
          </a:p>
        </p:txBody>
      </p:sp>
      <p:sp>
        <p:nvSpPr>
          <p:cNvPr id="179" name="Google Shape;179;p4"/>
          <p:cNvSpPr txBox="1"/>
          <p:nvPr/>
        </p:nvSpPr>
        <p:spPr>
          <a:xfrm>
            <a:off x="9477443" y="5867400"/>
            <a:ext cx="41148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8664" y="759206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5600" y="-10633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3148" r="199"/>
          <a:stretch/>
        </p:blipFill>
        <p:spPr>
          <a:xfrm>
            <a:off x="914402" y="995212"/>
            <a:ext cx="3486756" cy="71535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90" name="Google Shape;190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2841" b="12842"/>
          <a:stretch/>
        </p:blipFill>
        <p:spPr>
          <a:xfrm>
            <a:off x="4641247" y="4694772"/>
            <a:ext cx="6973511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91" name="Google Shape;191;p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10">
            <a:alphaModFix/>
          </a:blip>
          <a:srcRect t="11323" b="61749"/>
          <a:stretch/>
        </p:blipFill>
        <p:spPr>
          <a:xfrm>
            <a:off x="9569302" y="995213"/>
            <a:ext cx="5772299" cy="34540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92" name="Google Shape;192;p5"/>
          <p:cNvSpPr/>
          <p:nvPr/>
        </p:nvSpPr>
        <p:spPr>
          <a:xfrm>
            <a:off x="11854845" y="4694773"/>
            <a:ext cx="3486756" cy="1477427"/>
          </a:xfrm>
          <a:prstGeom prst="rect">
            <a:avLst/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4641246" y="995213"/>
            <a:ext cx="4705954" cy="3454016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4699000" y="1641390"/>
            <a:ext cx="4572000" cy="261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As informações também são aplicadas em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sobre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hídrica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 De modo a atender, diversos projetos e diferentes segmentos da sociedade, a exemplo de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instituições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profissionais dos setores da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agricultura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da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além da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195" name="Google Shape;195;p5"/>
          <p:cNvSpPr txBox="1"/>
          <p:nvPr/>
        </p:nvSpPr>
        <p:spPr>
          <a:xfrm>
            <a:off x="4318000" y="1066800"/>
            <a:ext cx="4336904" cy="4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423544" lvl="0" indent="0" algn="ctr" rtl="0">
              <a:lnSpc>
                <a:spcPct val="109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</a:endParaRPr>
          </a:p>
        </p:txBody>
      </p:sp>
      <p:grpSp>
        <p:nvGrpSpPr>
          <p:cNvPr id="196" name="Google Shape;196;p5"/>
          <p:cNvGrpSpPr/>
          <p:nvPr/>
        </p:nvGrpSpPr>
        <p:grpSpPr>
          <a:xfrm>
            <a:off x="12319000" y="5029200"/>
            <a:ext cx="2548127" cy="740663"/>
            <a:chOff x="5695188" y="7506716"/>
            <a:chExt cx="2548127" cy="740663"/>
          </a:xfrm>
        </p:grpSpPr>
        <p:pic>
          <p:nvPicPr>
            <p:cNvPr id="197" name="Google Shape;197;p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95200" y="22334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7912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5879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8585200" y="1767841"/>
            <a:ext cx="46482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10" name="Google Shape;2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22402" r="22402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1" name="Google Shape;2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28339" t="31354" r="29767" b="17987"/>
          <a:stretch/>
        </p:blipFill>
        <p:spPr>
          <a:xfrm>
            <a:off x="4089400" y="457200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12" name="Google Shape;212;p6"/>
          <p:cNvSpPr txBox="1"/>
          <p:nvPr/>
        </p:nvSpPr>
        <p:spPr>
          <a:xfrm>
            <a:off x="8509000" y="746534"/>
            <a:ext cx="8144538" cy="96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URUCUIA - </a:t>
            </a: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(RHURUCUIA) </a:t>
            </a:r>
            <a:endParaRPr sz="2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8574700" y="6196026"/>
            <a:ext cx="6629400" cy="2143200"/>
          </a:xfrm>
          <a:prstGeom prst="roundRect">
            <a:avLst>
              <a:gd name="adj" fmla="val 10198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4" name="Google Shape;214;p6"/>
          <p:cNvSpPr txBox="1"/>
          <p:nvPr/>
        </p:nvSpPr>
        <p:spPr>
          <a:xfrm>
            <a:off x="8819730" y="6348413"/>
            <a:ext cx="6134100" cy="161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RHUrucuia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redes de 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superficial da região, como a Rede de Estações Meteorológicas do Instituto Nacional de Meteorologia (INMET), a Rede Hidrometeorológica Nacional (ANA/SGB), e rede hidrológica estadual do INEMA. </a:t>
            </a:r>
            <a:endParaRPr/>
          </a:p>
        </p:txBody>
      </p:sp>
      <p:sp>
        <p:nvSpPr>
          <p:cNvPr id="215" name="Google Shape;215;p6"/>
          <p:cNvSpPr/>
          <p:nvPr/>
        </p:nvSpPr>
        <p:spPr>
          <a:xfrm>
            <a:off x="8585200" y="2514600"/>
            <a:ext cx="6629400" cy="1447800"/>
          </a:xfrm>
          <a:prstGeom prst="roundRect">
            <a:avLst>
              <a:gd name="adj" fmla="val 1186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8766108" y="2514600"/>
            <a:ext cx="6219892" cy="13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Criada em outubro de 2013,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RHUrucuia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oferta informações sobre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aquífero e reduz os conflitos pelo uso da água na região.</a:t>
            </a: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8585200" y="4343400"/>
            <a:ext cx="6629400" cy="1447800"/>
          </a:xfrm>
          <a:prstGeom prst="roundRect">
            <a:avLst>
              <a:gd name="adj" fmla="val 16667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8727695" y="4363924"/>
            <a:ext cx="62628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operadas estações de monitoramento de rios e de chuva, suprindo as lacunas da Rede Hidrometeorológica Nacional (RHN)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aumentar a cobertura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sub-bacias do rio São Francisco.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/>
          <p:nvPr/>
        </p:nvSpPr>
        <p:spPr>
          <a:xfrm>
            <a:off x="812800" y="5105400"/>
            <a:ext cx="4419600" cy="2743200"/>
          </a:xfrm>
          <a:prstGeom prst="roundRect">
            <a:avLst>
              <a:gd name="adj" fmla="val 8633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812800" y="1371600"/>
            <a:ext cx="4267200" cy="3379304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7106" r="11603"/>
          <a:stretch/>
        </p:blipFill>
        <p:spPr>
          <a:xfrm>
            <a:off x="4318000" y="838201"/>
            <a:ext cx="7706904" cy="72085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30" name="Google Shape;230;p7"/>
          <p:cNvSpPr txBox="1"/>
          <p:nvPr/>
        </p:nvSpPr>
        <p:spPr>
          <a:xfrm>
            <a:off x="889000" y="5638800"/>
            <a:ext cx="3352800" cy="204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RHUrucuia gera informações que são utilizadas por órgãos públicos e privados em projetos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aproveitamento hídrico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também em processos de controle, como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concessão de outorga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231" name="Google Shape;231;p7"/>
          <p:cNvSpPr/>
          <p:nvPr/>
        </p:nvSpPr>
        <p:spPr>
          <a:xfrm>
            <a:off x="11709400" y="1371600"/>
            <a:ext cx="3505200" cy="25146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2" name="Google Shape;232;p7"/>
          <p:cNvSpPr txBox="1"/>
          <p:nvPr/>
        </p:nvSpPr>
        <p:spPr>
          <a:xfrm>
            <a:off x="11785600" y="1524000"/>
            <a:ext cx="3306580" cy="204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são extremamente importantes considerando que a região tem um desenvolvimento acelerado, sendo um dos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polos de agricultura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importantes do país. </a:t>
            </a:r>
            <a:endParaRPr/>
          </a:p>
        </p:txBody>
      </p:sp>
      <p:pic>
        <p:nvPicPr>
          <p:cNvPr id="233" name="Google Shape;233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7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7"/>
          <p:cNvSpPr txBox="1"/>
          <p:nvPr/>
        </p:nvSpPr>
        <p:spPr>
          <a:xfrm>
            <a:off x="965201" y="2160104"/>
            <a:ext cx="3200399" cy="233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públicas e privadas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fazem uso dos dados da RHUrucuia para o desenvolvimento de projetos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aproveitamento hídrico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exemplo da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Associação de Agricultores e Irrigantes do Estado da Bahia (AIBA).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7"/>
          <p:cNvSpPr txBox="1"/>
          <p:nvPr/>
        </p:nvSpPr>
        <p:spPr>
          <a:xfrm>
            <a:off x="889000" y="5181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11702691" y="4191000"/>
            <a:ext cx="3511909" cy="28956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11785600" y="4302710"/>
            <a:ext cx="3352800" cy="26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cenário de </a:t>
            </a:r>
            <a:r>
              <a:rPr lang="pt-BR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alta demanda hídrica</a:t>
            </a:r>
            <a:r>
              <a:rPr lang="pt-BR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resulta em modificações na cobertura vegetal, com a supressão de extensas áreas de cerrado e de um elevado risco de contaminação das águas por fertilizantes e defensivos agrícolas, além da expansão de centros urbanos, o que aumenta os cenários de conflito pelo uso das águas.</a:t>
            </a:r>
            <a:endParaRPr sz="1500"/>
          </a:p>
        </p:txBody>
      </p:sp>
      <p:grpSp>
        <p:nvGrpSpPr>
          <p:cNvPr id="239" name="Google Shape;239;p7"/>
          <p:cNvGrpSpPr/>
          <p:nvPr/>
        </p:nvGrpSpPr>
        <p:grpSpPr>
          <a:xfrm>
            <a:off x="12395200" y="7391400"/>
            <a:ext cx="2548127" cy="740663"/>
            <a:chOff x="5695188" y="7506716"/>
            <a:chExt cx="2548127" cy="740663"/>
          </a:xfrm>
        </p:grpSpPr>
        <p:pic>
          <p:nvPicPr>
            <p:cNvPr id="240" name="Google Shape;240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8"/>
          <p:cNvSpPr/>
          <p:nvPr/>
        </p:nvSpPr>
        <p:spPr>
          <a:xfrm>
            <a:off x="843472" y="6096000"/>
            <a:ext cx="7055928" cy="2055628"/>
          </a:xfrm>
          <a:prstGeom prst="roundRect">
            <a:avLst>
              <a:gd name="adj" fmla="val 16667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48" name="Google Shape;24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/>
          <p:cNvPicPr preferRelativeResize="0"/>
          <p:nvPr/>
        </p:nvPicPr>
        <p:blipFill rotWithShape="1">
          <a:blip r:embed="rId8">
            <a:alphaModFix/>
          </a:blip>
          <a:srcRect l="33838" t="19494" r="20109" b="35062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l="5789" t="5821" r="2210" b="6659"/>
          <a:stretch/>
        </p:blipFill>
        <p:spPr>
          <a:xfrm>
            <a:off x="9804400" y="1847850"/>
            <a:ext cx="4743686" cy="6351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53" name="Google Shape;253;p8"/>
          <p:cNvSpPr txBox="1"/>
          <p:nvPr/>
        </p:nvSpPr>
        <p:spPr>
          <a:xfrm>
            <a:off x="846346" y="2286000"/>
            <a:ext cx="7738854" cy="1065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2700" marR="5080" lvl="0" indent="0" algn="l" rtl="0">
              <a:lnSpc>
                <a:spcPct val="12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 PLUVIOMÉTRICO E ESTUDOS DE CHUVAS INTENSAS NO BRASIL 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801776" y="4114800"/>
            <a:ext cx="7097623" cy="165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projeto busca 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reunir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consolidar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organizar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as informações sobre chuvas coletadas na operação da 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RHN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com o objetivo de fornecer informação e conhecimento como subsídio ao </a:t>
            </a:r>
            <a:r>
              <a:rPr lang="pt-BR" sz="1800" b="1">
                <a:latin typeface="Century Gothic"/>
                <a:ea typeface="Century Gothic"/>
                <a:cs typeface="Century Gothic"/>
                <a:sym typeface="Century Gothic"/>
              </a:rPr>
              <a:t>gerenciamento de recursos hídricos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em nível de macroplanejamento. </a:t>
            </a:r>
            <a:endParaRPr/>
          </a:p>
        </p:txBody>
      </p:sp>
      <p:sp>
        <p:nvSpPr>
          <p:cNvPr id="255" name="Google Shape;255;p8"/>
          <p:cNvSpPr txBox="1"/>
          <p:nvPr/>
        </p:nvSpPr>
        <p:spPr>
          <a:xfrm>
            <a:off x="1041400" y="6781800"/>
            <a:ext cx="6674928" cy="101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públicas e privadas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 estudos e projetos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aproveitamento hídrico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dimensionamento de estruturas de micro e macro drenagem.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57" name="Google Shape;257;p8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8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9" name="Google Shape;259;p8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260" name="Google Shape;260;p8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61" name="Google Shape;261;p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8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528125" y="44134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81" r="81"/>
          <a:stretch/>
        </p:blipFill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73" name="Google Shape;273;p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t="7063" b="7063"/>
          <a:stretch/>
        </p:blipFill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74" name="Google Shape;274;p9"/>
          <p:cNvSpPr/>
          <p:nvPr/>
        </p:nvSpPr>
        <p:spPr>
          <a:xfrm>
            <a:off x="5537200" y="2209800"/>
            <a:ext cx="4191000" cy="2133600"/>
          </a:xfrm>
          <a:prstGeom prst="roundRect">
            <a:avLst>
              <a:gd name="adj" fmla="val 12091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5689600" y="2294441"/>
            <a:ext cx="3886200" cy="204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Atlas apresenta produtos com a avaliação da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temporal e espacial da chuva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que permite identificar regiões do estado e épocas do ano com maior ocorrência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períodos chuvosos ou de secas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9917981" y="2209800"/>
            <a:ext cx="5287034" cy="2133600"/>
          </a:xfrm>
          <a:prstGeom prst="roundRect">
            <a:avLst>
              <a:gd name="adj" fmla="val 887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77" name="Google Shape;277;p9"/>
          <p:cNvSpPr txBox="1"/>
          <p:nvPr/>
        </p:nvSpPr>
        <p:spPr>
          <a:xfrm>
            <a:off x="10032281" y="2286000"/>
            <a:ext cx="4994934" cy="19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 produto importante para projetos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e aproveitamento de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gerar informações utilizadas em projetos de infraestrutura,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águas de chuva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amortecimento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cheias.</a:t>
            </a: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4294" y="3581400"/>
            <a:ext cx="2548127" cy="740663"/>
            <a:chOff x="5695188" y="7506716"/>
            <a:chExt cx="2548127" cy="740663"/>
          </a:xfrm>
        </p:grpSpPr>
        <p:pic>
          <p:nvPicPr>
            <p:cNvPr id="279" name="Google Shape;279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1" name="Google Shape;281;p9"/>
          <p:cNvSpPr txBox="1"/>
          <p:nvPr/>
        </p:nvSpPr>
        <p:spPr>
          <a:xfrm>
            <a:off x="5739246" y="1514089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812800" y="600282"/>
            <a:ext cx="3857600" cy="1570908"/>
            <a:chOff x="812800" y="600282"/>
            <a:chExt cx="3857600" cy="1570908"/>
          </a:xfrm>
        </p:grpSpPr>
        <p:sp>
          <p:nvSpPr>
            <p:cNvPr id="283" name="Google Shape;283;p9"/>
            <p:cNvSpPr txBox="1"/>
            <p:nvPr/>
          </p:nvSpPr>
          <p:spPr>
            <a:xfrm>
              <a:off x="3263213" y="811585"/>
              <a:ext cx="11265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118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PORTFÓLIO DE PRODUTOS DO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12700" marR="5080" lvl="0" indent="0" algn="l" rtl="0">
                <a:lnSpc>
                  <a:spcPct val="118400"/>
                </a:lnSpc>
                <a:spcBef>
                  <a:spcPts val="95"/>
                </a:spcBef>
                <a:spcAft>
                  <a:spcPts val="0"/>
                </a:spcAft>
                <a:buNone/>
              </a:pPr>
              <a:r>
                <a:rPr lang="pt-BR" sz="750" b="1">
                  <a:latin typeface="Century Gothic"/>
                  <a:ea typeface="Century Gothic"/>
                  <a:cs typeface="Century Gothic"/>
                  <a:sym typeface="Century Gothic"/>
                </a:rPr>
                <a:t>ESTADO DA </a:t>
              </a:r>
              <a:r>
                <a:rPr lang="pt-BR" sz="75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75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4" name="Google Shape;284;p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800" y="698089"/>
              <a:ext cx="2240221" cy="889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16634" y="1232407"/>
              <a:ext cx="1877565" cy="93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70875" y="600282"/>
              <a:ext cx="699525" cy="545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9"/>
            <p:cNvSpPr txBox="1"/>
            <p:nvPr/>
          </p:nvSpPr>
          <p:spPr>
            <a:xfrm>
              <a:off x="3864175" y="998713"/>
              <a:ext cx="6996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BAHIA</a:t>
              </a:r>
              <a:endParaRPr sz="2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2759</Words>
  <Application>Microsoft Office PowerPoint</Application>
  <PresentationFormat>Personalizar</PresentationFormat>
  <Paragraphs>308</Paragraphs>
  <Slides>39</Slides>
  <Notes>39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5" baseType="lpstr">
      <vt:lpstr>Arial</vt:lpstr>
      <vt:lpstr>Century Gothic</vt:lpstr>
      <vt:lpstr>Noto Sans Symbols</vt:lpstr>
      <vt:lpstr>Calibri</vt:lpstr>
      <vt:lpstr>Gill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1</cp:revision>
  <dcterms:created xsi:type="dcterms:W3CDTF">2023-05-16T12:22:51Z</dcterms:created>
  <dcterms:modified xsi:type="dcterms:W3CDTF">2023-09-29T18:53:18Z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