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16256000" cy="9144000"/>
  <p:notesSz cx="16256000" cy="9144000"/>
  <p:embeddedFontLst>
    <p:embeddedFont>
      <p:font typeface="Montserrat" panose="00000500000000000000" pitchFamily="50" charset="0"/>
      <p:regular r:id="rId42"/>
      <p:bold r:id="rId43"/>
      <p:italic r:id="rId44"/>
      <p:boldItalic r:id="rId45"/>
    </p:embeddedFont>
    <p:embeddedFont>
      <p:font typeface="Century Gothic" panose="020B0502020202020204" pitchFamily="34" charset="0"/>
      <p:regular r:id="rId46"/>
      <p:bold r:id="rId47"/>
      <p:italic r:id="rId48"/>
      <p:bold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568">
          <p15:clr>
            <a:srgbClr val="A4A3A4"/>
          </p15:clr>
        </p15:guide>
        <p15:guide id="2" pos="9584">
          <p15:clr>
            <a:srgbClr val="A4A3A4"/>
          </p15:clr>
        </p15:guide>
        <p15:guide id="3" pos="5408">
          <p15:clr>
            <a:srgbClr val="A4A3A4"/>
          </p15:clr>
        </p15:guide>
        <p15:guide id="4" pos="512">
          <p15:clr>
            <a:srgbClr val="A4A3A4"/>
          </p15:clr>
        </p15:guide>
        <p15:guide id="5" orient="horz" pos="528">
          <p15:clr>
            <a:srgbClr val="A4A3A4"/>
          </p15:clr>
        </p15:guide>
        <p15:guide id="6" orient="horz" pos="5232">
          <p15:clr>
            <a:srgbClr val="A4A3A4"/>
          </p15:clr>
        </p15:guide>
        <p15:guide id="7" orient="horz" pos="4080">
          <p15:clr>
            <a:srgbClr val="A4A3A4"/>
          </p15:clr>
        </p15:guide>
        <p15:guide id="8" pos="7664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4" roundtripDataSignature="AMtx7mj/4YsvrWY3WElfl4zD6t7cC1GMc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36" y="84"/>
      </p:cViewPr>
      <p:guideLst>
        <p:guide orient="horz" pos="5568"/>
        <p:guide pos="9584"/>
        <p:guide pos="5408"/>
        <p:guide pos="512"/>
        <p:guide orient="horz" pos="528"/>
        <p:guide orient="horz" pos="5232"/>
        <p:guide orient="horz" pos="4080"/>
        <p:guide pos="76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7043738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9207500" y="0"/>
            <a:ext cx="7045325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7043738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4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49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50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7" name="Google Shape;24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p5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3" name="Google Shape;263;p51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1" name="Google Shape;281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p5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7" name="Google Shape;297;p53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p5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1" name="Google Shape;331;p55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0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9" name="Google Shape;34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8" name="Google Shape;39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6" name="Google Shape;41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Google Shape;431;p1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2" name="Google Shape;432;p13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1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1" name="Google Shape;451;p14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8" name="Google Shape;46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6" name="Google Shape;48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0" name="Google Shape;500;p17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1" name="Google Shape;501;p17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9" name="Google Shape;519;p1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0" name="Google Shape;520;p18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4" name="Google Shape;53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20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2" name="Google Shape;55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1" name="Google Shape;56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2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3" name="Google Shape;58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2" name="Google Shape;63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0" name="Google Shape;65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5" name="Google Shape;665;p2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6" name="Google Shape;666;p25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2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4" name="Google Shape;68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8" name="Google Shape;698;p27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9" name="Google Shape;699;p27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2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7" name="Google Shape;71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6" name="Google Shape;766;p2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7" name="Google Shape;767;p29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30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2" name="Google Shape;78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4" name="Google Shape;794;p3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5" name="Google Shape;795;p31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3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0" name="Google Shape;81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3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0" name="Google Shape;83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" name="Google Shape;16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7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8" name="Google Shape;19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3" name="Google Shape;21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9" name="Google Shape;229;p9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5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5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5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5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Blank">
  <p:cSld name="10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4"/>
          <p:cNvSpPr>
            <a:spLocks noGrp="1"/>
          </p:cNvSpPr>
          <p:nvPr>
            <p:ph type="pic" idx="2"/>
          </p:nvPr>
        </p:nvSpPr>
        <p:spPr>
          <a:xfrm>
            <a:off x="8263470" y="914400"/>
            <a:ext cx="7078133" cy="3708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9" name="Google Shape;59;p44"/>
          <p:cNvSpPr>
            <a:spLocks noGrp="1"/>
          </p:cNvSpPr>
          <p:nvPr>
            <p:ph type="pic" idx="3"/>
          </p:nvPr>
        </p:nvSpPr>
        <p:spPr>
          <a:xfrm>
            <a:off x="914400" y="914400"/>
            <a:ext cx="7078133" cy="3708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0" name="Google Shape;60;p44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4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4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ustom Layout">
  <p:cSld name="19_Custom Layou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5"/>
          <p:cNvSpPr>
            <a:spLocks noGrp="1"/>
          </p:cNvSpPr>
          <p:nvPr>
            <p:ph type="pic" idx="2"/>
          </p:nvPr>
        </p:nvSpPr>
        <p:spPr>
          <a:xfrm>
            <a:off x="1018639" y="860466"/>
            <a:ext cx="14218723" cy="742306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6"/>
          <p:cNvSpPr txBox="1">
            <a:spLocks noGrp="1"/>
          </p:cNvSpPr>
          <p:nvPr>
            <p:ph type="ctrTitle"/>
          </p:nvPr>
        </p:nvSpPr>
        <p:spPr>
          <a:xfrm>
            <a:off x="1219200" y="2834640"/>
            <a:ext cx="1381760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6"/>
          <p:cNvSpPr txBox="1">
            <a:spLocks noGrp="1"/>
          </p:cNvSpPr>
          <p:nvPr>
            <p:ph type="subTitle" idx="1"/>
          </p:nvPr>
        </p:nvSpPr>
        <p:spPr>
          <a:xfrm>
            <a:off x="2438400" y="5120640"/>
            <a:ext cx="113792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6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6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6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7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7"/>
          <p:cNvSpPr txBox="1">
            <a:spLocks noGrp="1"/>
          </p:cNvSpPr>
          <p:nvPr>
            <p:ph type="body" idx="1"/>
          </p:nvPr>
        </p:nvSpPr>
        <p:spPr>
          <a:xfrm>
            <a:off x="812800" y="2103120"/>
            <a:ext cx="1463040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7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7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7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8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8"/>
          <p:cNvSpPr txBox="1">
            <a:spLocks noGrp="1"/>
          </p:cNvSpPr>
          <p:nvPr>
            <p:ph type="body" idx="1"/>
          </p:nvPr>
        </p:nvSpPr>
        <p:spPr>
          <a:xfrm>
            <a:off x="812800" y="2103120"/>
            <a:ext cx="707136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8"/>
          <p:cNvSpPr txBox="1">
            <a:spLocks noGrp="1"/>
          </p:cNvSpPr>
          <p:nvPr>
            <p:ph type="body" idx="2"/>
          </p:nvPr>
        </p:nvSpPr>
        <p:spPr>
          <a:xfrm>
            <a:off x="8371840" y="2103120"/>
            <a:ext cx="707136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8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8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8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6"/>
          <p:cNvSpPr>
            <a:spLocks noGrp="1"/>
          </p:cNvSpPr>
          <p:nvPr>
            <p:ph type="pic" idx="2"/>
          </p:nvPr>
        </p:nvSpPr>
        <p:spPr>
          <a:xfrm>
            <a:off x="5062332" y="2955311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2" name="Google Shape;22;p36"/>
          <p:cNvSpPr>
            <a:spLocks noGrp="1"/>
          </p:cNvSpPr>
          <p:nvPr>
            <p:ph type="pic" idx="3"/>
          </p:nvPr>
        </p:nvSpPr>
        <p:spPr>
          <a:xfrm>
            <a:off x="963151" y="2955311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7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7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7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0_Custom Layout">
  <p:cSld name="90_Custom Layou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8"/>
          <p:cNvSpPr>
            <a:spLocks noGrp="1"/>
          </p:cNvSpPr>
          <p:nvPr>
            <p:ph type="pic" idx="2"/>
          </p:nvPr>
        </p:nvSpPr>
        <p:spPr>
          <a:xfrm>
            <a:off x="914400" y="1011900"/>
            <a:ext cx="7170621" cy="717062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9" name="Google Shape;29;p38"/>
          <p:cNvSpPr>
            <a:spLocks noGrp="1"/>
          </p:cNvSpPr>
          <p:nvPr>
            <p:ph type="pic" idx="3"/>
          </p:nvPr>
        </p:nvSpPr>
        <p:spPr>
          <a:xfrm>
            <a:off x="8170597" y="4639807"/>
            <a:ext cx="3542716" cy="35427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" name="Google Shape;30;p38"/>
          <p:cNvSpPr>
            <a:spLocks noGrp="1"/>
          </p:cNvSpPr>
          <p:nvPr>
            <p:ph type="pic" idx="4"/>
          </p:nvPr>
        </p:nvSpPr>
        <p:spPr>
          <a:xfrm>
            <a:off x="11798886" y="1011518"/>
            <a:ext cx="3542716" cy="35427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1" name="Google Shape;31;p38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8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8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1_Custom Layout">
  <p:cSld name="151_Custom Layou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9"/>
          <p:cNvSpPr>
            <a:spLocks noGrp="1"/>
          </p:cNvSpPr>
          <p:nvPr>
            <p:ph type="pic" idx="2"/>
          </p:nvPr>
        </p:nvSpPr>
        <p:spPr>
          <a:xfrm>
            <a:off x="9028434" y="3097673"/>
            <a:ext cx="5250241" cy="39337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6" name="Google Shape;36;p39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9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9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0_Custom Layout">
  <p:cSld name="130_Custom Layou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0"/>
          <p:cNvSpPr>
            <a:spLocks noGrp="1"/>
          </p:cNvSpPr>
          <p:nvPr>
            <p:ph type="pic" idx="2"/>
          </p:nvPr>
        </p:nvSpPr>
        <p:spPr>
          <a:xfrm>
            <a:off x="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1" name="Google Shape;41;p40"/>
          <p:cNvSpPr>
            <a:spLocks noGrp="1"/>
          </p:cNvSpPr>
          <p:nvPr>
            <p:ph type="pic" idx="3"/>
          </p:nvPr>
        </p:nvSpPr>
        <p:spPr>
          <a:xfrm>
            <a:off x="812800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2" name="Google Shape;42;p40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0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0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ustom Layout">
  <p:cSld name="21_Custom Layou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1"/>
          <p:cNvSpPr>
            <a:spLocks noGrp="1"/>
          </p:cNvSpPr>
          <p:nvPr>
            <p:ph type="pic" idx="2"/>
          </p:nvPr>
        </p:nvSpPr>
        <p:spPr>
          <a:xfrm>
            <a:off x="4" y="-1"/>
            <a:ext cx="5250753" cy="422209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7" name="Google Shape;47;p41"/>
          <p:cNvSpPr>
            <a:spLocks noGrp="1"/>
          </p:cNvSpPr>
          <p:nvPr>
            <p:ph type="pic" idx="3"/>
          </p:nvPr>
        </p:nvSpPr>
        <p:spPr>
          <a:xfrm>
            <a:off x="5502626" y="-1"/>
            <a:ext cx="5250753" cy="422209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8" name="Google Shape;48;p41"/>
          <p:cNvSpPr>
            <a:spLocks noGrp="1"/>
          </p:cNvSpPr>
          <p:nvPr>
            <p:ph type="pic" idx="4"/>
          </p:nvPr>
        </p:nvSpPr>
        <p:spPr>
          <a:xfrm>
            <a:off x="11005249" y="-1"/>
            <a:ext cx="5250753" cy="422209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>
            <a:spLocks noGrp="1"/>
          </p:cNvSpPr>
          <p:nvPr>
            <p:ph type="pic" idx="2"/>
          </p:nvPr>
        </p:nvSpPr>
        <p:spPr>
          <a:xfrm>
            <a:off x="4892040" y="1097280"/>
            <a:ext cx="6471920" cy="694944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3"/>
          <p:cNvSpPr>
            <a:spLocks noGrp="1"/>
          </p:cNvSpPr>
          <p:nvPr>
            <p:ph type="pic" idx="2"/>
          </p:nvPr>
        </p:nvSpPr>
        <p:spPr>
          <a:xfrm>
            <a:off x="699381" y="687081"/>
            <a:ext cx="5426937" cy="54269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6" name="Google Shape;56;p43"/>
          <p:cNvSpPr>
            <a:spLocks noGrp="1"/>
          </p:cNvSpPr>
          <p:nvPr>
            <p:ph type="pic" idx="3"/>
          </p:nvPr>
        </p:nvSpPr>
        <p:spPr>
          <a:xfrm>
            <a:off x="3807950" y="4497327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100" b="1" i="0" u="none" strike="noStrike" cap="none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4"/>
          <p:cNvSpPr txBox="1">
            <a:spLocks noGrp="1"/>
          </p:cNvSpPr>
          <p:nvPr>
            <p:ph type="body" idx="1"/>
          </p:nvPr>
        </p:nvSpPr>
        <p:spPr>
          <a:xfrm>
            <a:off x="812800" y="2103120"/>
            <a:ext cx="1463040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4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34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34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g"/><Relationship Id="rId5" Type="http://schemas.openxmlformats.org/officeDocument/2006/relationships/image" Target="../media/image16.png"/><Relationship Id="rId4" Type="http://schemas.openxmlformats.org/officeDocument/2006/relationships/image" Target="../media/image17.png"/><Relationship Id="rId9" Type="http://schemas.openxmlformats.org/officeDocument/2006/relationships/hyperlink" Target="https://rigeo.cprm.gov.br/jspui/handle/doc/11267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g"/><Relationship Id="rId5" Type="http://schemas.openxmlformats.org/officeDocument/2006/relationships/image" Target="../media/image16.png"/><Relationship Id="rId4" Type="http://schemas.openxmlformats.org/officeDocument/2006/relationships/image" Target="../media/image17.png"/><Relationship Id="rId9" Type="http://schemas.openxmlformats.org/officeDocument/2006/relationships/hyperlink" Target="https://rigeo.cprm.gov.br/handle/doc/20623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jpg"/><Relationship Id="rId5" Type="http://schemas.openxmlformats.org/officeDocument/2006/relationships/image" Target="../media/image16.png"/><Relationship Id="rId4" Type="http://schemas.openxmlformats.org/officeDocument/2006/relationships/image" Target="../media/image17.png"/><Relationship Id="rId9" Type="http://schemas.openxmlformats.org/officeDocument/2006/relationships/hyperlink" Target="https://rigeo.cprm.gov.br/jspui/handle/doc/21116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7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rigeo.cprm.gov.br/handle/doc/22824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30.jp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3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3.png"/><Relationship Id="rId7" Type="http://schemas.openxmlformats.org/officeDocument/2006/relationships/hyperlink" Target="https://rigeo.cprm.gov.br/handle/doc/22542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33.jp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rigeo.cprm.gov.br/handle/doc/18013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36.jp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png"/><Relationship Id="rId7" Type="http://schemas.openxmlformats.org/officeDocument/2006/relationships/hyperlink" Target="http://rigeo.cprm.gov.br/jspui/handle/doc/18967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38.jp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7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hyperlink" Target="https://rigeo.cprm.gov.br/handle/doc/1575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png"/><Relationship Id="rId7" Type="http://schemas.openxmlformats.org/officeDocument/2006/relationships/hyperlink" Target="https://rigeo.cprm.gov.br/handle/doc/13678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41.jp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rigeo.cprm.gov.br/handle/doc/23220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43.jp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prm.gov.br/publique/Hidrologia/Monitoramento-Hidrologico-e-Hidrogeologico/Rede-Hidrometeorologica-Nacional---RHN-6587.html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45.jpg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hyperlink" Target="http://www.cprm.gov.br/publique/Gestao-Territorial/Prevencao-de-Desastres/Setorizacao-de-Riscos-Geologicos---Amapa-4870.html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png"/><Relationship Id="rId4" Type="http://schemas.openxmlformats.org/officeDocument/2006/relationships/image" Target="../media/image48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hyperlink" Target="http://www.cprm.gov.br/publique/Gestao-Territorial/Prevencao-de-Desastres/Cartas-de-Suscetibilidade-a-Movimentos-Gravitacionais-de-Massa-e-Inundacoes---Amapa-5067.html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goo.gl/maps/TeSw3B3aEg9PP8xA6" TargetMode="External"/><Relationship Id="rId3" Type="http://schemas.openxmlformats.org/officeDocument/2006/relationships/image" Target="../media/image50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7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hyperlink" Target="https://rigeo.cprm.gov.br/handle/doc/23236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rigeo.cprm.gov.br/jspui/handle/doc/6331" TargetMode="External"/><Relationship Id="rId13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hyperlink" Target="http://rigeo.cprm.gov.br/jspui/handle/doc/6343" TargetMode="External"/><Relationship Id="rId12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11" Type="http://schemas.openxmlformats.org/officeDocument/2006/relationships/hyperlink" Target="https://rigeo.cprm.gov.br/jspui/handle/doc/7230" TargetMode="External"/><Relationship Id="rId5" Type="http://schemas.openxmlformats.org/officeDocument/2006/relationships/image" Target="../media/image7.png"/><Relationship Id="rId10" Type="http://schemas.openxmlformats.org/officeDocument/2006/relationships/hyperlink" Target="http://rigeo.cprm.gov.br/jspui/handle/doc/9876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://rigeo.cprm.gov.br/jspui/handle/doc/6936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8.jp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g"/><Relationship Id="rId5" Type="http://schemas.openxmlformats.org/officeDocument/2006/relationships/image" Target="../media/image16.png"/><Relationship Id="rId4" Type="http://schemas.openxmlformats.org/officeDocument/2006/relationships/image" Target="../media/image17.png"/><Relationship Id="rId9" Type="http://schemas.openxmlformats.org/officeDocument/2006/relationships/hyperlink" Target="https://rigeo.cprm.gov.br/jspui/handle/doc/2040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5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30516" b="30517"/>
          <a:stretch/>
        </p:blipFill>
        <p:spPr>
          <a:xfrm>
            <a:off x="2" y="-2"/>
            <a:ext cx="16255997" cy="4222800"/>
          </a:xfrm>
          <a:prstGeom prst="roundRect">
            <a:avLst>
              <a:gd name="adj" fmla="val 6642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250" name="Google Shape;250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147800" y="4466845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867400"/>
            <a:ext cx="4474463" cy="3546347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50"/>
          <p:cNvSpPr/>
          <p:nvPr/>
        </p:nvSpPr>
        <p:spPr>
          <a:xfrm rot="10800000" flipH="1">
            <a:off x="889000" y="5486400"/>
            <a:ext cx="2895600" cy="76200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50"/>
          <p:cNvSpPr txBox="1"/>
          <p:nvPr/>
        </p:nvSpPr>
        <p:spPr>
          <a:xfrm>
            <a:off x="812800" y="4724400"/>
            <a:ext cx="11949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Geologia e Recursos Minerais da Folha Oiapoque </a:t>
            </a:r>
            <a:endParaRPr sz="32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4" name="Google Shape;254;p50"/>
          <p:cNvSpPr/>
          <p:nvPr/>
        </p:nvSpPr>
        <p:spPr>
          <a:xfrm>
            <a:off x="812800" y="5791200"/>
            <a:ext cx="4572000" cy="2286000"/>
          </a:xfrm>
          <a:prstGeom prst="roundRect">
            <a:avLst>
              <a:gd name="adj" fmla="val 11408"/>
            </a:avLst>
          </a:prstGeom>
          <a:solidFill>
            <a:srgbClr val="24AEE7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50"/>
          <p:cNvSpPr txBox="1"/>
          <p:nvPr/>
        </p:nvSpPr>
        <p:spPr>
          <a:xfrm>
            <a:off x="965200" y="6096000"/>
            <a:ext cx="4231833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Objetivo é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ampliar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geológico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território brasileiro, fornecendo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subsídios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técnicos para atrair novos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investimentos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pesquisa mineral, visando a descoberta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novos depósitos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50"/>
          <p:cNvSpPr txBox="1"/>
          <p:nvPr/>
        </p:nvSpPr>
        <p:spPr>
          <a:xfrm>
            <a:off x="10033000" y="6096000"/>
            <a:ext cx="4114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localizada na porção norte do Estado do Amapá</a:t>
            </a:r>
            <a:endParaRPr sz="1600" b="0" i="0" u="none" strike="noStrike" cap="none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7" name="Google Shape;257;p50"/>
          <p:cNvSpPr/>
          <p:nvPr/>
        </p:nvSpPr>
        <p:spPr>
          <a:xfrm>
            <a:off x="5972194" y="6248400"/>
            <a:ext cx="3733800" cy="1219200"/>
          </a:xfrm>
          <a:prstGeom prst="roundRect">
            <a:avLst>
              <a:gd name="adj" fmla="val 11408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pt-BR" sz="4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18.000 Km²</a:t>
            </a:r>
            <a:endParaRPr sz="4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8" name="Google Shape;258;p50"/>
          <p:cNvSpPr txBox="1"/>
          <p:nvPr/>
        </p:nvSpPr>
        <p:spPr>
          <a:xfrm>
            <a:off x="5983297" y="5715000"/>
            <a:ext cx="3570297" cy="477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 mapeada:</a:t>
            </a:r>
            <a:endParaRPr sz="24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9" name="Google Shape;259;p50"/>
          <p:cNvSpPr txBox="1"/>
          <p:nvPr/>
        </p:nvSpPr>
        <p:spPr>
          <a:xfrm>
            <a:off x="10033000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1"/>
          <p:cNvSpPr/>
          <p:nvPr/>
        </p:nvSpPr>
        <p:spPr>
          <a:xfrm>
            <a:off x="812800" y="1371600"/>
            <a:ext cx="6248400" cy="6511307"/>
          </a:xfrm>
          <a:prstGeom prst="roundRect">
            <a:avLst>
              <a:gd name="adj" fmla="val 5906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33884" y="13335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5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l="19798" r="19798"/>
          <a:stretch/>
        </p:blipFill>
        <p:spPr>
          <a:xfrm>
            <a:off x="5828284" y="1261093"/>
            <a:ext cx="6148229" cy="6785627"/>
          </a:xfrm>
          <a:prstGeom prst="roundRect">
            <a:avLst>
              <a:gd name="adj" fmla="val 5458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269" name="Google Shape;269;p5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51"/>
          <p:cNvSpPr txBox="1"/>
          <p:nvPr/>
        </p:nvSpPr>
        <p:spPr>
          <a:xfrm>
            <a:off x="889000" y="1550504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1" name="Google Shape;271;p51"/>
          <p:cNvSpPr txBox="1"/>
          <p:nvPr/>
        </p:nvSpPr>
        <p:spPr>
          <a:xfrm>
            <a:off x="888999" y="2057400"/>
            <a:ext cx="4876801" cy="5632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produtos disponibilizam conhecimentos geológicos e de recursos minerais que contribuem para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novas descobertas minerais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com possibilidade de identificação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favoráveis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prospecção mineral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estimulando 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pesquisa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produção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no estado. Além disso, reduzem os riscos da atividade na região.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pesquisas representam vetores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local, regional e nacional, pois contribuem para 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territorial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políticas públicas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educação, turismo e desenvolvimento científico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Também impulsionam geração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emprego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renda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melhoria de Índice de Desenvolvimento Humano (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IDH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/>
          <p:nvPr/>
        </p:nvSpPr>
        <p:spPr>
          <a:xfrm>
            <a:off x="11499920" y="2724479"/>
            <a:ext cx="3722116" cy="3772622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51"/>
          <p:cNvSpPr txBox="1"/>
          <p:nvPr/>
        </p:nvSpPr>
        <p:spPr>
          <a:xfrm>
            <a:off x="11655674" y="3276406"/>
            <a:ext cx="3200400" cy="299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do setor mineral e indústria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Gestores públicos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 estado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51"/>
          <p:cNvSpPr txBox="1"/>
          <p:nvPr/>
        </p:nvSpPr>
        <p:spPr>
          <a:xfrm>
            <a:off x="11519976" y="2769789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75" name="Google Shape;275;p51"/>
          <p:cNvGrpSpPr/>
          <p:nvPr/>
        </p:nvGrpSpPr>
        <p:grpSpPr>
          <a:xfrm>
            <a:off x="1382059" y="8098537"/>
            <a:ext cx="2548127" cy="740663"/>
            <a:chOff x="5695188" y="7506716"/>
            <a:chExt cx="2548127" cy="740663"/>
          </a:xfrm>
        </p:grpSpPr>
        <p:pic>
          <p:nvPicPr>
            <p:cNvPr id="276" name="Google Shape;276;p5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7" name="Google Shape;277;p51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78" name="Google Shape;278;p51"/>
          <p:cNvSpPr txBox="1"/>
          <p:nvPr/>
        </p:nvSpPr>
        <p:spPr>
          <a:xfrm>
            <a:off x="10033000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5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30516" b="30517"/>
          <a:stretch/>
        </p:blipFill>
        <p:spPr>
          <a:xfrm>
            <a:off x="2" y="-2"/>
            <a:ext cx="16255997" cy="4222800"/>
          </a:xfrm>
          <a:prstGeom prst="roundRect">
            <a:avLst>
              <a:gd name="adj" fmla="val 6642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284" name="Google Shape;284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147800" y="4466845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867400"/>
            <a:ext cx="4474463" cy="3546347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52"/>
          <p:cNvSpPr/>
          <p:nvPr/>
        </p:nvSpPr>
        <p:spPr>
          <a:xfrm rot="10800000" flipH="1">
            <a:off x="889000" y="5486400"/>
            <a:ext cx="2895600" cy="76200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52"/>
          <p:cNvSpPr txBox="1"/>
          <p:nvPr/>
        </p:nvSpPr>
        <p:spPr>
          <a:xfrm>
            <a:off x="812800" y="4724400"/>
            <a:ext cx="11949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Geologia e Recursos Minerais da Folha Rio Araguari </a:t>
            </a:r>
            <a:endParaRPr sz="32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8" name="Google Shape;288;p52"/>
          <p:cNvSpPr/>
          <p:nvPr/>
        </p:nvSpPr>
        <p:spPr>
          <a:xfrm>
            <a:off x="812800" y="5791200"/>
            <a:ext cx="4572000" cy="2286000"/>
          </a:xfrm>
          <a:prstGeom prst="roundRect">
            <a:avLst>
              <a:gd name="adj" fmla="val 11408"/>
            </a:avLst>
          </a:prstGeom>
          <a:solidFill>
            <a:srgbClr val="24AEE7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52"/>
          <p:cNvSpPr txBox="1"/>
          <p:nvPr/>
        </p:nvSpPr>
        <p:spPr>
          <a:xfrm>
            <a:off x="965200" y="6096000"/>
            <a:ext cx="4231833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Objetivo é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ampliar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geológico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território brasileiro, fornecendo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subsídios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técnicos para atrair novos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investimentos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pesquisa mineral, visando a descoberta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novos depósitos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52"/>
          <p:cNvSpPr txBox="1"/>
          <p:nvPr/>
        </p:nvSpPr>
        <p:spPr>
          <a:xfrm>
            <a:off x="10033000" y="6096000"/>
            <a:ext cx="4114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localizada na porção central do Estado do Amapá</a:t>
            </a:r>
            <a:endParaRPr sz="1600" b="0" i="0" u="none" strike="noStrike" cap="none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1" name="Google Shape;291;p52"/>
          <p:cNvSpPr/>
          <p:nvPr/>
        </p:nvSpPr>
        <p:spPr>
          <a:xfrm>
            <a:off x="5972194" y="6248400"/>
            <a:ext cx="3733800" cy="1219200"/>
          </a:xfrm>
          <a:prstGeom prst="roundRect">
            <a:avLst>
              <a:gd name="adj" fmla="val 11408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pt-BR" sz="4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18.000 Km²</a:t>
            </a:r>
            <a:endParaRPr sz="4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2" name="Google Shape;292;p52"/>
          <p:cNvSpPr txBox="1"/>
          <p:nvPr/>
        </p:nvSpPr>
        <p:spPr>
          <a:xfrm>
            <a:off x="5983297" y="5715000"/>
            <a:ext cx="3570297" cy="477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 mapeada:</a:t>
            </a:r>
            <a:endParaRPr sz="24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3" name="Google Shape;293;p52"/>
          <p:cNvSpPr txBox="1"/>
          <p:nvPr/>
        </p:nvSpPr>
        <p:spPr>
          <a:xfrm>
            <a:off x="10033000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53"/>
          <p:cNvSpPr/>
          <p:nvPr/>
        </p:nvSpPr>
        <p:spPr>
          <a:xfrm>
            <a:off x="812800" y="1371600"/>
            <a:ext cx="6248400" cy="6511307"/>
          </a:xfrm>
          <a:prstGeom prst="roundRect">
            <a:avLst>
              <a:gd name="adj" fmla="val 5906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0" name="Google Shape;300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33884" y="13335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5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l="19798" r="19798"/>
          <a:stretch/>
        </p:blipFill>
        <p:spPr>
          <a:xfrm>
            <a:off x="5828284" y="1261093"/>
            <a:ext cx="6148229" cy="6785627"/>
          </a:xfrm>
          <a:prstGeom prst="roundRect">
            <a:avLst>
              <a:gd name="adj" fmla="val 5458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303" name="Google Shape;303;p5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53"/>
          <p:cNvSpPr txBox="1"/>
          <p:nvPr/>
        </p:nvSpPr>
        <p:spPr>
          <a:xfrm>
            <a:off x="889000" y="1550504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5" name="Google Shape;305;p53"/>
          <p:cNvSpPr txBox="1"/>
          <p:nvPr/>
        </p:nvSpPr>
        <p:spPr>
          <a:xfrm>
            <a:off x="888999" y="2057400"/>
            <a:ext cx="4876801" cy="5632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produtos disponibilizam conhecimentos geológicos e de recursos minerais que contribuem para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novas descobertas minerais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com possibilidade de identificação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favoráveis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prospecção mineral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estimulando 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pesquisa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produção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no estado. Além disso, reduzem os riscos da atividade na região.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pesquisas representam vetores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local, regional e nacional, pois contribuem para 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territorial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políticas públicas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educação, turismo e desenvolvimento científico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Também impulsionam geração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emprego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renda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melhoria de Índice de Desenvolvimento Humano (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IDH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53"/>
          <p:cNvSpPr/>
          <p:nvPr/>
        </p:nvSpPr>
        <p:spPr>
          <a:xfrm>
            <a:off x="11499920" y="2724479"/>
            <a:ext cx="3722116" cy="3772622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53"/>
          <p:cNvSpPr txBox="1"/>
          <p:nvPr/>
        </p:nvSpPr>
        <p:spPr>
          <a:xfrm>
            <a:off x="11655674" y="3276406"/>
            <a:ext cx="3200400" cy="299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do setor mineral e indústria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Gestores públicos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 estado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53"/>
          <p:cNvSpPr txBox="1"/>
          <p:nvPr/>
        </p:nvSpPr>
        <p:spPr>
          <a:xfrm>
            <a:off x="11519976" y="2769789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09" name="Google Shape;309;p53"/>
          <p:cNvGrpSpPr/>
          <p:nvPr/>
        </p:nvGrpSpPr>
        <p:grpSpPr>
          <a:xfrm>
            <a:off x="1382059" y="8098537"/>
            <a:ext cx="2548127" cy="740663"/>
            <a:chOff x="5695188" y="7506716"/>
            <a:chExt cx="2548127" cy="740663"/>
          </a:xfrm>
        </p:grpSpPr>
        <p:pic>
          <p:nvPicPr>
            <p:cNvPr id="310" name="Google Shape;310;p5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1" name="Google Shape;311;p53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12" name="Google Shape;312;p53"/>
          <p:cNvSpPr txBox="1"/>
          <p:nvPr/>
        </p:nvSpPr>
        <p:spPr>
          <a:xfrm>
            <a:off x="10033000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5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30516" b="30517"/>
          <a:stretch/>
        </p:blipFill>
        <p:spPr>
          <a:xfrm>
            <a:off x="2" y="-2"/>
            <a:ext cx="16255997" cy="4222800"/>
          </a:xfrm>
          <a:prstGeom prst="roundRect">
            <a:avLst>
              <a:gd name="adj" fmla="val 6642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318" name="Google Shape;318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147800" y="4466845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867400"/>
            <a:ext cx="4474463" cy="3546347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54"/>
          <p:cNvSpPr/>
          <p:nvPr/>
        </p:nvSpPr>
        <p:spPr>
          <a:xfrm rot="10800000" flipH="1">
            <a:off x="889000" y="5486400"/>
            <a:ext cx="2895600" cy="76200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54"/>
          <p:cNvSpPr txBox="1"/>
          <p:nvPr/>
        </p:nvSpPr>
        <p:spPr>
          <a:xfrm>
            <a:off x="812800" y="4724400"/>
            <a:ext cx="11949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Geologia e Recursos Minerais da Folha Macapá</a:t>
            </a:r>
            <a:endParaRPr sz="32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2" name="Google Shape;322;p54"/>
          <p:cNvSpPr/>
          <p:nvPr/>
        </p:nvSpPr>
        <p:spPr>
          <a:xfrm>
            <a:off x="812800" y="5791200"/>
            <a:ext cx="4572000" cy="2286000"/>
          </a:xfrm>
          <a:prstGeom prst="roundRect">
            <a:avLst>
              <a:gd name="adj" fmla="val 11408"/>
            </a:avLst>
          </a:prstGeom>
          <a:solidFill>
            <a:srgbClr val="24AEE7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54"/>
          <p:cNvSpPr txBox="1"/>
          <p:nvPr/>
        </p:nvSpPr>
        <p:spPr>
          <a:xfrm>
            <a:off x="965200" y="6096000"/>
            <a:ext cx="4231833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Objetivo é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ampliar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geológico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território brasileiro, fornecendo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subsídios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técnicos para atrair novos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investimentos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pesquisa mineral, visando a descoberta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novos depósitos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54"/>
          <p:cNvSpPr txBox="1"/>
          <p:nvPr/>
        </p:nvSpPr>
        <p:spPr>
          <a:xfrm>
            <a:off x="10033000" y="6096000"/>
            <a:ext cx="4114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localizada na porção central do Estado do Amapá</a:t>
            </a:r>
            <a:endParaRPr sz="1600" b="0" i="0" u="none" strike="noStrike" cap="none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5" name="Google Shape;325;p54"/>
          <p:cNvSpPr/>
          <p:nvPr/>
        </p:nvSpPr>
        <p:spPr>
          <a:xfrm>
            <a:off x="5972194" y="6248400"/>
            <a:ext cx="3733800" cy="1219200"/>
          </a:xfrm>
          <a:prstGeom prst="roundRect">
            <a:avLst>
              <a:gd name="adj" fmla="val 11408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pt-BR" sz="4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18.000 Km²</a:t>
            </a:r>
            <a:endParaRPr sz="4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6" name="Google Shape;326;p54"/>
          <p:cNvSpPr txBox="1"/>
          <p:nvPr/>
        </p:nvSpPr>
        <p:spPr>
          <a:xfrm>
            <a:off x="5983297" y="5715000"/>
            <a:ext cx="3570297" cy="477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 mapeada:</a:t>
            </a:r>
            <a:endParaRPr sz="24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7" name="Google Shape;327;p54"/>
          <p:cNvSpPr txBox="1"/>
          <p:nvPr/>
        </p:nvSpPr>
        <p:spPr>
          <a:xfrm>
            <a:off x="10033000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5"/>
          <p:cNvSpPr/>
          <p:nvPr/>
        </p:nvSpPr>
        <p:spPr>
          <a:xfrm>
            <a:off x="812800" y="1371600"/>
            <a:ext cx="6248400" cy="6511307"/>
          </a:xfrm>
          <a:prstGeom prst="roundRect">
            <a:avLst>
              <a:gd name="adj" fmla="val 5906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4" name="Google Shape;334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33884" y="13335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5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l="19798" r="19798"/>
          <a:stretch/>
        </p:blipFill>
        <p:spPr>
          <a:xfrm>
            <a:off x="5828284" y="1261093"/>
            <a:ext cx="6148229" cy="6785627"/>
          </a:xfrm>
          <a:prstGeom prst="roundRect">
            <a:avLst>
              <a:gd name="adj" fmla="val 5458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337" name="Google Shape;337;p5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55"/>
          <p:cNvSpPr txBox="1"/>
          <p:nvPr/>
        </p:nvSpPr>
        <p:spPr>
          <a:xfrm>
            <a:off x="889000" y="1550504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9" name="Google Shape;339;p55"/>
          <p:cNvSpPr txBox="1"/>
          <p:nvPr/>
        </p:nvSpPr>
        <p:spPr>
          <a:xfrm>
            <a:off x="888999" y="2057400"/>
            <a:ext cx="4876801" cy="5632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produtos disponibilizam conhecimentos geológicos e de recursos minerais que contribuem para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novas descobertas minerais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com possibilidade de identificação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favoráveis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prospecção mineral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estimulando 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pesquisa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produção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no estado. Além disso, reduzem os riscos da atividade na região.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pesquisas representam vetores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local, regional e nacional, pois contribuem para 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territorial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políticas públicas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educação, turismo e desenvolvimento científico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Também impulsionam geração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emprego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renda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melhoria de Índice de Desenvolvimento Humano (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IDH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55"/>
          <p:cNvSpPr/>
          <p:nvPr/>
        </p:nvSpPr>
        <p:spPr>
          <a:xfrm>
            <a:off x="11499920" y="2724479"/>
            <a:ext cx="3722116" cy="3772622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55"/>
          <p:cNvSpPr txBox="1"/>
          <p:nvPr/>
        </p:nvSpPr>
        <p:spPr>
          <a:xfrm>
            <a:off x="11655674" y="3276406"/>
            <a:ext cx="3200400" cy="299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do setor mineral e indústria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Gestores públicos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 estado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55"/>
          <p:cNvSpPr txBox="1"/>
          <p:nvPr/>
        </p:nvSpPr>
        <p:spPr>
          <a:xfrm>
            <a:off x="11519976" y="2769789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43" name="Google Shape;343;p55"/>
          <p:cNvGrpSpPr/>
          <p:nvPr/>
        </p:nvGrpSpPr>
        <p:grpSpPr>
          <a:xfrm>
            <a:off x="1382059" y="8098537"/>
            <a:ext cx="2548127" cy="740663"/>
            <a:chOff x="5695188" y="7506716"/>
            <a:chExt cx="2548127" cy="740663"/>
          </a:xfrm>
        </p:grpSpPr>
        <p:pic>
          <p:nvPicPr>
            <p:cNvPr id="344" name="Google Shape;344;p5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55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46" name="Google Shape;346;p55"/>
          <p:cNvSpPr txBox="1"/>
          <p:nvPr/>
        </p:nvSpPr>
        <p:spPr>
          <a:xfrm>
            <a:off x="10033000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49400" y="5101845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904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14400" y="-414378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5" name="Google Shape;355;p10"/>
          <p:cNvGrpSpPr/>
          <p:nvPr/>
        </p:nvGrpSpPr>
        <p:grpSpPr>
          <a:xfrm>
            <a:off x="-498334" y="914400"/>
            <a:ext cx="8443902" cy="8077200"/>
            <a:chOff x="722" y="0"/>
            <a:chExt cx="4320" cy="4320"/>
          </a:xfrm>
        </p:grpSpPr>
        <p:sp>
          <p:nvSpPr>
            <p:cNvPr id="356" name="Google Shape;356;p10"/>
            <p:cNvSpPr/>
            <p:nvPr/>
          </p:nvSpPr>
          <p:spPr>
            <a:xfrm>
              <a:off x="3314" y="337"/>
              <a:ext cx="39" cy="44"/>
            </a:xfrm>
            <a:custGeom>
              <a:avLst/>
              <a:gdLst/>
              <a:ahLst/>
              <a:cxnLst/>
              <a:rect l="l" t="t" r="r" b="b"/>
              <a:pathLst>
                <a:path w="16" h="18" extrusionOk="0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0"/>
            <p:cNvSpPr/>
            <p:nvPr/>
          </p:nvSpPr>
          <p:spPr>
            <a:xfrm>
              <a:off x="3788" y="3239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0"/>
            <p:cNvSpPr/>
            <p:nvPr/>
          </p:nvSpPr>
          <p:spPr>
            <a:xfrm>
              <a:off x="3903" y="3171"/>
              <a:ext cx="36" cy="1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0"/>
            <p:cNvSpPr/>
            <p:nvPr/>
          </p:nvSpPr>
          <p:spPr>
            <a:xfrm>
              <a:off x="3944" y="3158"/>
              <a:ext cx="54" cy="22"/>
            </a:xfrm>
            <a:custGeom>
              <a:avLst/>
              <a:gdLst/>
              <a:ahLst/>
              <a:cxnLst/>
              <a:rect l="l" t="t" r="r" b="b"/>
              <a:pathLst>
                <a:path w="22" h="9" extrusionOk="0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0"/>
            <p:cNvSpPr/>
            <p:nvPr/>
          </p:nvSpPr>
          <p:spPr>
            <a:xfrm>
              <a:off x="3541" y="2306"/>
              <a:ext cx="100" cy="66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0"/>
            <p:cNvSpPr/>
            <p:nvPr/>
          </p:nvSpPr>
          <p:spPr>
            <a:xfrm>
              <a:off x="3539" y="722"/>
              <a:ext cx="759" cy="1013"/>
            </a:xfrm>
            <a:custGeom>
              <a:avLst/>
              <a:gdLst/>
              <a:ahLst/>
              <a:cxnLst/>
              <a:rect l="l" t="t" r="r" b="b"/>
              <a:pathLst>
                <a:path w="311" h="415" extrusionOk="0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0"/>
            <p:cNvSpPr/>
            <p:nvPr/>
          </p:nvSpPr>
          <p:spPr>
            <a:xfrm>
              <a:off x="1716" y="0"/>
              <a:ext cx="666" cy="740"/>
            </a:xfrm>
            <a:custGeom>
              <a:avLst/>
              <a:gdLst/>
              <a:ahLst/>
              <a:cxnLst/>
              <a:rect l="l" t="t" r="r" b="b"/>
              <a:pathLst>
                <a:path w="273" h="303" extrusionOk="0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10"/>
            <p:cNvSpPr/>
            <p:nvPr/>
          </p:nvSpPr>
          <p:spPr>
            <a:xfrm>
              <a:off x="2841" y="98"/>
              <a:ext cx="561" cy="612"/>
            </a:xfrm>
            <a:custGeom>
              <a:avLst/>
              <a:gdLst/>
              <a:ahLst/>
              <a:cxnLst/>
              <a:rect l="l" t="t" r="r" b="b"/>
              <a:pathLst>
                <a:path w="230" h="251" extrusionOk="0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solidFill>
              <a:srgbClr val="00B05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10"/>
            <p:cNvSpPr/>
            <p:nvPr/>
          </p:nvSpPr>
          <p:spPr>
            <a:xfrm>
              <a:off x="2367" y="286"/>
              <a:ext cx="1448" cy="1386"/>
            </a:xfrm>
            <a:custGeom>
              <a:avLst/>
              <a:gdLst/>
              <a:ahLst/>
              <a:cxnLst/>
              <a:rect l="l" t="t" r="r" b="b"/>
              <a:pathLst>
                <a:path w="593" h="568" extrusionOk="0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10"/>
            <p:cNvSpPr/>
            <p:nvPr/>
          </p:nvSpPr>
          <p:spPr>
            <a:xfrm>
              <a:off x="4610" y="1308"/>
              <a:ext cx="432" cy="254"/>
            </a:xfrm>
            <a:custGeom>
              <a:avLst/>
              <a:gdLst/>
              <a:ahLst/>
              <a:cxnLst/>
              <a:rect l="l" t="t" r="r" b="b"/>
              <a:pathLst>
                <a:path w="177" h="104" extrusionOk="0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10"/>
            <p:cNvSpPr/>
            <p:nvPr/>
          </p:nvSpPr>
          <p:spPr>
            <a:xfrm>
              <a:off x="4632" y="1172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162" h="97" extrusionOk="0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10"/>
            <p:cNvSpPr/>
            <p:nvPr/>
          </p:nvSpPr>
          <p:spPr>
            <a:xfrm>
              <a:off x="4327" y="930"/>
              <a:ext cx="462" cy="564"/>
            </a:xfrm>
            <a:custGeom>
              <a:avLst/>
              <a:gdLst/>
              <a:ahLst/>
              <a:cxnLst/>
              <a:rect l="l" t="t" r="r" b="b"/>
              <a:pathLst>
                <a:path w="189" h="231" extrusionOk="0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0"/>
            <p:cNvSpPr/>
            <p:nvPr/>
          </p:nvSpPr>
          <p:spPr>
            <a:xfrm>
              <a:off x="742" y="344"/>
              <a:ext cx="1923" cy="1357"/>
            </a:xfrm>
            <a:custGeom>
              <a:avLst/>
              <a:gdLst/>
              <a:ahLst/>
              <a:cxnLst/>
              <a:rect l="l" t="t" r="r" b="b"/>
              <a:pathLst>
                <a:path w="788" h="556" extrusionOk="0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0"/>
            <p:cNvSpPr/>
            <p:nvPr/>
          </p:nvSpPr>
          <p:spPr>
            <a:xfrm>
              <a:off x="3004" y="1955"/>
              <a:ext cx="791" cy="791"/>
            </a:xfrm>
            <a:custGeom>
              <a:avLst/>
              <a:gdLst/>
              <a:ahLst/>
              <a:cxnLst/>
              <a:rect l="l" t="t" r="r" b="b"/>
              <a:pathLst>
                <a:path w="324" h="324" extrusionOk="0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0"/>
            <p:cNvSpPr/>
            <p:nvPr/>
          </p:nvSpPr>
          <p:spPr>
            <a:xfrm>
              <a:off x="3239" y="2182"/>
              <a:ext cx="1196" cy="952"/>
            </a:xfrm>
            <a:custGeom>
              <a:avLst/>
              <a:gdLst/>
              <a:ahLst/>
              <a:cxnLst/>
              <a:rect l="l" t="t" r="r" b="b"/>
              <a:pathLst>
                <a:path w="490" h="390" extrusionOk="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10"/>
            <p:cNvSpPr/>
            <p:nvPr/>
          </p:nvSpPr>
          <p:spPr>
            <a:xfrm>
              <a:off x="3805" y="918"/>
              <a:ext cx="625" cy="888"/>
            </a:xfrm>
            <a:custGeom>
              <a:avLst/>
              <a:gdLst/>
              <a:ahLst/>
              <a:cxnLst/>
              <a:rect l="l" t="t" r="r" b="b"/>
              <a:pathLst>
                <a:path w="256" h="364" extrusionOk="0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10"/>
            <p:cNvSpPr/>
            <p:nvPr/>
          </p:nvSpPr>
          <p:spPr>
            <a:xfrm>
              <a:off x="3280" y="1157"/>
              <a:ext cx="544" cy="913"/>
            </a:xfrm>
            <a:custGeom>
              <a:avLst/>
              <a:gdLst/>
              <a:ahLst/>
              <a:cxnLst/>
              <a:rect l="l" t="t" r="r" b="b"/>
              <a:pathLst>
                <a:path w="223" h="374" extrusionOk="0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0"/>
            <p:cNvSpPr/>
            <p:nvPr/>
          </p:nvSpPr>
          <p:spPr>
            <a:xfrm>
              <a:off x="2563" y="3583"/>
              <a:ext cx="786" cy="737"/>
            </a:xfrm>
            <a:custGeom>
              <a:avLst/>
              <a:gdLst/>
              <a:ahLst/>
              <a:cxnLst/>
              <a:rect l="l" t="t" r="r" b="b"/>
              <a:pathLst>
                <a:path w="322" h="302" extrusionOk="0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10"/>
            <p:cNvSpPr/>
            <p:nvPr/>
          </p:nvSpPr>
          <p:spPr>
            <a:xfrm>
              <a:off x="3859" y="2926"/>
              <a:ext cx="422" cy="279"/>
            </a:xfrm>
            <a:custGeom>
              <a:avLst/>
              <a:gdLst/>
              <a:ahLst/>
              <a:cxnLst/>
              <a:rect l="l" t="t" r="r" b="b"/>
              <a:pathLst>
                <a:path w="173" h="114" extrusionOk="0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0"/>
            <p:cNvSpPr/>
            <p:nvPr/>
          </p:nvSpPr>
          <p:spPr>
            <a:xfrm>
              <a:off x="4188" y="2609"/>
              <a:ext cx="252" cy="378"/>
            </a:xfrm>
            <a:custGeom>
              <a:avLst/>
              <a:gdLst/>
              <a:ahLst/>
              <a:cxnLst/>
              <a:rect l="l" t="t" r="r" b="b"/>
              <a:pathLst>
                <a:path w="103" h="155" extrusionOk="0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0"/>
            <p:cNvSpPr/>
            <p:nvPr/>
          </p:nvSpPr>
          <p:spPr>
            <a:xfrm>
              <a:off x="4642" y="1694"/>
              <a:ext cx="205" cy="229"/>
            </a:xfrm>
            <a:custGeom>
              <a:avLst/>
              <a:gdLst/>
              <a:ahLst/>
              <a:cxnLst/>
              <a:rect l="l" t="t" r="r" b="b"/>
              <a:pathLst>
                <a:path w="84" h="94" extrusionOk="0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10"/>
            <p:cNvSpPr/>
            <p:nvPr/>
          </p:nvSpPr>
          <p:spPr>
            <a:xfrm>
              <a:off x="3734" y="1572"/>
              <a:ext cx="996" cy="1091"/>
            </a:xfrm>
            <a:custGeom>
              <a:avLst/>
              <a:gdLst/>
              <a:ahLst/>
              <a:cxnLst/>
              <a:rect l="l" t="t" r="r" b="b"/>
              <a:pathLst>
                <a:path w="408" h="447" extrusionOk="0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4AEE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10"/>
            <p:cNvSpPr/>
            <p:nvPr/>
          </p:nvSpPr>
          <p:spPr>
            <a:xfrm>
              <a:off x="4649" y="1623"/>
              <a:ext cx="342" cy="190"/>
            </a:xfrm>
            <a:custGeom>
              <a:avLst/>
              <a:gdLst/>
              <a:ahLst/>
              <a:cxnLst/>
              <a:rect l="l" t="t" r="r" b="b"/>
              <a:pathLst>
                <a:path w="140" h="78" extrusionOk="0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0"/>
            <p:cNvSpPr/>
            <p:nvPr/>
          </p:nvSpPr>
          <p:spPr>
            <a:xfrm>
              <a:off x="4335" y="1435"/>
              <a:ext cx="705" cy="242"/>
            </a:xfrm>
            <a:custGeom>
              <a:avLst/>
              <a:gdLst/>
              <a:ahLst/>
              <a:cxnLst/>
              <a:rect l="l" t="t" r="r" b="b"/>
              <a:pathLst>
                <a:path w="289" h="99" extrusionOk="0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10"/>
            <p:cNvSpPr/>
            <p:nvPr/>
          </p:nvSpPr>
          <p:spPr>
            <a:xfrm>
              <a:off x="3029" y="2782"/>
              <a:ext cx="905" cy="616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10"/>
            <p:cNvSpPr/>
            <p:nvPr/>
          </p:nvSpPr>
          <p:spPr>
            <a:xfrm>
              <a:off x="722" y="1433"/>
              <a:ext cx="823" cy="432"/>
            </a:xfrm>
            <a:custGeom>
              <a:avLst/>
              <a:gdLst/>
              <a:ahLst/>
              <a:cxnLst/>
              <a:rect l="l" t="t" r="r" b="b"/>
              <a:pathLst>
                <a:path w="337" h="177" extrusionOk="0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0"/>
            <p:cNvSpPr/>
            <p:nvPr/>
          </p:nvSpPr>
          <p:spPr>
            <a:xfrm>
              <a:off x="2092" y="1389"/>
              <a:ext cx="1247" cy="1188"/>
            </a:xfrm>
            <a:custGeom>
              <a:avLst/>
              <a:gdLst/>
              <a:ahLst/>
              <a:cxnLst/>
              <a:rect l="l" t="t" r="r" b="b"/>
              <a:pathLst>
                <a:path w="511" h="487" extrusionOk="0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10"/>
            <p:cNvSpPr/>
            <p:nvPr/>
          </p:nvSpPr>
          <p:spPr>
            <a:xfrm>
              <a:off x="1528" y="1474"/>
              <a:ext cx="764" cy="635"/>
            </a:xfrm>
            <a:custGeom>
              <a:avLst/>
              <a:gdLst/>
              <a:ahLst/>
              <a:cxnLst/>
              <a:rect l="l" t="t" r="r" b="b"/>
              <a:pathLst>
                <a:path w="313" h="260" extrusionOk="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0"/>
            <p:cNvSpPr/>
            <p:nvPr/>
          </p:nvSpPr>
          <p:spPr>
            <a:xfrm>
              <a:off x="2480" y="2482"/>
              <a:ext cx="766" cy="767"/>
            </a:xfrm>
            <a:custGeom>
              <a:avLst/>
              <a:gdLst/>
              <a:ahLst/>
              <a:cxnLst/>
              <a:rect l="l" t="t" r="r" b="b"/>
              <a:pathLst>
                <a:path w="314" h="314" extrusionOk="0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0"/>
            <p:cNvSpPr/>
            <p:nvPr/>
          </p:nvSpPr>
          <p:spPr>
            <a:xfrm>
              <a:off x="2934" y="3466"/>
              <a:ext cx="556" cy="368"/>
            </a:xfrm>
            <a:custGeom>
              <a:avLst/>
              <a:gdLst/>
              <a:ahLst/>
              <a:cxnLst/>
              <a:rect l="l" t="t" r="r" b="b"/>
              <a:pathLst>
                <a:path w="228" h="151" extrusionOk="0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0"/>
            <p:cNvSpPr/>
            <p:nvPr/>
          </p:nvSpPr>
          <p:spPr>
            <a:xfrm>
              <a:off x="2865" y="3080"/>
              <a:ext cx="664" cy="457"/>
            </a:xfrm>
            <a:custGeom>
              <a:avLst/>
              <a:gdLst/>
              <a:ahLst/>
              <a:cxnLst/>
              <a:rect l="l" t="t" r="r" b="b"/>
              <a:pathLst>
                <a:path w="272" h="187" extrusionOk="0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7" name="Google Shape;387;p10"/>
          <p:cNvGrpSpPr/>
          <p:nvPr/>
        </p:nvGrpSpPr>
        <p:grpSpPr>
          <a:xfrm rot="-10390912">
            <a:off x="2235978" y="2383362"/>
            <a:ext cx="3417110" cy="4724828"/>
            <a:chOff x="5373688" y="2928938"/>
            <a:chExt cx="1082675" cy="1497012"/>
          </a:xfrm>
        </p:grpSpPr>
        <p:sp>
          <p:nvSpPr>
            <p:cNvPr id="388" name="Google Shape;388;p10"/>
            <p:cNvSpPr/>
            <p:nvPr/>
          </p:nvSpPr>
          <p:spPr>
            <a:xfrm>
              <a:off x="5373688" y="2928938"/>
              <a:ext cx="1082675" cy="1497012"/>
            </a:xfrm>
            <a:custGeom>
              <a:avLst/>
              <a:gdLst/>
              <a:ahLst/>
              <a:cxnLst/>
              <a:rect l="l" t="t" r="r" b="b"/>
              <a:pathLst>
                <a:path w="380" h="526" extrusionOk="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10"/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0" name="Google Shape;390;p10"/>
          <p:cNvSpPr txBox="1"/>
          <p:nvPr/>
        </p:nvSpPr>
        <p:spPr>
          <a:xfrm>
            <a:off x="8293489" y="813754"/>
            <a:ext cx="6314421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Levantamentos Aerogeofísicos no Estado do Amapá</a:t>
            </a:r>
            <a:endParaRPr sz="32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1" name="Google Shape;391;p10"/>
          <p:cNvSpPr txBox="1"/>
          <p:nvPr/>
        </p:nvSpPr>
        <p:spPr>
          <a:xfrm>
            <a:off x="8320642" y="2206900"/>
            <a:ext cx="7362533" cy="5856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levantamentos começaram a ser realizados nos primeiros anos da década de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1970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em em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escala regional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 com baixa densidade de informações.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partir de 2003, o SGB iniciou uma grande ação com objetivo de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recobrir toda a área do escudo pré-cambriano 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Brasil com aerolevantamentos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magnetométricos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gamaespectrométricos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com maior resolução na obtenção de dados, realizados com espaçamento entre as linhas de voo de 500 metros e altura de voo de 100 metros.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Cerca de 80% do território do Amapá, dispõe de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dados aerogeofísicos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especialmente em domínios de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embasamento cristalino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0"/>
          <p:cNvSpPr txBox="1"/>
          <p:nvPr/>
        </p:nvSpPr>
        <p:spPr>
          <a:xfrm>
            <a:off x="8319305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3" name="Google Shape;393;p10"/>
          <p:cNvSpPr/>
          <p:nvPr/>
        </p:nvSpPr>
        <p:spPr>
          <a:xfrm rot="10800000" flipH="1">
            <a:off x="8363340" y="1992736"/>
            <a:ext cx="2895600" cy="76200"/>
          </a:xfrm>
          <a:prstGeom prst="rect">
            <a:avLst/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4" name="Google Shape;394;p10" descr="Uma imagem contendo Logotipo&#10;&#10;Descrição gerada automaticamente"/>
          <p:cNvPicPr preferRelativeResize="0"/>
          <p:nvPr/>
        </p:nvPicPr>
        <p:blipFill rotWithShape="1">
          <a:blip r:embed="rId7">
            <a:alphaModFix/>
          </a:blip>
          <a:srcRect l="26964" t="17925" r="21240" b="25503"/>
          <a:stretch/>
        </p:blipFill>
        <p:spPr>
          <a:xfrm>
            <a:off x="357314" y="0"/>
            <a:ext cx="3077902" cy="1890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10"/>
          <p:cNvPicPr preferRelativeResize="0"/>
          <p:nvPr/>
        </p:nvPicPr>
        <p:blipFill rotWithShape="1">
          <a:blip r:embed="rId8">
            <a:alphaModFix/>
          </a:blip>
          <a:srcRect l="49090" r="1205" b="26754"/>
          <a:stretch/>
        </p:blipFill>
        <p:spPr>
          <a:xfrm>
            <a:off x="2509221" y="4060442"/>
            <a:ext cx="2762902" cy="2716240"/>
          </a:xfrm>
          <a:custGeom>
            <a:avLst/>
            <a:gdLst/>
            <a:ahLst/>
            <a:cxnLst/>
            <a:rect l="l" t="t" r="r" b="b"/>
            <a:pathLst>
              <a:path w="3530524" h="3530524" extrusionOk="0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1"/>
          <p:cNvSpPr/>
          <p:nvPr/>
        </p:nvSpPr>
        <p:spPr>
          <a:xfrm>
            <a:off x="8128000" y="3581401"/>
            <a:ext cx="3505200" cy="4775706"/>
          </a:xfrm>
          <a:prstGeom prst="roundRect">
            <a:avLst>
              <a:gd name="adj" fmla="val 9451"/>
            </a:avLst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11"/>
          <p:cNvSpPr/>
          <p:nvPr/>
        </p:nvSpPr>
        <p:spPr>
          <a:xfrm>
            <a:off x="11785600" y="3581401"/>
            <a:ext cx="3429000" cy="4779681"/>
          </a:xfrm>
          <a:prstGeom prst="roundRect">
            <a:avLst>
              <a:gd name="adj" fmla="val 8896"/>
            </a:avLst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2" name="Google Shape;40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982" y="-159026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61200" y="7607301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06583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1"/>
          <p:cNvPicPr preferRelativeResize="0">
            <a:picLocks noGrp="1"/>
          </p:cNvPicPr>
          <p:nvPr>
            <p:ph type="pic" idx="4"/>
          </p:nvPr>
        </p:nvPicPr>
        <p:blipFill rotWithShape="1">
          <a:blip r:embed="rId7">
            <a:alphaModFix/>
          </a:blip>
          <a:srcRect l="-100032" t="16666" b="35815"/>
          <a:stretch/>
        </p:blipFill>
        <p:spPr>
          <a:xfrm>
            <a:off x="1041400" y="838200"/>
            <a:ext cx="14173200" cy="2525185"/>
          </a:xfrm>
          <a:prstGeom prst="roundRect">
            <a:avLst>
              <a:gd name="adj" fmla="val 1007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408" name="Google Shape;408;p11"/>
          <p:cNvSpPr txBox="1"/>
          <p:nvPr/>
        </p:nvSpPr>
        <p:spPr>
          <a:xfrm>
            <a:off x="11861800" y="4189825"/>
            <a:ext cx="3200400" cy="300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do setor mineral e indústria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Gestores públicos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 estado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11"/>
          <p:cNvSpPr txBox="1"/>
          <p:nvPr/>
        </p:nvSpPr>
        <p:spPr>
          <a:xfrm>
            <a:off x="8128000" y="3732625"/>
            <a:ext cx="3886200" cy="477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11"/>
          <p:cNvSpPr txBox="1"/>
          <p:nvPr/>
        </p:nvSpPr>
        <p:spPr>
          <a:xfrm>
            <a:off x="11861800" y="3732625"/>
            <a:ext cx="3650673" cy="41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0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1" name="Google Shape;411;p11"/>
          <p:cNvSpPr txBox="1"/>
          <p:nvPr/>
        </p:nvSpPr>
        <p:spPr>
          <a:xfrm>
            <a:off x="8152383" y="4253304"/>
            <a:ext cx="3352800" cy="3929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Incremento do </a:t>
            </a:r>
            <a:r>
              <a:rPr lang="pt-BR" sz="1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geocientífico</a:t>
            </a:r>
            <a:r>
              <a:rPr lang="pt-BR"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Impulsiona a identificação de novas </a:t>
            </a:r>
            <a:r>
              <a:rPr lang="pt-BR" sz="1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potenciais </a:t>
            </a:r>
            <a:r>
              <a:rPr lang="pt-BR"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a ocorrência de </a:t>
            </a:r>
            <a:r>
              <a:rPr lang="pt-BR" sz="1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depósitos metalogenéticos</a:t>
            </a:r>
            <a:r>
              <a:rPr lang="pt-BR"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ou </a:t>
            </a:r>
            <a:r>
              <a:rPr lang="pt-BR" sz="1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expansão das áreas mineradas </a:t>
            </a:r>
            <a:r>
              <a:rPr lang="pt-BR"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atuais.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Contribui para futuros projetos de </a:t>
            </a:r>
            <a:r>
              <a:rPr lang="pt-BR" sz="1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mapeamento geológico básico, estudos de feições estruturais geológicas e investigações multidisciplinares</a:t>
            </a:r>
            <a:r>
              <a:rPr lang="pt-BR"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11"/>
          <p:cNvSpPr txBox="1"/>
          <p:nvPr/>
        </p:nvSpPr>
        <p:spPr>
          <a:xfrm>
            <a:off x="1041400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3" name="Google Shape;413;p1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l="21846" r="21846"/>
          <a:stretch/>
        </p:blipFill>
        <p:spPr>
          <a:xfrm>
            <a:off x="629618" y="838200"/>
            <a:ext cx="7170621" cy="7518907"/>
          </a:xfrm>
          <a:prstGeom prst="roundRect">
            <a:avLst>
              <a:gd name="adj" fmla="val 8256"/>
            </a:avLst>
          </a:prstGeom>
          <a:solidFill>
            <a:srgbClr val="F2F2F2"/>
          </a:solidFill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59200" y="6812026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12"/>
          <p:cNvPicPr preferRelativeResize="0"/>
          <p:nvPr/>
        </p:nvPicPr>
        <p:blipFill rotWithShape="1">
          <a:blip r:embed="rId7">
            <a:alphaModFix/>
          </a:blip>
          <a:srcRect l="33838" t="19494" r="20108" b="35062"/>
          <a:stretch/>
        </p:blipFill>
        <p:spPr>
          <a:xfrm rot="5400000">
            <a:off x="8753405" y="2383673"/>
            <a:ext cx="6929602" cy="5218088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12"/>
          <p:cNvSpPr txBox="1"/>
          <p:nvPr/>
        </p:nvSpPr>
        <p:spPr>
          <a:xfrm>
            <a:off x="846346" y="2253841"/>
            <a:ext cx="4309854" cy="105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Atlas Aerogeofísico do Estado do Amapá</a:t>
            </a:r>
            <a:endParaRPr sz="32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4" name="Google Shape;424;p12"/>
          <p:cNvSpPr txBox="1"/>
          <p:nvPr/>
        </p:nvSpPr>
        <p:spPr>
          <a:xfrm>
            <a:off x="801776" y="3701641"/>
            <a:ext cx="7935824" cy="4370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publicação reúne dados de todos os projetos aerogeofísicos realizados no estado com técnicas de: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Magnetometria</a:t>
            </a:r>
            <a:r>
              <a:rPr lang="pt-BR"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(que identificam magnetização induzida nas rochas)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Gamaespectrometria</a:t>
            </a:r>
            <a:r>
              <a:rPr lang="pt-BR"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(que geram informações sobre radiação emitida pelas rochas)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Gravimetria</a:t>
            </a:r>
            <a:r>
              <a:rPr lang="pt-BR"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(que geram dados sobre densidade das rochas)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documento, estão reunidas todas as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informações relevantes e pertinentes</a:t>
            </a:r>
            <a:r>
              <a:rPr lang="pt-BR"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Com base nos levantamentos, é possível desvendar a terceira dimensão dos dados geológicos, ou seja, ter informações em profundidade sobre corpos, estruturas e depósitos minerais.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12"/>
          <p:cNvSpPr/>
          <p:nvPr/>
        </p:nvSpPr>
        <p:spPr>
          <a:xfrm>
            <a:off x="812800" y="3473041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12"/>
          <p:cNvSpPr txBox="1"/>
          <p:nvPr/>
        </p:nvSpPr>
        <p:spPr>
          <a:xfrm>
            <a:off x="736600" y="84470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7" name="Google Shape;427;p1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l="4503" r="4501"/>
          <a:stretch/>
        </p:blipFill>
        <p:spPr>
          <a:xfrm>
            <a:off x="9834563" y="1870075"/>
            <a:ext cx="4770437" cy="628332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28" name="Google Shape;428;p12" descr="Uma imagem contendo Logotipo&#10;&#10;Descrição gerada automaticamente"/>
          <p:cNvPicPr preferRelativeResize="0"/>
          <p:nvPr/>
        </p:nvPicPr>
        <p:blipFill rotWithShape="1">
          <a:blip r:embed="rId9">
            <a:alphaModFix/>
          </a:blip>
          <a:srcRect l="26964" t="17925" r="21240" b="25503"/>
          <a:stretch/>
        </p:blipFill>
        <p:spPr>
          <a:xfrm>
            <a:off x="812800" y="90228"/>
            <a:ext cx="3077902" cy="1890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3"/>
          <p:cNvSpPr/>
          <p:nvPr/>
        </p:nvSpPr>
        <p:spPr>
          <a:xfrm>
            <a:off x="812800" y="1371601"/>
            <a:ext cx="6248400" cy="6221896"/>
          </a:xfrm>
          <a:prstGeom prst="roundRect">
            <a:avLst>
              <a:gd name="adj" fmla="val 5906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5" name="Google Shape;43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3884" y="13335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16299" r="16299"/>
          <a:stretch/>
        </p:blipFill>
        <p:spPr>
          <a:xfrm>
            <a:off x="4930954" y="1097279"/>
            <a:ext cx="7045559" cy="6949441"/>
          </a:xfrm>
          <a:prstGeom prst="roundRect">
            <a:avLst>
              <a:gd name="adj" fmla="val 5458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438" name="Google Shape;43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13"/>
          <p:cNvSpPr txBox="1"/>
          <p:nvPr/>
        </p:nvSpPr>
        <p:spPr>
          <a:xfrm>
            <a:off x="889000" y="1550504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0" name="Google Shape;440;p13"/>
          <p:cNvSpPr txBox="1"/>
          <p:nvPr/>
        </p:nvSpPr>
        <p:spPr>
          <a:xfrm>
            <a:off x="888999" y="2057400"/>
            <a:ext cx="4089461" cy="5355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Atlas Aerogeofísico do Estado do Amapá catalogou todos os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produtos aerogeofísicos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adquiridos. Com isso, possibilita: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Incremento do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geocientífico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Identificação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novas áreas potenciais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 ocorrência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depósitos metalogenéticos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ou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expansão das áreas mineradas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atuais.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Além de contribuir para futuros projetos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mapeamento geológico básico, estudos de feições estruturais geológicas e investigações multidisciplinares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3"/>
          <p:cNvSpPr/>
          <p:nvPr/>
        </p:nvSpPr>
        <p:spPr>
          <a:xfrm>
            <a:off x="11499920" y="2441887"/>
            <a:ext cx="3511909" cy="4057321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13"/>
          <p:cNvSpPr txBox="1"/>
          <p:nvPr/>
        </p:nvSpPr>
        <p:spPr>
          <a:xfrm>
            <a:off x="11655674" y="2993815"/>
            <a:ext cx="3200400" cy="336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estaduais e municipais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de mineração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 nas áreas de mineração e análise ambiental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acadêmica (pesquisadores e estudantes)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3"/>
          <p:cNvSpPr txBox="1"/>
          <p:nvPr/>
        </p:nvSpPr>
        <p:spPr>
          <a:xfrm>
            <a:off x="11519976" y="2487198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44" name="Google Shape;444;p13"/>
          <p:cNvGrpSpPr/>
          <p:nvPr/>
        </p:nvGrpSpPr>
        <p:grpSpPr>
          <a:xfrm>
            <a:off x="1382059" y="8098537"/>
            <a:ext cx="2548127" cy="740663"/>
            <a:chOff x="5695188" y="7506716"/>
            <a:chExt cx="2548127" cy="740663"/>
          </a:xfrm>
        </p:grpSpPr>
        <p:pic>
          <p:nvPicPr>
            <p:cNvPr id="445" name="Google Shape;445;p1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6" name="Google Shape;446;p13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47" name="Google Shape;447;p13"/>
          <p:cNvSpPr txBox="1"/>
          <p:nvPr/>
        </p:nvSpPr>
        <p:spPr>
          <a:xfrm>
            <a:off x="10033000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652430" y="7431645"/>
            <a:ext cx="4381500" cy="4054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47602" y="8368031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900000">
            <a:off x="6222759" y="-2130605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/>
          <p:nvPr/>
        </p:nvSpPr>
        <p:spPr>
          <a:xfrm>
            <a:off x="1225468" y="1783082"/>
            <a:ext cx="1219200" cy="45719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 txBox="1"/>
          <p:nvPr/>
        </p:nvSpPr>
        <p:spPr>
          <a:xfrm>
            <a:off x="1170853" y="1220207"/>
            <a:ext cx="1897527" cy="523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pt-BR" sz="2600" b="1" i="0" u="none" strike="noStrike" cap="none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ÍNDICE</a:t>
            </a:r>
            <a:endParaRPr sz="26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 descr="Uma imagem contendo Logotipo&#10;&#10;Descrição gerada automaticamente"/>
          <p:cNvPicPr preferRelativeResize="0"/>
          <p:nvPr/>
        </p:nvPicPr>
        <p:blipFill rotWithShape="1">
          <a:blip r:embed="rId6">
            <a:alphaModFix/>
          </a:blip>
          <a:srcRect l="26964" t="17925" r="21240" b="25503"/>
          <a:stretch/>
        </p:blipFill>
        <p:spPr>
          <a:xfrm>
            <a:off x="12547601" y="536304"/>
            <a:ext cx="3077902" cy="1890972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 txBox="1"/>
          <p:nvPr/>
        </p:nvSpPr>
        <p:spPr>
          <a:xfrm>
            <a:off x="1028800" y="2102825"/>
            <a:ext cx="11518800" cy="68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 – MAPA GEOLÓGICO E DE RECURSOS MINERAIS DO ESTADO DO AMAPÁ (EM REVISÃO) </a:t>
            </a:r>
            <a:endParaRPr sz="1200"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200"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 – LEVANTAMENTOS GEOLÓGICOS BÁSICOS – PROJETOS HISTÓRICOS</a:t>
            </a:r>
            <a:endParaRPr sz="1200"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200"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 – GEOLOGIA E RECURSOS MINERAIS DA FOLHA LOURENÇO </a:t>
            </a:r>
            <a:endParaRPr sz="1200"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200"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 – GEOLOGIA E RECURSOS MINERAIS DA FOLHA OIAPOQUE </a:t>
            </a:r>
            <a:endParaRPr sz="1200"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200"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 – GEOLOGIA E RECURSOS MINERAIS DA FOLHA RIO ARAGUARI</a:t>
            </a:r>
            <a:endParaRPr sz="1200"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200"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14 – GEOLOGIA E RECURSOS MINERAIS DA FOLHA MACAPÁ</a:t>
            </a:r>
            <a:endParaRPr sz="1200"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200"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16 – LEVANTAMENTOS AEROGEOFÍSICOS NO ESTADO DO AMAPÁ </a:t>
            </a:r>
            <a:endParaRPr sz="1200"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200"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18 – ATLAS AEROGEOFÍSICO DO ESTADO DO AMAPÁ</a:t>
            </a:r>
            <a:endParaRPr sz="1200"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200"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 – PROJETO APLICAÇÕES EM GEOFÍSICA EM SENSORIAMENTO REMOTO </a:t>
            </a:r>
            <a:endParaRPr sz="1200"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CARTAS DE ANOMALIAS: ÁREA CENTRAL DO ESTADO DO AMAPÁ </a:t>
            </a:r>
            <a:endParaRPr sz="12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08484" y="22860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597653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70408" y="228600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14"/>
          <p:cNvSpPr/>
          <p:nvPr/>
        </p:nvSpPr>
        <p:spPr>
          <a:xfrm rot="2568048">
            <a:off x="3011137" y="1153079"/>
            <a:ext cx="3360547" cy="6876256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8" name="Google Shape;458;p1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l="17273" r="17273"/>
          <a:stretch/>
        </p:blipFill>
        <p:spPr>
          <a:xfrm>
            <a:off x="699381" y="687081"/>
            <a:ext cx="5426937" cy="54269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459" name="Google Shape;459;p14"/>
          <p:cNvSpPr/>
          <p:nvPr/>
        </p:nvSpPr>
        <p:spPr>
          <a:xfrm>
            <a:off x="8126808" y="4033233"/>
            <a:ext cx="6630592" cy="1233196"/>
          </a:xfrm>
          <a:prstGeom prst="roundRect">
            <a:avLst>
              <a:gd name="adj" fmla="val 9184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14"/>
          <p:cNvSpPr txBox="1"/>
          <p:nvPr/>
        </p:nvSpPr>
        <p:spPr>
          <a:xfrm>
            <a:off x="8173126" y="4109433"/>
            <a:ext cx="6503314" cy="1019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objetivo do projeto é viabilizar uma avaliação preliminar em áreas com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maior probabilidade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prospecção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substância mineral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interesse.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14"/>
          <p:cNvSpPr txBox="1"/>
          <p:nvPr/>
        </p:nvSpPr>
        <p:spPr>
          <a:xfrm>
            <a:off x="8031090" y="1575485"/>
            <a:ext cx="6933393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Aplicações em Geofísica e Sensoriamento Remoto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Cartas de Anomalias: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 Central do Estado do Amapá</a:t>
            </a:r>
            <a:endParaRPr sz="3200" b="0" i="0" u="none" strike="noStrike" cap="none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2" name="Google Shape;462;p14"/>
          <p:cNvSpPr/>
          <p:nvPr/>
        </p:nvSpPr>
        <p:spPr>
          <a:xfrm>
            <a:off x="8069190" y="3576033"/>
            <a:ext cx="4724400" cy="62204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14"/>
          <p:cNvSpPr/>
          <p:nvPr/>
        </p:nvSpPr>
        <p:spPr>
          <a:xfrm>
            <a:off x="8126808" y="5533611"/>
            <a:ext cx="6630592" cy="1395222"/>
          </a:xfrm>
          <a:prstGeom prst="roundRect">
            <a:avLst>
              <a:gd name="adj" fmla="val 16667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14"/>
          <p:cNvSpPr txBox="1"/>
          <p:nvPr/>
        </p:nvSpPr>
        <p:spPr>
          <a:xfrm>
            <a:off x="8173126" y="5609811"/>
            <a:ext cx="642225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ampliar 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geológico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impulsionar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novos investimentos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pelo setor privado, foram disponibilizadas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23 Cartas de Anomalias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 escala de 1:100.000, no Estado do Amapá.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14"/>
          <p:cNvSpPr txBox="1"/>
          <p:nvPr/>
        </p:nvSpPr>
        <p:spPr>
          <a:xfrm>
            <a:off x="8260303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0194156">
            <a:off x="6638700" y="-2908564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1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 t="28876" b="28876"/>
          <a:stretch/>
        </p:blipFill>
        <p:spPr>
          <a:xfrm>
            <a:off x="1" y="4572000"/>
            <a:ext cx="16256000" cy="4572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473" name="Google Shape;473;p15"/>
          <p:cNvSpPr/>
          <p:nvPr/>
        </p:nvSpPr>
        <p:spPr>
          <a:xfrm>
            <a:off x="2336800" y="2286000"/>
            <a:ext cx="8844239" cy="2133600"/>
          </a:xfrm>
          <a:prstGeom prst="roundRect">
            <a:avLst>
              <a:gd name="adj" fmla="val 1018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15"/>
          <p:cNvSpPr txBox="1"/>
          <p:nvPr/>
        </p:nvSpPr>
        <p:spPr>
          <a:xfrm>
            <a:off x="2413000" y="2388275"/>
            <a:ext cx="8653737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Incremento do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geocientífico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Identificação de novas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potenciais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a ocorrência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depósitos metalogenéticos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ou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expansão das áreas mineradas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atuais.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Além de contribuir para futuros projetos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mapeamento geológico básico, estudos de feições estruturais geológicas e investigações multidisciplinares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15"/>
          <p:cNvSpPr/>
          <p:nvPr/>
        </p:nvSpPr>
        <p:spPr>
          <a:xfrm>
            <a:off x="11528974" y="2286000"/>
            <a:ext cx="4201074" cy="2133600"/>
          </a:xfrm>
          <a:prstGeom prst="roundRect">
            <a:avLst>
              <a:gd name="adj" fmla="val 895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15"/>
          <p:cNvSpPr txBox="1"/>
          <p:nvPr/>
        </p:nvSpPr>
        <p:spPr>
          <a:xfrm>
            <a:off x="11633199" y="2362200"/>
            <a:ext cx="4096849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estaduais e municipais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de mineração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 nas áreas de mineração e análise ambiental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acadêmica (pesquisadores e estudantes)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15"/>
          <p:cNvSpPr txBox="1"/>
          <p:nvPr/>
        </p:nvSpPr>
        <p:spPr>
          <a:xfrm>
            <a:off x="2329543" y="1805934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8" name="Google Shape;478;p15"/>
          <p:cNvSpPr txBox="1"/>
          <p:nvPr/>
        </p:nvSpPr>
        <p:spPr>
          <a:xfrm>
            <a:off x="11623841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9" name="Google Shape;479;p15"/>
          <p:cNvSpPr txBox="1"/>
          <p:nvPr/>
        </p:nvSpPr>
        <p:spPr>
          <a:xfrm>
            <a:off x="7187518" y="878358"/>
            <a:ext cx="5524500" cy="38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80" name="Google Shape;480;p15"/>
          <p:cNvGrpSpPr/>
          <p:nvPr/>
        </p:nvGrpSpPr>
        <p:grpSpPr>
          <a:xfrm>
            <a:off x="12471400" y="556301"/>
            <a:ext cx="2548127" cy="740663"/>
            <a:chOff x="5695188" y="7506716"/>
            <a:chExt cx="2548127" cy="740663"/>
          </a:xfrm>
        </p:grpSpPr>
        <p:pic>
          <p:nvPicPr>
            <p:cNvPr id="481" name="Google Shape;481;p1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2" name="Google Shape;482;p15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7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483" name="Google Shape;483;p15" descr="Uma imagem contendo Logotipo&#10;&#10;Descrição gerada automaticamente"/>
          <p:cNvPicPr preferRelativeResize="0"/>
          <p:nvPr/>
        </p:nvPicPr>
        <p:blipFill rotWithShape="1">
          <a:blip r:embed="rId8">
            <a:alphaModFix/>
          </a:blip>
          <a:srcRect l="26964" t="17925" r="21240" b="25503"/>
          <a:stretch/>
        </p:blipFill>
        <p:spPr>
          <a:xfrm>
            <a:off x="812800" y="90228"/>
            <a:ext cx="2457755" cy="1509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99000" y="64008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16"/>
          <p:cNvSpPr txBox="1"/>
          <p:nvPr/>
        </p:nvSpPr>
        <p:spPr>
          <a:xfrm>
            <a:off x="736600" y="4079158"/>
            <a:ext cx="6934200" cy="3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Identifica e caracteriza os </a:t>
            </a:r>
            <a:r>
              <a:rPr lang="pt-BR" sz="16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depósitos de bens minerais </a:t>
            </a:r>
            <a:r>
              <a:rPr lang="pt-BR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fundamentais para a indústria de </a:t>
            </a:r>
            <a:r>
              <a:rPr lang="pt-BR" sz="16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construção civil</a:t>
            </a:r>
            <a:r>
              <a:rPr lang="pt-BR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nas proximidades da região metropolitana de Macapá, além de indicar </a:t>
            </a:r>
            <a:r>
              <a:rPr lang="pt-BR" sz="16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potenciais</a:t>
            </a:r>
            <a:r>
              <a:rPr lang="pt-BR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objetos de estudo foram argilas, areias brancas, seixos /cascalhos, granitos para brita e/ou granitos industriais, arenitos ferruginosos e saibros.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área do estudo abrange </a:t>
            </a:r>
            <a:r>
              <a:rPr lang="pt-BR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9.560 Km² e engloba, parcialmente, os municípios: Macapá, Santana, Mazagão, Porto Grande, Ferreira Gomes, Itaubal e Tartarugalzinho.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16"/>
          <p:cNvSpPr/>
          <p:nvPr/>
        </p:nvSpPr>
        <p:spPr>
          <a:xfrm>
            <a:off x="812800" y="3774358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16"/>
          <p:cNvSpPr txBox="1"/>
          <p:nvPr/>
        </p:nvSpPr>
        <p:spPr>
          <a:xfrm>
            <a:off x="736600" y="2555158"/>
            <a:ext cx="72390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Materiais de Construção da Região Metropolitana de Macapá</a:t>
            </a:r>
            <a:endParaRPr sz="32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95" name="Google Shape;495;p16"/>
          <p:cNvPicPr preferRelativeResize="0"/>
          <p:nvPr/>
        </p:nvPicPr>
        <p:blipFill rotWithShape="1">
          <a:blip r:embed="rId8">
            <a:alphaModFix/>
          </a:blip>
          <a:srcRect l="21785" r="21784"/>
          <a:stretch/>
        </p:blipFill>
        <p:spPr>
          <a:xfrm>
            <a:off x="8585200" y="0"/>
            <a:ext cx="7670800" cy="9144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496" name="Google Shape;496;p16"/>
          <p:cNvSpPr txBox="1"/>
          <p:nvPr/>
        </p:nvSpPr>
        <p:spPr>
          <a:xfrm>
            <a:off x="6985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 </a:t>
            </a:r>
            <a:endParaRPr sz="1800" b="1" i="1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97" name="Google Shape;497;p16" descr="Uma imagem contendo Logotipo&#10;&#10;Descrição gerada automaticamente"/>
          <p:cNvPicPr preferRelativeResize="0"/>
          <p:nvPr/>
        </p:nvPicPr>
        <p:blipFill rotWithShape="1">
          <a:blip r:embed="rId9">
            <a:alphaModFix/>
          </a:blip>
          <a:srcRect l="26964" t="17925" r="21240" b="25503"/>
          <a:stretch/>
        </p:blipFill>
        <p:spPr>
          <a:xfrm>
            <a:off x="812800" y="90228"/>
            <a:ext cx="3077902" cy="1890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17"/>
          <p:cNvSpPr/>
          <p:nvPr/>
        </p:nvSpPr>
        <p:spPr>
          <a:xfrm>
            <a:off x="812800" y="1371601"/>
            <a:ext cx="6248400" cy="6221896"/>
          </a:xfrm>
          <a:prstGeom prst="roundRect">
            <a:avLst>
              <a:gd name="adj" fmla="val 5906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4" name="Google Shape;50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3884" y="13335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1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16181" r="16180"/>
          <a:stretch/>
        </p:blipFill>
        <p:spPr>
          <a:xfrm>
            <a:off x="4930954" y="1097279"/>
            <a:ext cx="7045559" cy="6949441"/>
          </a:xfrm>
          <a:prstGeom prst="roundRect">
            <a:avLst>
              <a:gd name="adj" fmla="val 5458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507" name="Google Shape;507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17"/>
          <p:cNvSpPr txBox="1"/>
          <p:nvPr/>
        </p:nvSpPr>
        <p:spPr>
          <a:xfrm>
            <a:off x="889000" y="1550504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9" name="Google Shape;509;p17"/>
          <p:cNvSpPr txBox="1"/>
          <p:nvPr/>
        </p:nvSpPr>
        <p:spPr>
          <a:xfrm>
            <a:off x="888999" y="2057400"/>
            <a:ext cx="4089461" cy="507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Promove avanço no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geológico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Amplia 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 mineral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dos municípios que compõem a Região Metropolitana de Macapá e contribui para alavancar 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economia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estado, além de atrair novos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investidores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e, consequentemente, geração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empregos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melhoria da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qualidade de vida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local.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Traz sugestões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ações mitigadoras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 prol do meio ambiente, visando uma exploração dos recursos de forma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sustentável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17"/>
          <p:cNvSpPr/>
          <p:nvPr/>
        </p:nvSpPr>
        <p:spPr>
          <a:xfrm>
            <a:off x="11499920" y="2242327"/>
            <a:ext cx="3511909" cy="4693826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17"/>
          <p:cNvSpPr txBox="1"/>
          <p:nvPr/>
        </p:nvSpPr>
        <p:spPr>
          <a:xfrm>
            <a:off x="11655674" y="2794255"/>
            <a:ext cx="3200400" cy="4108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dos setores de mineração, construção civil e indústria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 nas áreas de mineração e análise ambiental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em geral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7"/>
          <p:cNvSpPr txBox="1"/>
          <p:nvPr/>
        </p:nvSpPr>
        <p:spPr>
          <a:xfrm>
            <a:off x="11519976" y="2287638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13" name="Google Shape;513;p17"/>
          <p:cNvGrpSpPr/>
          <p:nvPr/>
        </p:nvGrpSpPr>
        <p:grpSpPr>
          <a:xfrm>
            <a:off x="1382059" y="8098537"/>
            <a:ext cx="2548127" cy="740663"/>
            <a:chOff x="5695188" y="7506716"/>
            <a:chExt cx="2548127" cy="740663"/>
          </a:xfrm>
        </p:grpSpPr>
        <p:pic>
          <p:nvPicPr>
            <p:cNvPr id="514" name="Google Shape;514;p1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5" name="Google Shape;515;p17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516" name="Google Shape;516;p17"/>
          <p:cNvSpPr txBox="1"/>
          <p:nvPr/>
        </p:nvSpPr>
        <p:spPr>
          <a:xfrm>
            <a:off x="10033000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75200" y="68580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18"/>
          <p:cNvSpPr txBox="1"/>
          <p:nvPr/>
        </p:nvSpPr>
        <p:spPr>
          <a:xfrm>
            <a:off x="736600" y="3469645"/>
            <a:ext cx="7848600" cy="4718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objetivo fundamental foi a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integração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informação geológica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 partir do levantamento, consistência e reinterpretação de dados históricos oriundos de trabalhos previamente realizados.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área de estudos é de aproximadamente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60.000 km²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localizada na região de divisa entre o noroeste do Pará e o sudoeste do Amapá, a qual inclui a área legal da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RENCA.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Avaliações realizadas em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de Relevante Interesse Mineral 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(ARIM) buscam identificar localidades que têm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aproveitamento de recursos minerais, seja pela presença comprovada de depósitos ou jazidas minerais, ou pelo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alto potencial geológico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reconhecido.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18"/>
          <p:cNvSpPr/>
          <p:nvPr/>
        </p:nvSpPr>
        <p:spPr>
          <a:xfrm>
            <a:off x="812800" y="3241045"/>
            <a:ext cx="17907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18"/>
          <p:cNvSpPr txBox="1"/>
          <p:nvPr/>
        </p:nvSpPr>
        <p:spPr>
          <a:xfrm>
            <a:off x="736600" y="2021845"/>
            <a:ext cx="93726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 de Relevante Interesse Mineral: Reserva Nacional do Cobre e Associados – RENCA</a:t>
            </a:r>
            <a:endParaRPr sz="3200" b="0" i="0" u="none" strike="noStrike" cap="none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9" name="Google Shape;529;p18"/>
          <p:cNvSpPr txBox="1"/>
          <p:nvPr/>
        </p:nvSpPr>
        <p:spPr>
          <a:xfrm>
            <a:off x="800847" y="84470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30" name="Google Shape;530;p18"/>
          <p:cNvPicPr preferRelativeResize="0"/>
          <p:nvPr/>
        </p:nvPicPr>
        <p:blipFill rotWithShape="1">
          <a:blip r:embed="rId7">
            <a:alphaModFix/>
          </a:blip>
          <a:srcRect l="3153" r="3153"/>
          <a:stretch/>
        </p:blipFill>
        <p:spPr>
          <a:xfrm>
            <a:off x="8966200" y="4145219"/>
            <a:ext cx="6706630" cy="503607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531" name="Google Shape;531;p18" descr="Uma imagem contendo Logotipo&#10;&#10;Descrição gerada automaticamente"/>
          <p:cNvPicPr preferRelativeResize="0"/>
          <p:nvPr/>
        </p:nvPicPr>
        <p:blipFill rotWithShape="1">
          <a:blip r:embed="rId8">
            <a:alphaModFix/>
          </a:blip>
          <a:srcRect l="26964" t="17925" r="21240" b="25503"/>
          <a:stretch/>
        </p:blipFill>
        <p:spPr>
          <a:xfrm>
            <a:off x="812800" y="90228"/>
            <a:ext cx="3077902" cy="1890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0194156">
            <a:off x="6638700" y="-2908564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9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 t="28921" b="28921"/>
          <a:stretch/>
        </p:blipFill>
        <p:spPr>
          <a:xfrm>
            <a:off x="-1" y="4572000"/>
            <a:ext cx="16256001" cy="4572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539" name="Google Shape;539;p19"/>
          <p:cNvSpPr/>
          <p:nvPr/>
        </p:nvSpPr>
        <p:spPr>
          <a:xfrm>
            <a:off x="3053458" y="2286000"/>
            <a:ext cx="8844239" cy="2133600"/>
          </a:xfrm>
          <a:prstGeom prst="roundRect">
            <a:avLst>
              <a:gd name="adj" fmla="val 1018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 txBox="1"/>
          <p:nvPr/>
        </p:nvSpPr>
        <p:spPr>
          <a:xfrm>
            <a:off x="3129658" y="2388275"/>
            <a:ext cx="865373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produtos disponibilizam conhecimentos geológicos e de recursos minerais que contribuem para novas descobertas minerais com possibilidade de identificação de áreas favoráveis para prospecção mineral, estimulando a pesquisa e a produção da região.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Representam vetores de desenvolvimento local, regional e nacional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>
            <a:off x="12245632" y="2286000"/>
            <a:ext cx="3609426" cy="2133600"/>
          </a:xfrm>
          <a:prstGeom prst="roundRect">
            <a:avLst>
              <a:gd name="adj" fmla="val 895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 txBox="1"/>
          <p:nvPr/>
        </p:nvSpPr>
        <p:spPr>
          <a:xfrm>
            <a:off x="12349858" y="2362200"/>
            <a:ext cx="3386328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do setor mineral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Gestores públicos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Sociedade em geral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 txBox="1"/>
          <p:nvPr/>
        </p:nvSpPr>
        <p:spPr>
          <a:xfrm>
            <a:off x="3075229" y="1723391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4" name="Google Shape;544;p19"/>
          <p:cNvSpPr txBox="1"/>
          <p:nvPr/>
        </p:nvSpPr>
        <p:spPr>
          <a:xfrm>
            <a:off x="12340499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5" name="Google Shape;545;p19"/>
          <p:cNvSpPr txBox="1"/>
          <p:nvPr/>
        </p:nvSpPr>
        <p:spPr>
          <a:xfrm>
            <a:off x="7187518" y="878358"/>
            <a:ext cx="5524500" cy="38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46" name="Google Shape;546;p19"/>
          <p:cNvGrpSpPr/>
          <p:nvPr/>
        </p:nvGrpSpPr>
        <p:grpSpPr>
          <a:xfrm>
            <a:off x="12471400" y="556301"/>
            <a:ext cx="2548127" cy="740663"/>
            <a:chOff x="5695188" y="7506716"/>
            <a:chExt cx="2548127" cy="740663"/>
          </a:xfrm>
        </p:grpSpPr>
        <p:pic>
          <p:nvPicPr>
            <p:cNvPr id="547" name="Google Shape;547;p1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8" name="Google Shape;548;p19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7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549" name="Google Shape;549;p19" descr="Uma imagem contendo Logotipo&#10;&#10;Descrição gerada automaticamente"/>
          <p:cNvPicPr preferRelativeResize="0"/>
          <p:nvPr/>
        </p:nvPicPr>
        <p:blipFill rotWithShape="1">
          <a:blip r:embed="rId8">
            <a:alphaModFix/>
          </a:blip>
          <a:srcRect l="26964" t="17925" r="21240" b="25503"/>
          <a:stretch/>
        </p:blipFill>
        <p:spPr>
          <a:xfrm>
            <a:off x="812800" y="90228"/>
            <a:ext cx="2705814" cy="1662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Google Shape;554;p20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t="30812" b="30812"/>
          <a:stretch/>
        </p:blipFill>
        <p:spPr>
          <a:xfrm>
            <a:off x="812800" y="914400"/>
            <a:ext cx="14706600" cy="37084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555" name="Google Shape;555;p20"/>
          <p:cNvSpPr/>
          <p:nvPr/>
        </p:nvSpPr>
        <p:spPr>
          <a:xfrm>
            <a:off x="806450" y="6705600"/>
            <a:ext cx="8464550" cy="92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Apresenta um perfil da potencialidade geológica de insumos minerais nos estados do Pará e Amapá, com detalhamento dedicado à calagem de solos ácidos e à questão do calcário agrícola no Pará.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6" name="Google Shape;556;p20"/>
          <p:cNvSpPr/>
          <p:nvPr/>
        </p:nvSpPr>
        <p:spPr>
          <a:xfrm rot="10800000" flipH="1">
            <a:off x="863600" y="6248400"/>
            <a:ext cx="2895600" cy="76200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20"/>
          <p:cNvSpPr txBox="1"/>
          <p:nvPr/>
        </p:nvSpPr>
        <p:spPr>
          <a:xfrm>
            <a:off x="750824" y="5105400"/>
            <a:ext cx="882497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Insumos Minerais para Agricultura e Áreas Potenciais nos Estados do Pará e Amapá</a:t>
            </a:r>
            <a:endParaRPr sz="32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8" name="Google Shape;558;p20"/>
          <p:cNvSpPr txBox="1"/>
          <p:nvPr/>
        </p:nvSpPr>
        <p:spPr>
          <a:xfrm>
            <a:off x="750824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 </a:t>
            </a:r>
            <a:endParaRPr sz="1800" b="1" i="1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21"/>
          <p:cNvSpPr/>
          <p:nvPr/>
        </p:nvSpPr>
        <p:spPr>
          <a:xfrm>
            <a:off x="8128000" y="6858000"/>
            <a:ext cx="3352800" cy="1447800"/>
          </a:xfrm>
          <a:prstGeom prst="roundRect">
            <a:avLst>
              <a:gd name="adj" fmla="val 16667"/>
            </a:avLst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21"/>
          <p:cNvSpPr/>
          <p:nvPr/>
        </p:nvSpPr>
        <p:spPr>
          <a:xfrm>
            <a:off x="8128000" y="838200"/>
            <a:ext cx="3505200" cy="5791200"/>
          </a:xfrm>
          <a:prstGeom prst="roundRect">
            <a:avLst>
              <a:gd name="adj" fmla="val 9451"/>
            </a:avLst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21"/>
          <p:cNvSpPr/>
          <p:nvPr/>
        </p:nvSpPr>
        <p:spPr>
          <a:xfrm>
            <a:off x="11785600" y="4255477"/>
            <a:ext cx="3429000" cy="4105605"/>
          </a:xfrm>
          <a:prstGeom prst="roundRect">
            <a:avLst>
              <a:gd name="adj" fmla="val 8896"/>
            </a:avLst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6" name="Google Shape;56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982" y="-159026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61200" y="7607301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06583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2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l="16644" r="16644"/>
          <a:stretch/>
        </p:blipFill>
        <p:spPr>
          <a:xfrm>
            <a:off x="787398" y="1011900"/>
            <a:ext cx="7170621" cy="7170621"/>
          </a:xfrm>
          <a:prstGeom prst="roundRect">
            <a:avLst>
              <a:gd name="adj" fmla="val 8256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572" name="Google Shape;572;p21"/>
          <p:cNvPicPr preferRelativeResize="0">
            <a:picLocks noGrp="1"/>
          </p:cNvPicPr>
          <p:nvPr>
            <p:ph type="pic" idx="4"/>
          </p:nvPr>
        </p:nvPicPr>
        <p:blipFill rotWithShape="1">
          <a:blip r:embed="rId8">
            <a:alphaModFix/>
          </a:blip>
          <a:srcRect l="7543" t="47888" r="55431"/>
          <a:stretch/>
        </p:blipFill>
        <p:spPr>
          <a:xfrm>
            <a:off x="11770468" y="838200"/>
            <a:ext cx="3444132" cy="3233927"/>
          </a:xfrm>
          <a:prstGeom prst="roundRect">
            <a:avLst>
              <a:gd name="adj" fmla="val 1007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573" name="Google Shape;573;p21"/>
          <p:cNvSpPr txBox="1"/>
          <p:nvPr/>
        </p:nvSpPr>
        <p:spPr>
          <a:xfrm>
            <a:off x="11861800" y="4885792"/>
            <a:ext cx="3145182" cy="336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estaduais e municipais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do setor mineral, da construção civil e agrícola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Gestores públicos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Sociedade em geral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21"/>
          <p:cNvSpPr txBox="1"/>
          <p:nvPr/>
        </p:nvSpPr>
        <p:spPr>
          <a:xfrm>
            <a:off x="8128000" y="1441191"/>
            <a:ext cx="3886200" cy="477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21"/>
          <p:cNvSpPr txBox="1"/>
          <p:nvPr/>
        </p:nvSpPr>
        <p:spPr>
          <a:xfrm>
            <a:off x="11861800" y="4428592"/>
            <a:ext cx="3650673" cy="41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0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76" name="Google Shape;576;p21"/>
          <p:cNvGrpSpPr/>
          <p:nvPr/>
        </p:nvGrpSpPr>
        <p:grpSpPr>
          <a:xfrm>
            <a:off x="8551673" y="7239000"/>
            <a:ext cx="2548127" cy="740663"/>
            <a:chOff x="5695188" y="7506716"/>
            <a:chExt cx="2548127" cy="740663"/>
          </a:xfrm>
        </p:grpSpPr>
        <p:pic>
          <p:nvPicPr>
            <p:cNvPr id="577" name="Google Shape;577;p2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8" name="Google Shape;578;p21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579" name="Google Shape;579;p21"/>
          <p:cNvSpPr txBox="1"/>
          <p:nvPr/>
        </p:nvSpPr>
        <p:spPr>
          <a:xfrm>
            <a:off x="8152383" y="1965519"/>
            <a:ext cx="3352800" cy="3928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produtos disponibilizam conhecimentos geológicos e de recursos minerais que contribuem para novas descobertas minerais com possibilidade de identificação de áreas favoráveis para prospecção mineral, estimulando a pesquisa e a produção da região.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Representam vetores de desenvolvimento local, regional e nacional.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21"/>
          <p:cNvSpPr txBox="1"/>
          <p:nvPr/>
        </p:nvSpPr>
        <p:spPr>
          <a:xfrm>
            <a:off x="1041400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49400" y="5101845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904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14400" y="-414378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9" name="Google Shape;589;p22"/>
          <p:cNvGrpSpPr/>
          <p:nvPr/>
        </p:nvGrpSpPr>
        <p:grpSpPr>
          <a:xfrm>
            <a:off x="-498334" y="914400"/>
            <a:ext cx="8443902" cy="8077200"/>
            <a:chOff x="722" y="0"/>
            <a:chExt cx="4320" cy="4320"/>
          </a:xfrm>
        </p:grpSpPr>
        <p:sp>
          <p:nvSpPr>
            <p:cNvPr id="590" name="Google Shape;590;p22"/>
            <p:cNvSpPr/>
            <p:nvPr/>
          </p:nvSpPr>
          <p:spPr>
            <a:xfrm>
              <a:off x="3314" y="337"/>
              <a:ext cx="39" cy="44"/>
            </a:xfrm>
            <a:custGeom>
              <a:avLst/>
              <a:gdLst/>
              <a:ahLst/>
              <a:cxnLst/>
              <a:rect l="l" t="t" r="r" b="b"/>
              <a:pathLst>
                <a:path w="16" h="18" extrusionOk="0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2"/>
            <p:cNvSpPr/>
            <p:nvPr/>
          </p:nvSpPr>
          <p:spPr>
            <a:xfrm>
              <a:off x="3788" y="3239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2"/>
            <p:cNvSpPr/>
            <p:nvPr/>
          </p:nvSpPr>
          <p:spPr>
            <a:xfrm>
              <a:off x="3903" y="3171"/>
              <a:ext cx="36" cy="1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>
              <a:off x="3944" y="3158"/>
              <a:ext cx="54" cy="22"/>
            </a:xfrm>
            <a:custGeom>
              <a:avLst/>
              <a:gdLst/>
              <a:ahLst/>
              <a:cxnLst/>
              <a:rect l="l" t="t" r="r" b="b"/>
              <a:pathLst>
                <a:path w="22" h="9" extrusionOk="0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2"/>
            <p:cNvSpPr/>
            <p:nvPr/>
          </p:nvSpPr>
          <p:spPr>
            <a:xfrm>
              <a:off x="3541" y="2306"/>
              <a:ext cx="100" cy="66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2"/>
            <p:cNvSpPr/>
            <p:nvPr/>
          </p:nvSpPr>
          <p:spPr>
            <a:xfrm>
              <a:off x="3539" y="722"/>
              <a:ext cx="759" cy="1013"/>
            </a:xfrm>
            <a:custGeom>
              <a:avLst/>
              <a:gdLst/>
              <a:ahLst/>
              <a:cxnLst/>
              <a:rect l="l" t="t" r="r" b="b"/>
              <a:pathLst>
                <a:path w="311" h="415" extrusionOk="0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>
              <a:off x="1716" y="0"/>
              <a:ext cx="666" cy="740"/>
            </a:xfrm>
            <a:custGeom>
              <a:avLst/>
              <a:gdLst/>
              <a:ahLst/>
              <a:cxnLst/>
              <a:rect l="l" t="t" r="r" b="b"/>
              <a:pathLst>
                <a:path w="273" h="303" extrusionOk="0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2841" y="98"/>
              <a:ext cx="561" cy="612"/>
            </a:xfrm>
            <a:custGeom>
              <a:avLst/>
              <a:gdLst/>
              <a:ahLst/>
              <a:cxnLst/>
              <a:rect l="l" t="t" r="r" b="b"/>
              <a:pathLst>
                <a:path w="230" h="251" extrusionOk="0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solidFill>
              <a:srgbClr val="00B05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2"/>
            <p:cNvSpPr/>
            <p:nvPr/>
          </p:nvSpPr>
          <p:spPr>
            <a:xfrm>
              <a:off x="2367" y="286"/>
              <a:ext cx="1448" cy="1386"/>
            </a:xfrm>
            <a:custGeom>
              <a:avLst/>
              <a:gdLst/>
              <a:ahLst/>
              <a:cxnLst/>
              <a:rect l="l" t="t" r="r" b="b"/>
              <a:pathLst>
                <a:path w="593" h="568" extrusionOk="0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>
              <a:off x="4610" y="1308"/>
              <a:ext cx="432" cy="254"/>
            </a:xfrm>
            <a:custGeom>
              <a:avLst/>
              <a:gdLst/>
              <a:ahLst/>
              <a:cxnLst/>
              <a:rect l="l" t="t" r="r" b="b"/>
              <a:pathLst>
                <a:path w="177" h="104" extrusionOk="0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2"/>
            <p:cNvSpPr/>
            <p:nvPr/>
          </p:nvSpPr>
          <p:spPr>
            <a:xfrm>
              <a:off x="4632" y="1172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162" h="97" extrusionOk="0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2"/>
            <p:cNvSpPr/>
            <p:nvPr/>
          </p:nvSpPr>
          <p:spPr>
            <a:xfrm>
              <a:off x="4327" y="930"/>
              <a:ext cx="462" cy="564"/>
            </a:xfrm>
            <a:custGeom>
              <a:avLst/>
              <a:gdLst/>
              <a:ahLst/>
              <a:cxnLst/>
              <a:rect l="l" t="t" r="r" b="b"/>
              <a:pathLst>
                <a:path w="189" h="231" extrusionOk="0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>
              <a:off x="742" y="344"/>
              <a:ext cx="1923" cy="1357"/>
            </a:xfrm>
            <a:custGeom>
              <a:avLst/>
              <a:gdLst/>
              <a:ahLst/>
              <a:cxnLst/>
              <a:rect l="l" t="t" r="r" b="b"/>
              <a:pathLst>
                <a:path w="788" h="556" extrusionOk="0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2"/>
            <p:cNvSpPr/>
            <p:nvPr/>
          </p:nvSpPr>
          <p:spPr>
            <a:xfrm>
              <a:off x="3004" y="1955"/>
              <a:ext cx="791" cy="791"/>
            </a:xfrm>
            <a:custGeom>
              <a:avLst/>
              <a:gdLst/>
              <a:ahLst/>
              <a:cxnLst/>
              <a:rect l="l" t="t" r="r" b="b"/>
              <a:pathLst>
                <a:path w="324" h="324" extrusionOk="0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2"/>
            <p:cNvSpPr/>
            <p:nvPr/>
          </p:nvSpPr>
          <p:spPr>
            <a:xfrm>
              <a:off x="3239" y="2182"/>
              <a:ext cx="1196" cy="952"/>
            </a:xfrm>
            <a:custGeom>
              <a:avLst/>
              <a:gdLst/>
              <a:ahLst/>
              <a:cxnLst/>
              <a:rect l="l" t="t" r="r" b="b"/>
              <a:pathLst>
                <a:path w="490" h="390" extrusionOk="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>
              <a:off x="3805" y="918"/>
              <a:ext cx="625" cy="888"/>
            </a:xfrm>
            <a:custGeom>
              <a:avLst/>
              <a:gdLst/>
              <a:ahLst/>
              <a:cxnLst/>
              <a:rect l="l" t="t" r="r" b="b"/>
              <a:pathLst>
                <a:path w="256" h="364" extrusionOk="0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22"/>
            <p:cNvSpPr/>
            <p:nvPr/>
          </p:nvSpPr>
          <p:spPr>
            <a:xfrm>
              <a:off x="3280" y="1157"/>
              <a:ext cx="544" cy="913"/>
            </a:xfrm>
            <a:custGeom>
              <a:avLst/>
              <a:gdLst/>
              <a:ahLst/>
              <a:cxnLst/>
              <a:rect l="l" t="t" r="r" b="b"/>
              <a:pathLst>
                <a:path w="223" h="374" extrusionOk="0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22"/>
            <p:cNvSpPr/>
            <p:nvPr/>
          </p:nvSpPr>
          <p:spPr>
            <a:xfrm>
              <a:off x="2563" y="3583"/>
              <a:ext cx="786" cy="737"/>
            </a:xfrm>
            <a:custGeom>
              <a:avLst/>
              <a:gdLst/>
              <a:ahLst/>
              <a:cxnLst/>
              <a:rect l="l" t="t" r="r" b="b"/>
              <a:pathLst>
                <a:path w="322" h="302" extrusionOk="0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>
              <a:off x="3859" y="2926"/>
              <a:ext cx="422" cy="279"/>
            </a:xfrm>
            <a:custGeom>
              <a:avLst/>
              <a:gdLst/>
              <a:ahLst/>
              <a:cxnLst/>
              <a:rect l="l" t="t" r="r" b="b"/>
              <a:pathLst>
                <a:path w="173" h="114" extrusionOk="0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2"/>
            <p:cNvSpPr/>
            <p:nvPr/>
          </p:nvSpPr>
          <p:spPr>
            <a:xfrm>
              <a:off x="4188" y="2609"/>
              <a:ext cx="252" cy="378"/>
            </a:xfrm>
            <a:custGeom>
              <a:avLst/>
              <a:gdLst/>
              <a:ahLst/>
              <a:cxnLst/>
              <a:rect l="l" t="t" r="r" b="b"/>
              <a:pathLst>
                <a:path w="103" h="155" extrusionOk="0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2"/>
            <p:cNvSpPr/>
            <p:nvPr/>
          </p:nvSpPr>
          <p:spPr>
            <a:xfrm>
              <a:off x="4642" y="1694"/>
              <a:ext cx="205" cy="229"/>
            </a:xfrm>
            <a:custGeom>
              <a:avLst/>
              <a:gdLst/>
              <a:ahLst/>
              <a:cxnLst/>
              <a:rect l="l" t="t" r="r" b="b"/>
              <a:pathLst>
                <a:path w="84" h="94" extrusionOk="0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>
              <a:off x="3734" y="1572"/>
              <a:ext cx="996" cy="1091"/>
            </a:xfrm>
            <a:custGeom>
              <a:avLst/>
              <a:gdLst/>
              <a:ahLst/>
              <a:cxnLst/>
              <a:rect l="l" t="t" r="r" b="b"/>
              <a:pathLst>
                <a:path w="408" h="447" extrusionOk="0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4AEE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2"/>
            <p:cNvSpPr/>
            <p:nvPr/>
          </p:nvSpPr>
          <p:spPr>
            <a:xfrm>
              <a:off x="4649" y="1623"/>
              <a:ext cx="342" cy="190"/>
            </a:xfrm>
            <a:custGeom>
              <a:avLst/>
              <a:gdLst/>
              <a:ahLst/>
              <a:cxnLst/>
              <a:rect l="l" t="t" r="r" b="b"/>
              <a:pathLst>
                <a:path w="140" h="78" extrusionOk="0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2"/>
            <p:cNvSpPr/>
            <p:nvPr/>
          </p:nvSpPr>
          <p:spPr>
            <a:xfrm>
              <a:off x="4335" y="1435"/>
              <a:ext cx="705" cy="242"/>
            </a:xfrm>
            <a:custGeom>
              <a:avLst/>
              <a:gdLst/>
              <a:ahLst/>
              <a:cxnLst/>
              <a:rect l="l" t="t" r="r" b="b"/>
              <a:pathLst>
                <a:path w="289" h="99" extrusionOk="0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>
              <a:off x="3029" y="2782"/>
              <a:ext cx="905" cy="616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2"/>
            <p:cNvSpPr/>
            <p:nvPr/>
          </p:nvSpPr>
          <p:spPr>
            <a:xfrm>
              <a:off x="722" y="1433"/>
              <a:ext cx="823" cy="432"/>
            </a:xfrm>
            <a:custGeom>
              <a:avLst/>
              <a:gdLst/>
              <a:ahLst/>
              <a:cxnLst/>
              <a:rect l="l" t="t" r="r" b="b"/>
              <a:pathLst>
                <a:path w="337" h="177" extrusionOk="0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2"/>
            <p:cNvSpPr/>
            <p:nvPr/>
          </p:nvSpPr>
          <p:spPr>
            <a:xfrm>
              <a:off x="2092" y="1389"/>
              <a:ext cx="1247" cy="1188"/>
            </a:xfrm>
            <a:custGeom>
              <a:avLst/>
              <a:gdLst/>
              <a:ahLst/>
              <a:cxnLst/>
              <a:rect l="l" t="t" r="r" b="b"/>
              <a:pathLst>
                <a:path w="511" h="487" extrusionOk="0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2"/>
            <p:cNvSpPr/>
            <p:nvPr/>
          </p:nvSpPr>
          <p:spPr>
            <a:xfrm>
              <a:off x="1528" y="1474"/>
              <a:ext cx="764" cy="635"/>
            </a:xfrm>
            <a:custGeom>
              <a:avLst/>
              <a:gdLst/>
              <a:ahLst/>
              <a:cxnLst/>
              <a:rect l="l" t="t" r="r" b="b"/>
              <a:pathLst>
                <a:path w="313" h="260" extrusionOk="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2"/>
            <p:cNvSpPr/>
            <p:nvPr/>
          </p:nvSpPr>
          <p:spPr>
            <a:xfrm>
              <a:off x="2480" y="2482"/>
              <a:ext cx="766" cy="767"/>
            </a:xfrm>
            <a:custGeom>
              <a:avLst/>
              <a:gdLst/>
              <a:ahLst/>
              <a:cxnLst/>
              <a:rect l="l" t="t" r="r" b="b"/>
              <a:pathLst>
                <a:path w="314" h="314" extrusionOk="0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2"/>
            <p:cNvSpPr/>
            <p:nvPr/>
          </p:nvSpPr>
          <p:spPr>
            <a:xfrm>
              <a:off x="2934" y="3466"/>
              <a:ext cx="556" cy="368"/>
            </a:xfrm>
            <a:custGeom>
              <a:avLst/>
              <a:gdLst/>
              <a:ahLst/>
              <a:cxnLst/>
              <a:rect l="l" t="t" r="r" b="b"/>
              <a:pathLst>
                <a:path w="228" h="151" extrusionOk="0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2"/>
            <p:cNvSpPr/>
            <p:nvPr/>
          </p:nvSpPr>
          <p:spPr>
            <a:xfrm>
              <a:off x="2865" y="3080"/>
              <a:ext cx="664" cy="457"/>
            </a:xfrm>
            <a:custGeom>
              <a:avLst/>
              <a:gdLst/>
              <a:ahLst/>
              <a:cxnLst/>
              <a:rect l="l" t="t" r="r" b="b"/>
              <a:pathLst>
                <a:path w="272" h="187" extrusionOk="0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1" name="Google Shape;621;p22"/>
          <p:cNvGrpSpPr/>
          <p:nvPr/>
        </p:nvGrpSpPr>
        <p:grpSpPr>
          <a:xfrm rot="-10390912">
            <a:off x="2235978" y="2383362"/>
            <a:ext cx="3417110" cy="4724828"/>
            <a:chOff x="5373688" y="2928938"/>
            <a:chExt cx="1082675" cy="1497012"/>
          </a:xfrm>
        </p:grpSpPr>
        <p:sp>
          <p:nvSpPr>
            <p:cNvPr id="622" name="Google Shape;622;p22"/>
            <p:cNvSpPr/>
            <p:nvPr/>
          </p:nvSpPr>
          <p:spPr>
            <a:xfrm>
              <a:off x="5373688" y="2928938"/>
              <a:ext cx="1082675" cy="1497012"/>
            </a:xfrm>
            <a:custGeom>
              <a:avLst/>
              <a:gdLst/>
              <a:ahLst/>
              <a:cxnLst/>
              <a:rect l="l" t="t" r="r" b="b"/>
              <a:pathLst>
                <a:path w="380" h="526" extrusionOk="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2"/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4" name="Google Shape;624;p22"/>
          <p:cNvSpPr txBox="1"/>
          <p:nvPr/>
        </p:nvSpPr>
        <p:spPr>
          <a:xfrm>
            <a:off x="8293489" y="2028496"/>
            <a:ext cx="6314421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Geodiversidade do Estado do Amapá</a:t>
            </a:r>
            <a:endParaRPr sz="32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5" name="Google Shape;625;p22"/>
          <p:cNvSpPr txBox="1"/>
          <p:nvPr/>
        </p:nvSpPr>
        <p:spPr>
          <a:xfrm>
            <a:off x="8320642" y="3421642"/>
            <a:ext cx="7362533" cy="4194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documento reúne informações sobre os grandes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geossistemas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formadores do território e sobre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processos geológicos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 dão origem às paisagens, rochas, minerais, águas, fósseis e outros depósitos superficiais que propiciam o desenvolvimento da vida na terra.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mapa, o SGB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traduz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 conhecimento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geológico-científico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aplicação no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uso adequado do território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notadamente nas áreas: construção civil, agricultura, gestão dos recursos minerais e geoturismo.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22"/>
          <p:cNvSpPr txBox="1"/>
          <p:nvPr/>
        </p:nvSpPr>
        <p:spPr>
          <a:xfrm>
            <a:off x="8319305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Diretoria de Hidrologia e Gestão Territorial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7" name="Google Shape;627;p22"/>
          <p:cNvSpPr/>
          <p:nvPr/>
        </p:nvSpPr>
        <p:spPr>
          <a:xfrm rot="10800000" flipH="1">
            <a:off x="8363340" y="3207478"/>
            <a:ext cx="2895600" cy="76200"/>
          </a:xfrm>
          <a:prstGeom prst="rect">
            <a:avLst/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8" name="Google Shape;628;p22" descr="Uma imagem contendo Logotipo&#10;&#10;Descrição gerada automaticamente"/>
          <p:cNvPicPr preferRelativeResize="0"/>
          <p:nvPr/>
        </p:nvPicPr>
        <p:blipFill rotWithShape="1">
          <a:blip r:embed="rId7">
            <a:alphaModFix/>
          </a:blip>
          <a:srcRect l="26964" t="17925" r="21240" b="25503"/>
          <a:stretch/>
        </p:blipFill>
        <p:spPr>
          <a:xfrm>
            <a:off x="357314" y="0"/>
            <a:ext cx="3077902" cy="1890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22"/>
          <p:cNvPicPr preferRelativeResize="0"/>
          <p:nvPr/>
        </p:nvPicPr>
        <p:blipFill rotWithShape="1">
          <a:blip r:embed="rId8">
            <a:alphaModFix/>
          </a:blip>
          <a:srcRect l="49090" r="1205" b="26754"/>
          <a:stretch/>
        </p:blipFill>
        <p:spPr>
          <a:xfrm>
            <a:off x="2509221" y="4060442"/>
            <a:ext cx="2762902" cy="2716240"/>
          </a:xfrm>
          <a:custGeom>
            <a:avLst/>
            <a:gdLst/>
            <a:ahLst/>
            <a:cxnLst/>
            <a:rect l="l" t="t" r="r" b="b"/>
            <a:pathLst>
              <a:path w="3530524" h="3530524" extrusionOk="0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0194156">
            <a:off x="6638700" y="-2908564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23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 t="36903" b="36901"/>
          <a:stretch/>
        </p:blipFill>
        <p:spPr>
          <a:xfrm>
            <a:off x="1" y="4572000"/>
            <a:ext cx="16256000" cy="4572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637" name="Google Shape;637;p23"/>
          <p:cNvSpPr/>
          <p:nvPr/>
        </p:nvSpPr>
        <p:spPr>
          <a:xfrm>
            <a:off x="5035041" y="1950498"/>
            <a:ext cx="6278522" cy="2511238"/>
          </a:xfrm>
          <a:prstGeom prst="roundRect">
            <a:avLst>
              <a:gd name="adj" fmla="val 1018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23"/>
          <p:cNvSpPr txBox="1"/>
          <p:nvPr/>
        </p:nvSpPr>
        <p:spPr>
          <a:xfrm>
            <a:off x="5157302" y="2085201"/>
            <a:ext cx="5941395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Evidencia limitações e potencialidades do território.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Contribui para 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 sustentável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ao gerar informações importantes para planejar e subsidiar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atividades econômicas produtivas, proteção ambiental, uso sustentável do solo e dos recursos hídricos 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23"/>
          <p:cNvSpPr/>
          <p:nvPr/>
        </p:nvSpPr>
        <p:spPr>
          <a:xfrm>
            <a:off x="11556999" y="1904733"/>
            <a:ext cx="4336143" cy="2514867"/>
          </a:xfrm>
          <a:prstGeom prst="roundRect">
            <a:avLst>
              <a:gd name="adj" fmla="val 895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23"/>
          <p:cNvSpPr txBox="1"/>
          <p:nvPr/>
        </p:nvSpPr>
        <p:spPr>
          <a:xfrm>
            <a:off x="11661576" y="2362200"/>
            <a:ext cx="4102986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estaduais e municipais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 nas áreas de mineração e análise ambiental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 estado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23"/>
          <p:cNvSpPr txBox="1"/>
          <p:nvPr/>
        </p:nvSpPr>
        <p:spPr>
          <a:xfrm>
            <a:off x="5113758" y="1429448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2" name="Google Shape;642;p23"/>
          <p:cNvSpPr txBox="1"/>
          <p:nvPr/>
        </p:nvSpPr>
        <p:spPr>
          <a:xfrm>
            <a:off x="11574006" y="1425819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3" name="Google Shape;643;p23"/>
          <p:cNvSpPr txBox="1"/>
          <p:nvPr/>
        </p:nvSpPr>
        <p:spPr>
          <a:xfrm>
            <a:off x="203200" y="4038149"/>
            <a:ext cx="5524500" cy="38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44" name="Google Shape;644;p23"/>
          <p:cNvGrpSpPr/>
          <p:nvPr/>
        </p:nvGrpSpPr>
        <p:grpSpPr>
          <a:xfrm>
            <a:off x="343957" y="3206117"/>
            <a:ext cx="2548127" cy="740663"/>
            <a:chOff x="5695188" y="7506716"/>
            <a:chExt cx="2548127" cy="740663"/>
          </a:xfrm>
        </p:grpSpPr>
        <p:pic>
          <p:nvPicPr>
            <p:cNvPr id="645" name="Google Shape;645;p2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6" name="Google Shape;646;p23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7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647" name="Google Shape;647;p23" descr="Uma imagem contendo Logotipo&#10;&#10;Descrição gerada automaticamente"/>
          <p:cNvPicPr preferRelativeResize="0"/>
          <p:nvPr/>
        </p:nvPicPr>
        <p:blipFill rotWithShape="1">
          <a:blip r:embed="rId8">
            <a:alphaModFix/>
          </a:blip>
          <a:srcRect l="26964" t="17925" r="21240" b="25503"/>
          <a:stretch/>
        </p:blipFill>
        <p:spPr>
          <a:xfrm>
            <a:off x="812800" y="90228"/>
            <a:ext cx="3077902" cy="1890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46430" y="7034078"/>
            <a:ext cx="4381500" cy="4054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47601" y="8368031"/>
            <a:ext cx="4443984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899999">
            <a:off x="6222758" y="-2130605"/>
            <a:ext cx="2215388" cy="3233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3"/>
          <p:cNvSpPr/>
          <p:nvPr/>
        </p:nvSpPr>
        <p:spPr>
          <a:xfrm>
            <a:off x="1225468" y="1783081"/>
            <a:ext cx="1219200" cy="45600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3"/>
          <p:cNvSpPr txBox="1"/>
          <p:nvPr/>
        </p:nvSpPr>
        <p:spPr>
          <a:xfrm>
            <a:off x="1170852" y="1220207"/>
            <a:ext cx="1897600" cy="523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pt-BR" sz="2600" b="1" i="0" u="none" strike="noStrike" cap="none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ÍNDICE</a:t>
            </a:r>
            <a:endParaRPr sz="26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0" name="Google Shape;110;p3" descr="Uma imagem contendo Logotipo&#10;&#10;Descrição gerada automaticamente"/>
          <p:cNvPicPr preferRelativeResize="0"/>
          <p:nvPr/>
        </p:nvPicPr>
        <p:blipFill rotWithShape="1">
          <a:blip r:embed="rId6">
            <a:alphaModFix/>
          </a:blip>
          <a:srcRect l="26964" t="17925" r="21240" b="25503"/>
          <a:stretch/>
        </p:blipFill>
        <p:spPr>
          <a:xfrm>
            <a:off x="12514944" y="274721"/>
            <a:ext cx="3077902" cy="1890972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"/>
          <p:cNvSpPr txBox="1"/>
          <p:nvPr/>
        </p:nvSpPr>
        <p:spPr>
          <a:xfrm>
            <a:off x="944311" y="2355188"/>
            <a:ext cx="14367300" cy="6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22 – PROJETO MATERIAIS DE CONSTRUÇÃO DA REGIÃO METROPOLITANA DE MACAPÁ 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24 – ÁREA DE RELEVANTE INTERESSE MINERAL: RESERVA NACIONAL DO COBRE E ASSOCIADOS – RENCA 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800" b="1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26 – INSUMOS MINERAIS PARA AGRICULTURA E ÁREAS POTENCIAIS NOS ESTADOS DO PARÁ E AMAPÁ 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28 – MAPA GEODIVERSIDADE DO ESTADO DO AMAPÁ 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800" b="1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30 – ATLAS PLUVIOMÉTRICO DO BRASIL – ESQUAÇÕES IDF 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32 – REDE HIDROMETEORÓLOGICA NACIONAL (RHN)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800" b="1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34 – CARTOGRAFIA DE RISCO GEOLÓGICO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36 – CARTAS DE SUSCETIBILIDADE A MOVIMENTOS GRAVITACIONAIS DE MASSA E INUNDAÇÃO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Google Shape;65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59200" y="6812026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24"/>
          <p:cNvPicPr preferRelativeResize="0"/>
          <p:nvPr/>
        </p:nvPicPr>
        <p:blipFill rotWithShape="1">
          <a:blip r:embed="rId7">
            <a:alphaModFix/>
          </a:blip>
          <a:srcRect l="33838" t="19494" r="20108" b="35062"/>
          <a:stretch/>
        </p:blipFill>
        <p:spPr>
          <a:xfrm rot="5400000">
            <a:off x="8753405" y="2383673"/>
            <a:ext cx="6929602" cy="5218088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24"/>
          <p:cNvSpPr txBox="1"/>
          <p:nvPr/>
        </p:nvSpPr>
        <p:spPr>
          <a:xfrm>
            <a:off x="846346" y="2819400"/>
            <a:ext cx="5105216" cy="105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Atlas pluviométrico do Brasil - Equações IDF</a:t>
            </a:r>
            <a:endParaRPr sz="32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8" name="Google Shape;658;p24"/>
          <p:cNvSpPr txBox="1"/>
          <p:nvPr/>
        </p:nvSpPr>
        <p:spPr>
          <a:xfrm>
            <a:off x="801776" y="4267200"/>
            <a:ext cx="584506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apresentado em um sistema de informações geográficas (SIG). Tem como objetivo reunir, consolidar e organizar as informações sobre chuvas obtidas na operação da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Rede Hidrometeorológica Nacional</a:t>
            </a:r>
            <a:r>
              <a:rPr lang="pt-BR"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(RHN).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24"/>
          <p:cNvSpPr/>
          <p:nvPr/>
        </p:nvSpPr>
        <p:spPr>
          <a:xfrm>
            <a:off x="812800" y="4038600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24"/>
          <p:cNvSpPr txBox="1"/>
          <p:nvPr/>
        </p:nvSpPr>
        <p:spPr>
          <a:xfrm>
            <a:off x="736600" y="84470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 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61" name="Google Shape;661;p2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t="1585" b="1586"/>
          <a:stretch/>
        </p:blipFill>
        <p:spPr>
          <a:xfrm>
            <a:off x="9834563" y="1870075"/>
            <a:ext cx="4770437" cy="628332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662" name="Google Shape;662;p24" descr="Uma imagem contendo Logotipo&#10;&#10;Descrição gerada automaticamente"/>
          <p:cNvPicPr preferRelativeResize="0"/>
          <p:nvPr/>
        </p:nvPicPr>
        <p:blipFill rotWithShape="1">
          <a:blip r:embed="rId9">
            <a:alphaModFix/>
          </a:blip>
          <a:srcRect l="26964" t="17925" r="21240" b="25503"/>
          <a:stretch/>
        </p:blipFill>
        <p:spPr>
          <a:xfrm>
            <a:off x="812800" y="90228"/>
            <a:ext cx="3077902" cy="1890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25"/>
          <p:cNvSpPr/>
          <p:nvPr/>
        </p:nvSpPr>
        <p:spPr>
          <a:xfrm>
            <a:off x="812800" y="2242327"/>
            <a:ext cx="6248400" cy="4876799"/>
          </a:xfrm>
          <a:prstGeom prst="roundRect">
            <a:avLst>
              <a:gd name="adj" fmla="val 5906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9" name="Google Shape;66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3884" y="13335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2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16181" r="16180"/>
          <a:stretch/>
        </p:blipFill>
        <p:spPr>
          <a:xfrm>
            <a:off x="4930954" y="1097279"/>
            <a:ext cx="7045559" cy="6949441"/>
          </a:xfrm>
          <a:prstGeom prst="roundRect">
            <a:avLst>
              <a:gd name="adj" fmla="val 5458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672" name="Google Shape;672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25"/>
          <p:cNvSpPr txBox="1"/>
          <p:nvPr/>
        </p:nvSpPr>
        <p:spPr>
          <a:xfrm>
            <a:off x="889000" y="242123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4" name="Google Shape;674;p25"/>
          <p:cNvSpPr txBox="1"/>
          <p:nvPr/>
        </p:nvSpPr>
        <p:spPr>
          <a:xfrm>
            <a:off x="889000" y="2928125"/>
            <a:ext cx="4041900" cy="3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Permitir o conhecimento, em grande parte do território nacional, do comportamento das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precipitações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anuais, trimestrais, mensais e diárias máximas anuais do número de dias chuvosos, da Precipitação Máxima Provável (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PMP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e das relações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intensidade-duração-frequência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Melhor aproveitamento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recursos hídricos 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prevenção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enchentes.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25"/>
          <p:cNvSpPr/>
          <p:nvPr/>
        </p:nvSpPr>
        <p:spPr>
          <a:xfrm>
            <a:off x="11499920" y="1998568"/>
            <a:ext cx="3867080" cy="5149074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25"/>
          <p:cNvSpPr txBox="1"/>
          <p:nvPr/>
        </p:nvSpPr>
        <p:spPr>
          <a:xfrm>
            <a:off x="11655674" y="2550496"/>
            <a:ext cx="3200400" cy="4477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gestores de recursos hídricos em âmbito federal, estadual e municipal;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Setores que necessitam da água para abastecimento público, geração de energia, agricultura, etc</a:t>
            </a:r>
            <a:endParaRPr sz="16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Entidades de pesquisa científica (universidades, escolas, institutos)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em geral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25"/>
          <p:cNvSpPr txBox="1"/>
          <p:nvPr/>
        </p:nvSpPr>
        <p:spPr>
          <a:xfrm>
            <a:off x="11519976" y="2043879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78" name="Google Shape;678;p25"/>
          <p:cNvGrpSpPr/>
          <p:nvPr/>
        </p:nvGrpSpPr>
        <p:grpSpPr>
          <a:xfrm>
            <a:off x="1382059" y="8098537"/>
            <a:ext cx="2548127" cy="740663"/>
            <a:chOff x="5695188" y="7506716"/>
            <a:chExt cx="2548127" cy="740663"/>
          </a:xfrm>
        </p:grpSpPr>
        <p:pic>
          <p:nvPicPr>
            <p:cNvPr id="679" name="Google Shape;679;p2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0" name="Google Shape;680;p25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681" name="Google Shape;681;p25"/>
          <p:cNvSpPr txBox="1"/>
          <p:nvPr/>
        </p:nvSpPr>
        <p:spPr>
          <a:xfrm>
            <a:off x="10337800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 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Google Shape;68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37200" y="64770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26"/>
          <p:cNvSpPr txBox="1"/>
          <p:nvPr/>
        </p:nvSpPr>
        <p:spPr>
          <a:xfrm>
            <a:off x="812800" y="3429000"/>
            <a:ext cx="7086600" cy="4980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RHN monitora os </a:t>
            </a:r>
            <a:r>
              <a:rPr lang="pt-BR" sz="16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principais rios </a:t>
            </a:r>
            <a:r>
              <a:rPr lang="pt-BR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país. É coordenada pela Agência Nacional de Águas e Saneamento Básico (ANA) e operada, em grande parte, pelo </a:t>
            </a:r>
            <a:r>
              <a:rPr lang="pt-BR" sz="16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SGB</a:t>
            </a:r>
            <a:r>
              <a:rPr lang="pt-BR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Rede conta com cerca de </a:t>
            </a:r>
            <a:r>
              <a:rPr lang="pt-BR" sz="16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4.700 estações </a:t>
            </a:r>
            <a:r>
              <a:rPr lang="pt-BR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monitoramento em diversos estados. 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total de estações, </a:t>
            </a:r>
            <a:r>
              <a:rPr lang="pt-BR" sz="16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1.900</a:t>
            </a:r>
            <a:r>
              <a:rPr lang="pt-BR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monitoram parâmetros relacionados aos </a:t>
            </a:r>
            <a:r>
              <a:rPr lang="pt-BR" sz="16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rios</a:t>
            </a:r>
            <a:r>
              <a:rPr lang="pt-BR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com a coleta de dados sobre os níveis, vazões, qualidade da água e transporte de sedimentos. Outras </a:t>
            </a:r>
            <a:r>
              <a:rPr lang="pt-BR" sz="16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2.800</a:t>
            </a:r>
            <a:r>
              <a:rPr lang="pt-BR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estações coletam </a:t>
            </a:r>
            <a:r>
              <a:rPr lang="pt-BR" sz="16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dados pluviométricos</a:t>
            </a:r>
            <a:r>
              <a:rPr lang="pt-BR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monitorando o volume de </a:t>
            </a:r>
            <a:r>
              <a:rPr lang="pt-BR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chuvas</a:t>
            </a:r>
            <a:r>
              <a:rPr lang="pt-BR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Amapá, estão operando </a:t>
            </a:r>
            <a:r>
              <a:rPr lang="pt-BR" sz="16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nove estações com coleta de dados de nível dos rios e de pluviometria</a:t>
            </a:r>
            <a:r>
              <a:rPr lang="pt-BR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Dessas estações, há </a:t>
            </a:r>
            <a:r>
              <a:rPr lang="pt-BR" sz="16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cinco Plataformas de Coletas de Dados (PCD’s) e cinco Telemétricas.</a:t>
            </a:r>
            <a:endParaRPr sz="16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26"/>
          <p:cNvSpPr/>
          <p:nvPr/>
        </p:nvSpPr>
        <p:spPr>
          <a:xfrm>
            <a:off x="812800" y="3124200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26"/>
          <p:cNvSpPr txBox="1"/>
          <p:nvPr/>
        </p:nvSpPr>
        <p:spPr>
          <a:xfrm>
            <a:off x="812800" y="1981200"/>
            <a:ext cx="65532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Rede Hidrometeorológica Nacional (RHN)</a:t>
            </a:r>
            <a:endParaRPr sz="32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93" name="Google Shape;693;p26"/>
          <p:cNvPicPr preferRelativeResize="0"/>
          <p:nvPr/>
        </p:nvPicPr>
        <p:blipFill rotWithShape="1">
          <a:blip r:embed="rId7">
            <a:alphaModFix/>
          </a:blip>
          <a:srcRect l="22016" r="22017"/>
          <a:stretch/>
        </p:blipFill>
        <p:spPr>
          <a:xfrm>
            <a:off x="8585200" y="0"/>
            <a:ext cx="7670800" cy="9144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694" name="Google Shape;694;p26"/>
          <p:cNvSpPr txBox="1"/>
          <p:nvPr/>
        </p:nvSpPr>
        <p:spPr>
          <a:xfrm>
            <a:off x="69850" y="8780392"/>
            <a:ext cx="5524500" cy="340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 </a:t>
            </a:r>
            <a:endParaRPr sz="1400" b="1" i="1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95" name="Google Shape;695;p26" descr="Uma imagem contendo Logotipo&#10;&#10;Descrição gerada automaticamente"/>
          <p:cNvPicPr preferRelativeResize="0"/>
          <p:nvPr/>
        </p:nvPicPr>
        <p:blipFill rotWithShape="1">
          <a:blip r:embed="rId8">
            <a:alphaModFix/>
          </a:blip>
          <a:srcRect l="26964" t="17925" r="21240" b="25503"/>
          <a:stretch/>
        </p:blipFill>
        <p:spPr>
          <a:xfrm>
            <a:off x="812800" y="90228"/>
            <a:ext cx="3077902" cy="1890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27"/>
          <p:cNvSpPr/>
          <p:nvPr/>
        </p:nvSpPr>
        <p:spPr>
          <a:xfrm>
            <a:off x="812800" y="1900845"/>
            <a:ext cx="6248400" cy="5377673"/>
          </a:xfrm>
          <a:prstGeom prst="roundRect">
            <a:avLst>
              <a:gd name="adj" fmla="val 5906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2" name="Google Shape;70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3884" y="13335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2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16181" r="16180"/>
          <a:stretch/>
        </p:blipFill>
        <p:spPr>
          <a:xfrm>
            <a:off x="4930954" y="1097279"/>
            <a:ext cx="7045559" cy="6949441"/>
          </a:xfrm>
          <a:prstGeom prst="roundRect">
            <a:avLst>
              <a:gd name="adj" fmla="val 5458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705" name="Google Shape;705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27"/>
          <p:cNvSpPr txBox="1"/>
          <p:nvPr/>
        </p:nvSpPr>
        <p:spPr>
          <a:xfrm>
            <a:off x="889000" y="2079748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7" name="Google Shape;707;p27"/>
          <p:cNvSpPr txBox="1"/>
          <p:nvPr/>
        </p:nvSpPr>
        <p:spPr>
          <a:xfrm>
            <a:off x="889000" y="2586644"/>
            <a:ext cx="3886200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fundamental para 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dos recursos hídricos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A partir das informações geradas sobre a vazão e chuvas, é possível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avaliar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disponibilidade hídrica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das principais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bacias hidrográficas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estado.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informações fornecem aos planejadores e gestores informações hidrológicas confiáveis, que subsidiam, por exemplo, atividades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enfrentamento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aos riscos relacionados 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inundações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estiagens rigorosas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1499920" y="1900845"/>
            <a:ext cx="3722116" cy="5545232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27"/>
          <p:cNvSpPr txBox="1"/>
          <p:nvPr/>
        </p:nvSpPr>
        <p:spPr>
          <a:xfrm>
            <a:off x="11655674" y="2452773"/>
            <a:ext cx="3200400" cy="484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gestores de recursos hídricos, como a ANA (Agência Nacional de Águas e Saneamento Básico)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e instituições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Profissionais dos setores da agricultura e da indústria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 estado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27"/>
          <p:cNvSpPr txBox="1"/>
          <p:nvPr/>
        </p:nvSpPr>
        <p:spPr>
          <a:xfrm>
            <a:off x="11519976" y="1946156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711" name="Google Shape;711;p27"/>
          <p:cNvGrpSpPr/>
          <p:nvPr/>
        </p:nvGrpSpPr>
        <p:grpSpPr>
          <a:xfrm>
            <a:off x="1382059" y="8098537"/>
            <a:ext cx="2548127" cy="740663"/>
            <a:chOff x="5695188" y="7506716"/>
            <a:chExt cx="2548127" cy="740663"/>
          </a:xfrm>
        </p:grpSpPr>
        <p:pic>
          <p:nvPicPr>
            <p:cNvPr id="712" name="Google Shape;712;p2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3" name="Google Shape;713;p27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714" name="Google Shape;714;p27"/>
          <p:cNvSpPr txBox="1"/>
          <p:nvPr/>
        </p:nvSpPr>
        <p:spPr>
          <a:xfrm>
            <a:off x="10337800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 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Google Shape;719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49400" y="5101845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904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14400" y="-414378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3" name="Google Shape;723;p28"/>
          <p:cNvGrpSpPr/>
          <p:nvPr/>
        </p:nvGrpSpPr>
        <p:grpSpPr>
          <a:xfrm>
            <a:off x="-498334" y="914400"/>
            <a:ext cx="8443902" cy="8077200"/>
            <a:chOff x="722" y="0"/>
            <a:chExt cx="4320" cy="4320"/>
          </a:xfrm>
        </p:grpSpPr>
        <p:sp>
          <p:nvSpPr>
            <p:cNvPr id="724" name="Google Shape;724;p28"/>
            <p:cNvSpPr/>
            <p:nvPr/>
          </p:nvSpPr>
          <p:spPr>
            <a:xfrm>
              <a:off x="3314" y="337"/>
              <a:ext cx="39" cy="44"/>
            </a:xfrm>
            <a:custGeom>
              <a:avLst/>
              <a:gdLst/>
              <a:ahLst/>
              <a:cxnLst/>
              <a:rect l="l" t="t" r="r" b="b"/>
              <a:pathLst>
                <a:path w="16" h="18" extrusionOk="0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8"/>
            <p:cNvSpPr/>
            <p:nvPr/>
          </p:nvSpPr>
          <p:spPr>
            <a:xfrm>
              <a:off x="3788" y="3239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8"/>
            <p:cNvSpPr/>
            <p:nvPr/>
          </p:nvSpPr>
          <p:spPr>
            <a:xfrm>
              <a:off x="3903" y="3171"/>
              <a:ext cx="36" cy="1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8"/>
            <p:cNvSpPr/>
            <p:nvPr/>
          </p:nvSpPr>
          <p:spPr>
            <a:xfrm>
              <a:off x="3944" y="3158"/>
              <a:ext cx="54" cy="22"/>
            </a:xfrm>
            <a:custGeom>
              <a:avLst/>
              <a:gdLst/>
              <a:ahLst/>
              <a:cxnLst/>
              <a:rect l="l" t="t" r="r" b="b"/>
              <a:pathLst>
                <a:path w="22" h="9" extrusionOk="0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8"/>
            <p:cNvSpPr/>
            <p:nvPr/>
          </p:nvSpPr>
          <p:spPr>
            <a:xfrm>
              <a:off x="3541" y="2306"/>
              <a:ext cx="100" cy="66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8"/>
            <p:cNvSpPr/>
            <p:nvPr/>
          </p:nvSpPr>
          <p:spPr>
            <a:xfrm>
              <a:off x="3539" y="722"/>
              <a:ext cx="759" cy="1013"/>
            </a:xfrm>
            <a:custGeom>
              <a:avLst/>
              <a:gdLst/>
              <a:ahLst/>
              <a:cxnLst/>
              <a:rect l="l" t="t" r="r" b="b"/>
              <a:pathLst>
                <a:path w="311" h="415" extrusionOk="0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8"/>
            <p:cNvSpPr/>
            <p:nvPr/>
          </p:nvSpPr>
          <p:spPr>
            <a:xfrm>
              <a:off x="1716" y="0"/>
              <a:ext cx="666" cy="740"/>
            </a:xfrm>
            <a:custGeom>
              <a:avLst/>
              <a:gdLst/>
              <a:ahLst/>
              <a:cxnLst/>
              <a:rect l="l" t="t" r="r" b="b"/>
              <a:pathLst>
                <a:path w="273" h="303" extrusionOk="0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8"/>
            <p:cNvSpPr/>
            <p:nvPr/>
          </p:nvSpPr>
          <p:spPr>
            <a:xfrm>
              <a:off x="2841" y="98"/>
              <a:ext cx="561" cy="612"/>
            </a:xfrm>
            <a:custGeom>
              <a:avLst/>
              <a:gdLst/>
              <a:ahLst/>
              <a:cxnLst/>
              <a:rect l="l" t="t" r="r" b="b"/>
              <a:pathLst>
                <a:path w="230" h="251" extrusionOk="0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solidFill>
              <a:srgbClr val="00B05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8"/>
            <p:cNvSpPr/>
            <p:nvPr/>
          </p:nvSpPr>
          <p:spPr>
            <a:xfrm>
              <a:off x="2367" y="286"/>
              <a:ext cx="1448" cy="1386"/>
            </a:xfrm>
            <a:custGeom>
              <a:avLst/>
              <a:gdLst/>
              <a:ahLst/>
              <a:cxnLst/>
              <a:rect l="l" t="t" r="r" b="b"/>
              <a:pathLst>
                <a:path w="593" h="568" extrusionOk="0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8"/>
            <p:cNvSpPr/>
            <p:nvPr/>
          </p:nvSpPr>
          <p:spPr>
            <a:xfrm>
              <a:off x="4610" y="1308"/>
              <a:ext cx="432" cy="254"/>
            </a:xfrm>
            <a:custGeom>
              <a:avLst/>
              <a:gdLst/>
              <a:ahLst/>
              <a:cxnLst/>
              <a:rect l="l" t="t" r="r" b="b"/>
              <a:pathLst>
                <a:path w="177" h="104" extrusionOk="0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8"/>
            <p:cNvSpPr/>
            <p:nvPr/>
          </p:nvSpPr>
          <p:spPr>
            <a:xfrm>
              <a:off x="4632" y="1172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162" h="97" extrusionOk="0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8"/>
            <p:cNvSpPr/>
            <p:nvPr/>
          </p:nvSpPr>
          <p:spPr>
            <a:xfrm>
              <a:off x="4327" y="930"/>
              <a:ext cx="462" cy="564"/>
            </a:xfrm>
            <a:custGeom>
              <a:avLst/>
              <a:gdLst/>
              <a:ahLst/>
              <a:cxnLst/>
              <a:rect l="l" t="t" r="r" b="b"/>
              <a:pathLst>
                <a:path w="189" h="231" extrusionOk="0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8"/>
            <p:cNvSpPr/>
            <p:nvPr/>
          </p:nvSpPr>
          <p:spPr>
            <a:xfrm>
              <a:off x="742" y="344"/>
              <a:ext cx="1923" cy="1357"/>
            </a:xfrm>
            <a:custGeom>
              <a:avLst/>
              <a:gdLst/>
              <a:ahLst/>
              <a:cxnLst/>
              <a:rect l="l" t="t" r="r" b="b"/>
              <a:pathLst>
                <a:path w="788" h="556" extrusionOk="0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8"/>
            <p:cNvSpPr/>
            <p:nvPr/>
          </p:nvSpPr>
          <p:spPr>
            <a:xfrm>
              <a:off x="3004" y="1955"/>
              <a:ext cx="791" cy="791"/>
            </a:xfrm>
            <a:custGeom>
              <a:avLst/>
              <a:gdLst/>
              <a:ahLst/>
              <a:cxnLst/>
              <a:rect l="l" t="t" r="r" b="b"/>
              <a:pathLst>
                <a:path w="324" h="324" extrusionOk="0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8"/>
            <p:cNvSpPr/>
            <p:nvPr/>
          </p:nvSpPr>
          <p:spPr>
            <a:xfrm>
              <a:off x="3239" y="2182"/>
              <a:ext cx="1196" cy="952"/>
            </a:xfrm>
            <a:custGeom>
              <a:avLst/>
              <a:gdLst/>
              <a:ahLst/>
              <a:cxnLst/>
              <a:rect l="l" t="t" r="r" b="b"/>
              <a:pathLst>
                <a:path w="490" h="390" extrusionOk="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8"/>
            <p:cNvSpPr/>
            <p:nvPr/>
          </p:nvSpPr>
          <p:spPr>
            <a:xfrm>
              <a:off x="3805" y="918"/>
              <a:ext cx="625" cy="888"/>
            </a:xfrm>
            <a:custGeom>
              <a:avLst/>
              <a:gdLst/>
              <a:ahLst/>
              <a:cxnLst/>
              <a:rect l="l" t="t" r="r" b="b"/>
              <a:pathLst>
                <a:path w="256" h="364" extrusionOk="0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8"/>
            <p:cNvSpPr/>
            <p:nvPr/>
          </p:nvSpPr>
          <p:spPr>
            <a:xfrm>
              <a:off x="3280" y="1157"/>
              <a:ext cx="544" cy="913"/>
            </a:xfrm>
            <a:custGeom>
              <a:avLst/>
              <a:gdLst/>
              <a:ahLst/>
              <a:cxnLst/>
              <a:rect l="l" t="t" r="r" b="b"/>
              <a:pathLst>
                <a:path w="223" h="374" extrusionOk="0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8"/>
            <p:cNvSpPr/>
            <p:nvPr/>
          </p:nvSpPr>
          <p:spPr>
            <a:xfrm>
              <a:off x="2563" y="3583"/>
              <a:ext cx="786" cy="737"/>
            </a:xfrm>
            <a:custGeom>
              <a:avLst/>
              <a:gdLst/>
              <a:ahLst/>
              <a:cxnLst/>
              <a:rect l="l" t="t" r="r" b="b"/>
              <a:pathLst>
                <a:path w="322" h="302" extrusionOk="0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8"/>
            <p:cNvSpPr/>
            <p:nvPr/>
          </p:nvSpPr>
          <p:spPr>
            <a:xfrm>
              <a:off x="3859" y="2926"/>
              <a:ext cx="422" cy="279"/>
            </a:xfrm>
            <a:custGeom>
              <a:avLst/>
              <a:gdLst/>
              <a:ahLst/>
              <a:cxnLst/>
              <a:rect l="l" t="t" r="r" b="b"/>
              <a:pathLst>
                <a:path w="173" h="114" extrusionOk="0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8"/>
            <p:cNvSpPr/>
            <p:nvPr/>
          </p:nvSpPr>
          <p:spPr>
            <a:xfrm>
              <a:off x="4188" y="2609"/>
              <a:ext cx="252" cy="378"/>
            </a:xfrm>
            <a:custGeom>
              <a:avLst/>
              <a:gdLst/>
              <a:ahLst/>
              <a:cxnLst/>
              <a:rect l="l" t="t" r="r" b="b"/>
              <a:pathLst>
                <a:path w="103" h="155" extrusionOk="0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8"/>
            <p:cNvSpPr/>
            <p:nvPr/>
          </p:nvSpPr>
          <p:spPr>
            <a:xfrm>
              <a:off x="4642" y="1694"/>
              <a:ext cx="205" cy="229"/>
            </a:xfrm>
            <a:custGeom>
              <a:avLst/>
              <a:gdLst/>
              <a:ahLst/>
              <a:cxnLst/>
              <a:rect l="l" t="t" r="r" b="b"/>
              <a:pathLst>
                <a:path w="84" h="94" extrusionOk="0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8"/>
            <p:cNvSpPr/>
            <p:nvPr/>
          </p:nvSpPr>
          <p:spPr>
            <a:xfrm>
              <a:off x="3734" y="1572"/>
              <a:ext cx="996" cy="1091"/>
            </a:xfrm>
            <a:custGeom>
              <a:avLst/>
              <a:gdLst/>
              <a:ahLst/>
              <a:cxnLst/>
              <a:rect l="l" t="t" r="r" b="b"/>
              <a:pathLst>
                <a:path w="408" h="447" extrusionOk="0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4AEE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8"/>
            <p:cNvSpPr/>
            <p:nvPr/>
          </p:nvSpPr>
          <p:spPr>
            <a:xfrm>
              <a:off x="4649" y="1623"/>
              <a:ext cx="342" cy="190"/>
            </a:xfrm>
            <a:custGeom>
              <a:avLst/>
              <a:gdLst/>
              <a:ahLst/>
              <a:cxnLst/>
              <a:rect l="l" t="t" r="r" b="b"/>
              <a:pathLst>
                <a:path w="140" h="78" extrusionOk="0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8"/>
            <p:cNvSpPr/>
            <p:nvPr/>
          </p:nvSpPr>
          <p:spPr>
            <a:xfrm>
              <a:off x="4335" y="1435"/>
              <a:ext cx="705" cy="242"/>
            </a:xfrm>
            <a:custGeom>
              <a:avLst/>
              <a:gdLst/>
              <a:ahLst/>
              <a:cxnLst/>
              <a:rect l="l" t="t" r="r" b="b"/>
              <a:pathLst>
                <a:path w="289" h="99" extrusionOk="0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8"/>
            <p:cNvSpPr/>
            <p:nvPr/>
          </p:nvSpPr>
          <p:spPr>
            <a:xfrm>
              <a:off x="3029" y="2782"/>
              <a:ext cx="905" cy="616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722" y="1433"/>
              <a:ext cx="823" cy="432"/>
            </a:xfrm>
            <a:custGeom>
              <a:avLst/>
              <a:gdLst/>
              <a:ahLst/>
              <a:cxnLst/>
              <a:rect l="l" t="t" r="r" b="b"/>
              <a:pathLst>
                <a:path w="337" h="177" extrusionOk="0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8"/>
            <p:cNvSpPr/>
            <p:nvPr/>
          </p:nvSpPr>
          <p:spPr>
            <a:xfrm>
              <a:off x="2092" y="1389"/>
              <a:ext cx="1247" cy="1188"/>
            </a:xfrm>
            <a:custGeom>
              <a:avLst/>
              <a:gdLst/>
              <a:ahLst/>
              <a:cxnLst/>
              <a:rect l="l" t="t" r="r" b="b"/>
              <a:pathLst>
                <a:path w="511" h="487" extrusionOk="0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1528" y="1474"/>
              <a:ext cx="764" cy="635"/>
            </a:xfrm>
            <a:custGeom>
              <a:avLst/>
              <a:gdLst/>
              <a:ahLst/>
              <a:cxnLst/>
              <a:rect l="l" t="t" r="r" b="b"/>
              <a:pathLst>
                <a:path w="313" h="260" extrusionOk="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480" y="2482"/>
              <a:ext cx="766" cy="767"/>
            </a:xfrm>
            <a:custGeom>
              <a:avLst/>
              <a:gdLst/>
              <a:ahLst/>
              <a:cxnLst/>
              <a:rect l="l" t="t" r="r" b="b"/>
              <a:pathLst>
                <a:path w="314" h="314" extrusionOk="0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8"/>
            <p:cNvSpPr/>
            <p:nvPr/>
          </p:nvSpPr>
          <p:spPr>
            <a:xfrm>
              <a:off x="2934" y="3466"/>
              <a:ext cx="556" cy="368"/>
            </a:xfrm>
            <a:custGeom>
              <a:avLst/>
              <a:gdLst/>
              <a:ahLst/>
              <a:cxnLst/>
              <a:rect l="l" t="t" r="r" b="b"/>
              <a:pathLst>
                <a:path w="228" h="151" extrusionOk="0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8"/>
            <p:cNvSpPr/>
            <p:nvPr/>
          </p:nvSpPr>
          <p:spPr>
            <a:xfrm>
              <a:off x="2865" y="3080"/>
              <a:ext cx="664" cy="457"/>
            </a:xfrm>
            <a:custGeom>
              <a:avLst/>
              <a:gdLst/>
              <a:ahLst/>
              <a:cxnLst/>
              <a:rect l="l" t="t" r="r" b="b"/>
              <a:pathLst>
                <a:path w="272" h="187" extrusionOk="0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5" name="Google Shape;755;p28"/>
          <p:cNvGrpSpPr/>
          <p:nvPr/>
        </p:nvGrpSpPr>
        <p:grpSpPr>
          <a:xfrm rot="-10390912">
            <a:off x="2235978" y="2383362"/>
            <a:ext cx="3417110" cy="4724828"/>
            <a:chOff x="5373688" y="2928938"/>
            <a:chExt cx="1082675" cy="1497012"/>
          </a:xfrm>
        </p:grpSpPr>
        <p:sp>
          <p:nvSpPr>
            <p:cNvPr id="756" name="Google Shape;756;p28"/>
            <p:cNvSpPr/>
            <p:nvPr/>
          </p:nvSpPr>
          <p:spPr>
            <a:xfrm>
              <a:off x="5373688" y="2928938"/>
              <a:ext cx="1082675" cy="1497012"/>
            </a:xfrm>
            <a:custGeom>
              <a:avLst/>
              <a:gdLst/>
              <a:ahLst/>
              <a:cxnLst/>
              <a:rect l="l" t="t" r="r" b="b"/>
              <a:pathLst>
                <a:path w="380" h="526" extrusionOk="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8" name="Google Shape;758;p28"/>
          <p:cNvSpPr txBox="1"/>
          <p:nvPr/>
        </p:nvSpPr>
        <p:spPr>
          <a:xfrm>
            <a:off x="8293489" y="1187121"/>
            <a:ext cx="6314421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Cartografia de Risco Geológico </a:t>
            </a:r>
            <a:endParaRPr sz="32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9" name="Google Shape;759;p28"/>
          <p:cNvSpPr txBox="1"/>
          <p:nvPr/>
        </p:nvSpPr>
        <p:spPr>
          <a:xfrm>
            <a:off x="8320642" y="2580267"/>
            <a:ext cx="7362533" cy="5025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Consiste na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identificação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caracterização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porções do território municipal sujeitas a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perdas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ou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danos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por eventos adversos de natureza geológica.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setorizações de áreas de risco geológico são desenvolvidas em parceria com as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 municipais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exclusivamente em regiões onde há edificações com permanência humana e cartografam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de risco alto e muito alto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estudo é elaborado em consonância com as diretrizes e objetivos estabelecidos pela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 Nacional de Proteção e Defesa Civil 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(Lei n 12.608/2012).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28"/>
          <p:cNvSpPr txBox="1"/>
          <p:nvPr/>
        </p:nvSpPr>
        <p:spPr>
          <a:xfrm>
            <a:off x="8319305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Diretoria de Hidrologia e Gestão Territorial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1" name="Google Shape;761;p28"/>
          <p:cNvSpPr/>
          <p:nvPr/>
        </p:nvSpPr>
        <p:spPr>
          <a:xfrm rot="10800000" flipH="1">
            <a:off x="8363340" y="2366103"/>
            <a:ext cx="2895600" cy="76200"/>
          </a:xfrm>
          <a:prstGeom prst="rect">
            <a:avLst/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2" name="Google Shape;762;p28" descr="Uma imagem contendo Logotipo&#10;&#10;Descrição gerada automaticamente"/>
          <p:cNvPicPr preferRelativeResize="0"/>
          <p:nvPr/>
        </p:nvPicPr>
        <p:blipFill rotWithShape="1">
          <a:blip r:embed="rId7">
            <a:alphaModFix/>
          </a:blip>
          <a:srcRect l="26964" t="17925" r="21240" b="25503"/>
          <a:stretch/>
        </p:blipFill>
        <p:spPr>
          <a:xfrm>
            <a:off x="357314" y="0"/>
            <a:ext cx="3077902" cy="1890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28"/>
          <p:cNvPicPr preferRelativeResize="0"/>
          <p:nvPr/>
        </p:nvPicPr>
        <p:blipFill rotWithShape="1">
          <a:blip r:embed="rId8">
            <a:alphaModFix/>
          </a:blip>
          <a:srcRect l="49090" r="1205" b="26754"/>
          <a:stretch/>
        </p:blipFill>
        <p:spPr>
          <a:xfrm>
            <a:off x="2509221" y="4060442"/>
            <a:ext cx="2762902" cy="2716240"/>
          </a:xfrm>
          <a:custGeom>
            <a:avLst/>
            <a:gdLst/>
            <a:ahLst/>
            <a:cxnLst/>
            <a:rect l="l" t="t" r="r" b="b"/>
            <a:pathLst>
              <a:path w="3530524" h="3530524" extrusionOk="0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9" name="Google Shape;76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7600" y="76962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29"/>
          <p:cNvSpPr txBox="1"/>
          <p:nvPr/>
        </p:nvSpPr>
        <p:spPr>
          <a:xfrm>
            <a:off x="736600" y="2720017"/>
            <a:ext cx="7848600" cy="510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3600" b="1" i="0" u="none" strike="noStrike" cap="none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</a:t>
            </a:r>
            <a:r>
              <a:rPr lang="pt-BR" sz="1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 i="0" u="none" strike="noStrike" cap="none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municípios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mapeados no Amapá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3600" b="1" i="0" u="none" strike="noStrike" cap="none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42</a:t>
            </a:r>
            <a:r>
              <a:rPr lang="pt-BR" sz="1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 i="0" u="none" strike="noStrike" cap="none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mil pessoas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contempladas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2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8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informações geradas pelo SGB subsidiam a tomada de decisões assertivas relacionadas às políticas de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ordenamento territorial 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prevenção de desastres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contribuindo para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salvar vidas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8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 estaduais e municipais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Populações em áreas de risco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Demais órgãos federais, estaduais e municipais responsáveis pelo monitoramento e alerta de desastres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4" name="Google Shape;774;p29"/>
          <p:cNvPicPr preferRelativeResize="0"/>
          <p:nvPr/>
        </p:nvPicPr>
        <p:blipFill rotWithShape="1">
          <a:blip r:embed="rId7">
            <a:alphaModFix/>
          </a:blip>
          <a:srcRect l="5525" r="5523"/>
          <a:stretch/>
        </p:blipFill>
        <p:spPr>
          <a:xfrm>
            <a:off x="8966200" y="3710625"/>
            <a:ext cx="7289800" cy="54673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775" name="Google Shape;775;p29"/>
          <p:cNvGrpSpPr/>
          <p:nvPr/>
        </p:nvGrpSpPr>
        <p:grpSpPr>
          <a:xfrm>
            <a:off x="10892536" y="2667000"/>
            <a:ext cx="2548127" cy="740663"/>
            <a:chOff x="5695188" y="7506716"/>
            <a:chExt cx="2548127" cy="740663"/>
          </a:xfrm>
        </p:grpSpPr>
        <p:pic>
          <p:nvPicPr>
            <p:cNvPr id="776" name="Google Shape;776;p2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7" name="Google Shape;777;p29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778" name="Google Shape;778;p29" descr="Uma imagem contendo Logotipo&#10;&#10;Descrição gerada automaticamente"/>
          <p:cNvPicPr preferRelativeResize="0"/>
          <p:nvPr/>
        </p:nvPicPr>
        <p:blipFill rotWithShape="1">
          <a:blip r:embed="rId10">
            <a:alphaModFix/>
          </a:blip>
          <a:srcRect l="26964" t="17925" r="21240" b="25503"/>
          <a:stretch/>
        </p:blipFill>
        <p:spPr>
          <a:xfrm>
            <a:off x="812800" y="90228"/>
            <a:ext cx="3077902" cy="1890972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29"/>
          <p:cNvSpPr txBox="1"/>
          <p:nvPr/>
        </p:nvSpPr>
        <p:spPr>
          <a:xfrm>
            <a:off x="705338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Diretoria de Hidrologia e Gestão Territorial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Google Shape;784;p30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t="9642" b="9640"/>
          <a:stretch/>
        </p:blipFill>
        <p:spPr>
          <a:xfrm>
            <a:off x="812800" y="914400"/>
            <a:ext cx="7078663" cy="37084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785" name="Google Shape;785;p3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t="10708" b="10708"/>
          <a:stretch/>
        </p:blipFill>
        <p:spPr>
          <a:xfrm>
            <a:off x="8161338" y="914400"/>
            <a:ext cx="7078662" cy="37084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786" name="Google Shape;786;p30"/>
          <p:cNvSpPr/>
          <p:nvPr/>
        </p:nvSpPr>
        <p:spPr>
          <a:xfrm>
            <a:off x="806450" y="6400800"/>
            <a:ext cx="6559550" cy="1609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São documentos cartográficos que representam a possibilidade de ocorrência de movimentos gravitacionais de massa (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deslizamentos e corridas de massa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e processos hidrológicos (</a:t>
            </a: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inundações e enxurradas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7" name="Google Shape;787;p30"/>
          <p:cNvSpPr/>
          <p:nvPr/>
        </p:nvSpPr>
        <p:spPr>
          <a:xfrm>
            <a:off x="8509000" y="6324600"/>
            <a:ext cx="3886200" cy="160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elaboração das Cartas é prevista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Plano Nacional de Gestão de Riscos e Resposta a Desastres Naturais</a:t>
            </a:r>
            <a:r>
              <a:rPr lang="pt-BR"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8" name="Google Shape;788;p30"/>
          <p:cNvSpPr/>
          <p:nvPr/>
        </p:nvSpPr>
        <p:spPr>
          <a:xfrm rot="10800000" flipH="1">
            <a:off x="863600" y="5943600"/>
            <a:ext cx="2895600" cy="76200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p30"/>
          <p:cNvSpPr txBox="1"/>
          <p:nvPr/>
        </p:nvSpPr>
        <p:spPr>
          <a:xfrm>
            <a:off x="750824" y="4800600"/>
            <a:ext cx="966317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Cartas de Suscetibilidade a Movimentos Gravitacionais de Massa e Inundação </a:t>
            </a:r>
            <a:endParaRPr sz="32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0" name="Google Shape;790;p30"/>
          <p:cNvSpPr txBox="1"/>
          <p:nvPr/>
        </p:nvSpPr>
        <p:spPr>
          <a:xfrm>
            <a:off x="729435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91" name="Google Shape;791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147800" y="4466845"/>
            <a:ext cx="3722116" cy="4677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7" name="Google Shape;797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7600" y="76962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31"/>
          <p:cNvSpPr txBox="1"/>
          <p:nvPr/>
        </p:nvSpPr>
        <p:spPr>
          <a:xfrm>
            <a:off x="736600" y="2720017"/>
            <a:ext cx="7848600" cy="538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3600" b="1" i="0" u="none" strike="noStrike" cap="none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</a:t>
            </a:r>
            <a:r>
              <a:rPr lang="pt-BR" sz="1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 i="0" u="none" strike="noStrike" cap="none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municípios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mapeados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3600" b="1" i="0" u="none" strike="noStrike" cap="none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42</a:t>
            </a:r>
            <a:r>
              <a:rPr lang="pt-BR" sz="1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 i="0" u="none" strike="noStrike" cap="none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mil pessoas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contempladas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2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8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importante para o planejamento do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uso e ocupação do solo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controle da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expansão urbana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avaliação de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cenários potenciais de riscos 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e, ainda, no âmbito regional, auxilia na elaboração de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zoneamentos ecológico-econômicos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8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 estaduais e municipais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estaduais e municipais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Populações em áreas de risco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Demais órgãos responsáveis pelo monitoramento e alerta de desastres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2" name="Google Shape;802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66200" y="3710625"/>
            <a:ext cx="7289800" cy="54673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803" name="Google Shape;803;p31"/>
          <p:cNvGrpSpPr/>
          <p:nvPr/>
        </p:nvGrpSpPr>
        <p:grpSpPr>
          <a:xfrm>
            <a:off x="10892536" y="2667000"/>
            <a:ext cx="2548127" cy="740663"/>
            <a:chOff x="5695188" y="7506716"/>
            <a:chExt cx="2548127" cy="740663"/>
          </a:xfrm>
        </p:grpSpPr>
        <p:pic>
          <p:nvPicPr>
            <p:cNvPr id="804" name="Google Shape;804;p3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5" name="Google Shape;805;p31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806" name="Google Shape;806;p31" descr="Uma imagem contendo Logotipo&#10;&#10;Descrição gerada automaticamente"/>
          <p:cNvPicPr preferRelativeResize="0"/>
          <p:nvPr/>
        </p:nvPicPr>
        <p:blipFill rotWithShape="1">
          <a:blip r:embed="rId10">
            <a:alphaModFix/>
          </a:blip>
          <a:srcRect l="26964" t="17925" r="21240" b="25503"/>
          <a:stretch/>
        </p:blipFill>
        <p:spPr>
          <a:xfrm>
            <a:off x="812800" y="90228"/>
            <a:ext cx="3077902" cy="1890972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Google Shape;807;p31"/>
          <p:cNvSpPr txBox="1"/>
          <p:nvPr/>
        </p:nvSpPr>
        <p:spPr>
          <a:xfrm>
            <a:off x="705338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Diretoria de Hidrologia e Gestão Territorial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2" name="Google Shape;812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8505" y="0"/>
            <a:ext cx="4145372" cy="36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89487" y="6112002"/>
            <a:ext cx="4398263" cy="3012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700" y="5410200"/>
            <a:ext cx="4456175" cy="3988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p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137563" y="2743200"/>
            <a:ext cx="2196591" cy="3224783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p32"/>
          <p:cNvSpPr/>
          <p:nvPr/>
        </p:nvSpPr>
        <p:spPr>
          <a:xfrm>
            <a:off x="3784600" y="1879600"/>
            <a:ext cx="8365508" cy="53848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Google Shape;817;p32"/>
          <p:cNvSpPr txBox="1"/>
          <p:nvPr/>
        </p:nvSpPr>
        <p:spPr>
          <a:xfrm>
            <a:off x="5080000" y="2209800"/>
            <a:ext cx="5562599" cy="613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750" rIns="0" bIns="0" anchor="t" anchorCtr="0">
            <a:spAutoFit/>
          </a:bodyPr>
          <a:lstStyle/>
          <a:p>
            <a:pPr marL="17463" marR="3265" lvl="0" indent="-17463" algn="ctr" rtl="0">
              <a:lnSpc>
                <a:spcPct val="1002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SUPERINTENDÊNCIA  DE  BELÉM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463" marR="0" lvl="0" indent="-17463" algn="ctr" rtl="0">
              <a:lnSpc>
                <a:spcPct val="100000"/>
              </a:lnSpc>
              <a:spcBef>
                <a:spcPts val="447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SUREG/BE</a:t>
            </a:r>
            <a:endParaRPr sz="14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32"/>
          <p:cNvSpPr/>
          <p:nvPr/>
        </p:nvSpPr>
        <p:spPr>
          <a:xfrm>
            <a:off x="4775200" y="3352800"/>
            <a:ext cx="457362" cy="4572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441" y="20618"/>
                </a:moveTo>
                <a:cubicBezTo>
                  <a:pt x="15826" y="20618"/>
                  <a:pt x="15226" y="20482"/>
                  <a:pt x="14660" y="20214"/>
                </a:cubicBezTo>
                <a:cubicBezTo>
                  <a:pt x="14607" y="20189"/>
                  <a:pt x="14552" y="20170"/>
                  <a:pt x="14497" y="20155"/>
                </a:cubicBezTo>
                <a:cubicBezTo>
                  <a:pt x="8918" y="17308"/>
                  <a:pt x="4295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7" y="6369"/>
                  <a:pt x="982" y="5770"/>
                  <a:pt x="982" y="5155"/>
                </a:cubicBezTo>
                <a:cubicBezTo>
                  <a:pt x="982" y="2774"/>
                  <a:pt x="3066" y="982"/>
                  <a:pt x="4417" y="982"/>
                </a:cubicBezTo>
                <a:cubicBezTo>
                  <a:pt x="4594" y="982"/>
                  <a:pt x="4711" y="1072"/>
                  <a:pt x="4764" y="1126"/>
                </a:cubicBezTo>
                <a:cubicBezTo>
                  <a:pt x="4776" y="1139"/>
                  <a:pt x="4798" y="1164"/>
                  <a:pt x="4831" y="1216"/>
                </a:cubicBezTo>
                <a:cubicBezTo>
                  <a:pt x="4848" y="1244"/>
                  <a:pt x="4867" y="1271"/>
                  <a:pt x="4887" y="1297"/>
                </a:cubicBezTo>
                <a:lnTo>
                  <a:pt x="8118" y="5453"/>
                </a:lnTo>
                <a:cubicBezTo>
                  <a:pt x="8143" y="5485"/>
                  <a:pt x="8170" y="5515"/>
                  <a:pt x="8199" y="5544"/>
                </a:cubicBezTo>
                <a:cubicBezTo>
                  <a:pt x="8253" y="5598"/>
                  <a:pt x="8343" y="5715"/>
                  <a:pt x="8343" y="5891"/>
                </a:cubicBezTo>
                <a:cubicBezTo>
                  <a:pt x="8343" y="5978"/>
                  <a:pt x="8319" y="6060"/>
                  <a:pt x="8272" y="6135"/>
                </a:cubicBezTo>
                <a:lnTo>
                  <a:pt x="7178" y="7221"/>
                </a:lnTo>
                <a:cubicBezTo>
                  <a:pt x="7173" y="7226"/>
                  <a:pt x="7168" y="7231"/>
                  <a:pt x="7163" y="7236"/>
                </a:cubicBezTo>
                <a:cubicBezTo>
                  <a:pt x="6767" y="7609"/>
                  <a:pt x="6541" y="8126"/>
                  <a:pt x="6541" y="8668"/>
                </a:cubicBezTo>
                <a:cubicBezTo>
                  <a:pt x="6541" y="9175"/>
                  <a:pt x="6738" y="9658"/>
                  <a:pt x="7080" y="10020"/>
                </a:cubicBezTo>
                <a:cubicBezTo>
                  <a:pt x="7092" y="10040"/>
                  <a:pt x="7105" y="10059"/>
                  <a:pt x="7119" y="10078"/>
                </a:cubicBezTo>
                <a:cubicBezTo>
                  <a:pt x="8325" y="11745"/>
                  <a:pt x="9807" y="13222"/>
                  <a:pt x="11525" y="14469"/>
                </a:cubicBezTo>
                <a:cubicBezTo>
                  <a:pt x="11538" y="14478"/>
                  <a:pt x="11551" y="14487"/>
                  <a:pt x="11565" y="14496"/>
                </a:cubicBezTo>
                <a:cubicBezTo>
                  <a:pt x="11928" y="14844"/>
                  <a:pt x="12414" y="15045"/>
                  <a:pt x="12924" y="15045"/>
                </a:cubicBezTo>
                <a:cubicBezTo>
                  <a:pt x="13436" y="15045"/>
                  <a:pt x="13930" y="14840"/>
                  <a:pt x="14297" y="14479"/>
                </a:cubicBezTo>
                <a:cubicBezTo>
                  <a:pt x="14316" y="14463"/>
                  <a:pt x="14335" y="14446"/>
                  <a:pt x="14352" y="14427"/>
                </a:cubicBezTo>
                <a:lnTo>
                  <a:pt x="15451" y="13320"/>
                </a:lnTo>
                <a:cubicBezTo>
                  <a:pt x="15529" y="13271"/>
                  <a:pt x="15611" y="13247"/>
                  <a:pt x="15697" y="13247"/>
                </a:cubicBezTo>
                <a:cubicBezTo>
                  <a:pt x="15874" y="13247"/>
                  <a:pt x="15990" y="13337"/>
                  <a:pt x="16044" y="13391"/>
                </a:cubicBezTo>
                <a:cubicBezTo>
                  <a:pt x="16073" y="13420"/>
                  <a:pt x="16103" y="13447"/>
                  <a:pt x="16135" y="13472"/>
                </a:cubicBezTo>
                <a:lnTo>
                  <a:pt x="20291" y="16704"/>
                </a:lnTo>
                <a:cubicBezTo>
                  <a:pt x="20317" y="16725"/>
                  <a:pt x="20345" y="16744"/>
                  <a:pt x="20374" y="16762"/>
                </a:cubicBezTo>
                <a:cubicBezTo>
                  <a:pt x="20426" y="16795"/>
                  <a:pt x="20449" y="16816"/>
                  <a:pt x="20461" y="16827"/>
                </a:cubicBezTo>
                <a:cubicBezTo>
                  <a:pt x="20515" y="16881"/>
                  <a:pt x="20605" y="16997"/>
                  <a:pt x="20605" y="17174"/>
                </a:cubicBezTo>
                <a:cubicBezTo>
                  <a:pt x="20605" y="17207"/>
                  <a:pt x="20606" y="17240"/>
                  <a:pt x="20610" y="17273"/>
                </a:cubicBezTo>
                <a:cubicBezTo>
                  <a:pt x="20533" y="18625"/>
                  <a:pt x="18769" y="20618"/>
                  <a:pt x="16441" y="20618"/>
                </a:cubicBezTo>
                <a:moveTo>
                  <a:pt x="21586" y="17174"/>
                </a:moveTo>
                <a:cubicBezTo>
                  <a:pt x="21586" y="16768"/>
                  <a:pt x="21421" y="16399"/>
                  <a:pt x="21155" y="16133"/>
                </a:cubicBezTo>
                <a:cubicBezTo>
                  <a:pt x="21077" y="16054"/>
                  <a:pt x="20988" y="15988"/>
                  <a:pt x="20893" y="15929"/>
                </a:cubicBezTo>
                <a:lnTo>
                  <a:pt x="16738" y="12697"/>
                </a:lnTo>
                <a:cubicBezTo>
                  <a:pt x="16471" y="12430"/>
                  <a:pt x="16104" y="12265"/>
                  <a:pt x="15697" y="12265"/>
                </a:cubicBezTo>
                <a:cubicBezTo>
                  <a:pt x="15364" y="12265"/>
                  <a:pt x="15060" y="12380"/>
                  <a:pt x="14815" y="12567"/>
                </a:cubicBezTo>
                <a:lnTo>
                  <a:pt x="13655" y="13736"/>
                </a:lnTo>
                <a:lnTo>
                  <a:pt x="13652" y="13733"/>
                </a:lnTo>
                <a:cubicBezTo>
                  <a:pt x="13473" y="13934"/>
                  <a:pt x="13214" y="14063"/>
                  <a:pt x="12924" y="14063"/>
                </a:cubicBezTo>
                <a:cubicBezTo>
                  <a:pt x="12592" y="14063"/>
                  <a:pt x="12300" y="13897"/>
                  <a:pt x="12122" y="13645"/>
                </a:cubicBezTo>
                <a:cubicBezTo>
                  <a:pt x="12116" y="13654"/>
                  <a:pt x="12107" y="13663"/>
                  <a:pt x="12101" y="13674"/>
                </a:cubicBezTo>
                <a:cubicBezTo>
                  <a:pt x="10497" y="12510"/>
                  <a:pt x="9076" y="11108"/>
                  <a:pt x="7914" y="9502"/>
                </a:cubicBezTo>
                <a:cubicBezTo>
                  <a:pt x="7925" y="9495"/>
                  <a:pt x="7935" y="9486"/>
                  <a:pt x="7947" y="9479"/>
                </a:cubicBezTo>
                <a:cubicBezTo>
                  <a:pt x="7691" y="9299"/>
                  <a:pt x="7523" y="9004"/>
                  <a:pt x="7523" y="8668"/>
                </a:cubicBezTo>
                <a:cubicBezTo>
                  <a:pt x="7523" y="8367"/>
                  <a:pt x="7659" y="8101"/>
                  <a:pt x="7871" y="7920"/>
                </a:cubicBezTo>
                <a:lnTo>
                  <a:pt x="7870" y="7918"/>
                </a:lnTo>
                <a:lnTo>
                  <a:pt x="9023" y="6773"/>
                </a:lnTo>
                <a:cubicBezTo>
                  <a:pt x="9211" y="6528"/>
                  <a:pt x="9325" y="6224"/>
                  <a:pt x="9325" y="5891"/>
                </a:cubicBezTo>
                <a:cubicBezTo>
                  <a:pt x="9325" y="5485"/>
                  <a:pt x="9160" y="5116"/>
                  <a:pt x="8893" y="4850"/>
                </a:cubicBezTo>
                <a:lnTo>
                  <a:pt x="5662" y="693"/>
                </a:lnTo>
                <a:cubicBezTo>
                  <a:pt x="5603" y="599"/>
                  <a:pt x="5537" y="510"/>
                  <a:pt x="5458" y="432"/>
                </a:cubicBezTo>
                <a:cubicBezTo>
                  <a:pt x="5191" y="165"/>
                  <a:pt x="4823" y="0"/>
                  <a:pt x="4417" y="0"/>
                </a:cubicBezTo>
                <a:cubicBezTo>
                  <a:pt x="2454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2" y="7373"/>
                </a:lnTo>
                <a:cubicBezTo>
                  <a:pt x="3435" y="13255"/>
                  <a:pt x="8343" y="18164"/>
                  <a:pt x="14224" y="21117"/>
                </a:cubicBezTo>
                <a:lnTo>
                  <a:pt x="14240" y="21101"/>
                </a:lnTo>
                <a:cubicBezTo>
                  <a:pt x="14908" y="21418"/>
                  <a:pt x="15652" y="21600"/>
                  <a:pt x="16441" y="21600"/>
                </a:cubicBezTo>
                <a:cubicBezTo>
                  <a:pt x="19287" y="21600"/>
                  <a:pt x="21594" y="19145"/>
                  <a:pt x="21594" y="17182"/>
                </a:cubicBezTo>
                <a:cubicBezTo>
                  <a:pt x="21594" y="17179"/>
                  <a:pt x="21594" y="17177"/>
                  <a:pt x="21594" y="17174"/>
                </a:cubicBezTo>
                <a:cubicBezTo>
                  <a:pt x="21594" y="17174"/>
                  <a:pt x="21586" y="17174"/>
                  <a:pt x="21586" y="17174"/>
                </a:cubicBezTo>
                <a:close/>
                <a:moveTo>
                  <a:pt x="11785" y="10800"/>
                </a:moveTo>
                <a:cubicBezTo>
                  <a:pt x="12326" y="10800"/>
                  <a:pt x="12766" y="10360"/>
                  <a:pt x="12766" y="9819"/>
                </a:cubicBezTo>
                <a:cubicBezTo>
                  <a:pt x="12766" y="9276"/>
                  <a:pt x="12326" y="8836"/>
                  <a:pt x="11785" y="8836"/>
                </a:cubicBezTo>
                <a:cubicBezTo>
                  <a:pt x="11242" y="8836"/>
                  <a:pt x="10803" y="9276"/>
                  <a:pt x="10803" y="9819"/>
                </a:cubicBezTo>
                <a:cubicBezTo>
                  <a:pt x="10803" y="10360"/>
                  <a:pt x="11242" y="10800"/>
                  <a:pt x="11785" y="10800"/>
                </a:cubicBezTo>
                <a:moveTo>
                  <a:pt x="11785" y="5891"/>
                </a:moveTo>
                <a:cubicBezTo>
                  <a:pt x="13953" y="5891"/>
                  <a:pt x="15711" y="7649"/>
                  <a:pt x="15711" y="9819"/>
                </a:cubicBezTo>
                <a:cubicBezTo>
                  <a:pt x="15711" y="10090"/>
                  <a:pt x="15930" y="10309"/>
                  <a:pt x="16201" y="10309"/>
                </a:cubicBezTo>
                <a:cubicBezTo>
                  <a:pt x="16472" y="10309"/>
                  <a:pt x="16692" y="10090"/>
                  <a:pt x="16692" y="9819"/>
                </a:cubicBezTo>
                <a:cubicBezTo>
                  <a:pt x="16692" y="7107"/>
                  <a:pt x="14495" y="4909"/>
                  <a:pt x="11785" y="4909"/>
                </a:cubicBezTo>
                <a:cubicBezTo>
                  <a:pt x="11513" y="4909"/>
                  <a:pt x="11294" y="5129"/>
                  <a:pt x="11294" y="5400"/>
                </a:cubicBezTo>
                <a:cubicBezTo>
                  <a:pt x="11294" y="5672"/>
                  <a:pt x="11513" y="5891"/>
                  <a:pt x="11785" y="5891"/>
                </a:cubicBezTo>
                <a:moveTo>
                  <a:pt x="11785" y="982"/>
                </a:moveTo>
                <a:cubicBezTo>
                  <a:pt x="16663" y="982"/>
                  <a:pt x="20618" y="4939"/>
                  <a:pt x="20618" y="9819"/>
                </a:cubicBezTo>
                <a:cubicBezTo>
                  <a:pt x="20618" y="10090"/>
                  <a:pt x="20838" y="10309"/>
                  <a:pt x="21109" y="10309"/>
                </a:cubicBezTo>
                <a:cubicBezTo>
                  <a:pt x="21380" y="10309"/>
                  <a:pt x="21600" y="10090"/>
                  <a:pt x="21600" y="9819"/>
                </a:cubicBezTo>
                <a:cubicBezTo>
                  <a:pt x="21600" y="4396"/>
                  <a:pt x="17206" y="0"/>
                  <a:pt x="11785" y="0"/>
                </a:cubicBezTo>
                <a:cubicBezTo>
                  <a:pt x="11513" y="0"/>
                  <a:pt x="11294" y="220"/>
                  <a:pt x="11294" y="491"/>
                </a:cubicBezTo>
                <a:cubicBezTo>
                  <a:pt x="11294" y="762"/>
                  <a:pt x="11513" y="982"/>
                  <a:pt x="11785" y="982"/>
                </a:cubicBezTo>
              </a:path>
            </a:pathLst>
          </a:custGeom>
          <a:solidFill>
            <a:srgbClr val="127CC8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62"/>
              <a:buFont typeface="Gill Sans"/>
              <a:buNone/>
            </a:pPr>
            <a:endParaRPr sz="1562" b="0" i="0" u="none" strike="noStrike" cap="none">
              <a:solidFill>
                <a:srgbClr val="127CC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19" name="Google Shape;819;p32"/>
          <p:cNvGrpSpPr/>
          <p:nvPr/>
        </p:nvGrpSpPr>
        <p:grpSpPr>
          <a:xfrm>
            <a:off x="4699000" y="4114800"/>
            <a:ext cx="6400800" cy="1461195"/>
            <a:chOff x="4699000" y="4114800"/>
            <a:chExt cx="6400800" cy="1461195"/>
          </a:xfrm>
        </p:grpSpPr>
        <p:sp>
          <p:nvSpPr>
            <p:cNvPr id="820" name="Google Shape;820;p32"/>
            <p:cNvSpPr/>
            <p:nvPr/>
          </p:nvSpPr>
          <p:spPr>
            <a:xfrm>
              <a:off x="4699000" y="4114800"/>
              <a:ext cx="5334000" cy="1260987"/>
            </a:xfrm>
            <a:prstGeom prst="roundRect">
              <a:avLst>
                <a:gd name="adj" fmla="val 16667"/>
              </a:avLst>
            </a:prstGeom>
            <a:solidFill>
              <a:srgbClr val="1F9EDD"/>
            </a:solidFill>
            <a:ln>
              <a:noFill/>
            </a:ln>
            <a:effectLst>
              <a:outerShdw blurRad="76200" dist="38100" dir="14400000" algn="ctr" rotWithShape="0">
                <a:srgbClr val="3F3F3F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32">
              <a:hlinkClick r:id="rId8"/>
            </p:cNvPr>
            <p:cNvSpPr/>
            <p:nvPr/>
          </p:nvSpPr>
          <p:spPr>
            <a:xfrm>
              <a:off x="4927600" y="4343400"/>
              <a:ext cx="838200" cy="83813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547" y="12509"/>
                  </a:moveTo>
                  <a:lnTo>
                    <a:pt x="18520" y="12645"/>
                  </a:lnTo>
                  <a:cubicBezTo>
                    <a:pt x="18572" y="12276"/>
                    <a:pt x="18589" y="11922"/>
                    <a:pt x="18572" y="11593"/>
                  </a:cubicBezTo>
                  <a:lnTo>
                    <a:pt x="17592" y="11644"/>
                  </a:lnTo>
                  <a:cubicBezTo>
                    <a:pt x="17606" y="11910"/>
                    <a:pt x="17591" y="12201"/>
                    <a:pt x="17547" y="12509"/>
                  </a:cubicBezTo>
                  <a:moveTo>
                    <a:pt x="17444" y="10833"/>
                  </a:moveTo>
                  <a:lnTo>
                    <a:pt x="18374" y="10520"/>
                  </a:lnTo>
                  <a:cubicBezTo>
                    <a:pt x="18262" y="10187"/>
                    <a:pt x="18104" y="9869"/>
                    <a:pt x="17890" y="9546"/>
                  </a:cubicBezTo>
                  <a:lnTo>
                    <a:pt x="17072" y="10089"/>
                  </a:lnTo>
                  <a:cubicBezTo>
                    <a:pt x="17237" y="10339"/>
                    <a:pt x="17359" y="10582"/>
                    <a:pt x="17444" y="10833"/>
                  </a:cubicBezTo>
                  <a:moveTo>
                    <a:pt x="17529" y="13890"/>
                  </a:moveTo>
                  <a:cubicBezTo>
                    <a:pt x="17440" y="13801"/>
                    <a:pt x="17317" y="13745"/>
                    <a:pt x="17182" y="13745"/>
                  </a:cubicBezTo>
                  <a:cubicBezTo>
                    <a:pt x="16910" y="13745"/>
                    <a:pt x="16691" y="13965"/>
                    <a:pt x="16691" y="14236"/>
                  </a:cubicBezTo>
                  <a:cubicBezTo>
                    <a:pt x="16691" y="14372"/>
                    <a:pt x="16746" y="14495"/>
                    <a:pt x="16835" y="14583"/>
                  </a:cubicBezTo>
                  <a:lnTo>
                    <a:pt x="17469" y="15218"/>
                  </a:lnTo>
                  <a:lnTo>
                    <a:pt x="16835" y="15853"/>
                  </a:lnTo>
                  <a:cubicBezTo>
                    <a:pt x="16746" y="15942"/>
                    <a:pt x="16691" y="16064"/>
                    <a:pt x="16691" y="16200"/>
                  </a:cubicBezTo>
                  <a:cubicBezTo>
                    <a:pt x="16691" y="16471"/>
                    <a:pt x="16910" y="16691"/>
                    <a:pt x="17182" y="16691"/>
                  </a:cubicBezTo>
                  <a:cubicBezTo>
                    <a:pt x="17317" y="16691"/>
                    <a:pt x="17440" y="16636"/>
                    <a:pt x="17529" y="16547"/>
                  </a:cubicBezTo>
                  <a:lnTo>
                    <a:pt x="18164" y="15912"/>
                  </a:lnTo>
                  <a:lnTo>
                    <a:pt x="18798" y="16547"/>
                  </a:lnTo>
                  <a:cubicBezTo>
                    <a:pt x="18887" y="16636"/>
                    <a:pt x="19010" y="16691"/>
                    <a:pt x="19145" y="16691"/>
                  </a:cubicBezTo>
                  <a:cubicBezTo>
                    <a:pt x="19417" y="16691"/>
                    <a:pt x="19636" y="16471"/>
                    <a:pt x="19636" y="16200"/>
                  </a:cubicBezTo>
                  <a:cubicBezTo>
                    <a:pt x="19636" y="16064"/>
                    <a:pt x="19582" y="15942"/>
                    <a:pt x="19493" y="15853"/>
                  </a:cubicBezTo>
                  <a:lnTo>
                    <a:pt x="18858" y="15218"/>
                  </a:lnTo>
                  <a:lnTo>
                    <a:pt x="19493" y="14583"/>
                  </a:lnTo>
                  <a:cubicBezTo>
                    <a:pt x="19582" y="14495"/>
                    <a:pt x="19636" y="14372"/>
                    <a:pt x="19636" y="14236"/>
                  </a:cubicBezTo>
                  <a:cubicBezTo>
                    <a:pt x="19636" y="13965"/>
                    <a:pt x="19417" y="13745"/>
                    <a:pt x="19145" y="13745"/>
                  </a:cubicBezTo>
                  <a:cubicBezTo>
                    <a:pt x="19009" y="13745"/>
                    <a:pt x="18887" y="13801"/>
                    <a:pt x="18798" y="13890"/>
                  </a:cubicBezTo>
                  <a:lnTo>
                    <a:pt x="18164" y="14524"/>
                  </a:lnTo>
                  <a:cubicBezTo>
                    <a:pt x="18164" y="14524"/>
                    <a:pt x="17529" y="13890"/>
                    <a:pt x="17529" y="13890"/>
                  </a:cubicBezTo>
                  <a:close/>
                  <a:moveTo>
                    <a:pt x="20618" y="20458"/>
                  </a:moveTo>
                  <a:lnTo>
                    <a:pt x="14727" y="18775"/>
                  </a:lnTo>
                  <a:lnTo>
                    <a:pt x="14727" y="7698"/>
                  </a:lnTo>
                  <a:cubicBezTo>
                    <a:pt x="14950" y="7802"/>
                    <a:pt x="15155" y="7914"/>
                    <a:pt x="15324" y="8034"/>
                  </a:cubicBezTo>
                  <a:lnTo>
                    <a:pt x="15893" y="7234"/>
                  </a:lnTo>
                  <a:cubicBezTo>
                    <a:pt x="15627" y="7044"/>
                    <a:pt x="15313" y="6872"/>
                    <a:pt x="14959" y="6721"/>
                  </a:cubicBezTo>
                  <a:lnTo>
                    <a:pt x="14727" y="7263"/>
                  </a:lnTo>
                  <a:lnTo>
                    <a:pt x="14727" y="1142"/>
                  </a:lnTo>
                  <a:lnTo>
                    <a:pt x="20618" y="2825"/>
                  </a:lnTo>
                  <a:cubicBezTo>
                    <a:pt x="20618" y="2825"/>
                    <a:pt x="20618" y="20458"/>
                    <a:pt x="20618" y="20458"/>
                  </a:cubicBezTo>
                  <a:close/>
                  <a:moveTo>
                    <a:pt x="13745" y="18775"/>
                  </a:moveTo>
                  <a:lnTo>
                    <a:pt x="7855" y="20458"/>
                  </a:lnTo>
                  <a:lnTo>
                    <a:pt x="7855" y="9347"/>
                  </a:lnTo>
                  <a:lnTo>
                    <a:pt x="8249" y="10199"/>
                  </a:lnTo>
                  <a:cubicBezTo>
                    <a:pt x="8580" y="10045"/>
                    <a:pt x="8881" y="9843"/>
                    <a:pt x="9168" y="9581"/>
                  </a:cubicBezTo>
                  <a:lnTo>
                    <a:pt x="8505" y="8857"/>
                  </a:lnTo>
                  <a:cubicBezTo>
                    <a:pt x="8297" y="9048"/>
                    <a:pt x="8088" y="9187"/>
                    <a:pt x="7855" y="9299"/>
                  </a:cubicBezTo>
                  <a:lnTo>
                    <a:pt x="7855" y="2825"/>
                  </a:lnTo>
                  <a:lnTo>
                    <a:pt x="13745" y="1142"/>
                  </a:lnTo>
                  <a:cubicBezTo>
                    <a:pt x="13745" y="1142"/>
                    <a:pt x="13745" y="18775"/>
                    <a:pt x="13745" y="18775"/>
                  </a:cubicBezTo>
                  <a:close/>
                  <a:moveTo>
                    <a:pt x="6873" y="20458"/>
                  </a:moveTo>
                  <a:lnTo>
                    <a:pt x="982" y="18775"/>
                  </a:lnTo>
                  <a:lnTo>
                    <a:pt x="982" y="1142"/>
                  </a:lnTo>
                  <a:lnTo>
                    <a:pt x="6873" y="2825"/>
                  </a:lnTo>
                  <a:cubicBezTo>
                    <a:pt x="6873" y="2825"/>
                    <a:pt x="6873" y="20458"/>
                    <a:pt x="6873" y="20458"/>
                  </a:cubicBezTo>
                  <a:close/>
                  <a:moveTo>
                    <a:pt x="21241" y="1990"/>
                  </a:moveTo>
                  <a:lnTo>
                    <a:pt x="21244" y="1983"/>
                  </a:lnTo>
                  <a:lnTo>
                    <a:pt x="14372" y="19"/>
                  </a:lnTo>
                  <a:lnTo>
                    <a:pt x="14369" y="27"/>
                  </a:lnTo>
                  <a:cubicBezTo>
                    <a:pt x="14326" y="14"/>
                    <a:pt x="14283" y="0"/>
                    <a:pt x="14236" y="0"/>
                  </a:cubicBezTo>
                  <a:cubicBezTo>
                    <a:pt x="14189" y="0"/>
                    <a:pt x="14147" y="14"/>
                    <a:pt x="14104" y="27"/>
                  </a:cubicBezTo>
                  <a:lnTo>
                    <a:pt x="14102" y="19"/>
                  </a:lnTo>
                  <a:lnTo>
                    <a:pt x="7364" y="1944"/>
                  </a:lnTo>
                  <a:lnTo>
                    <a:pt x="626" y="19"/>
                  </a:lnTo>
                  <a:lnTo>
                    <a:pt x="623" y="27"/>
                  </a:lnTo>
                  <a:cubicBezTo>
                    <a:pt x="580" y="14"/>
                    <a:pt x="538" y="0"/>
                    <a:pt x="491" y="0"/>
                  </a:cubicBezTo>
                  <a:cubicBezTo>
                    <a:pt x="220" y="0"/>
                    <a:pt x="0" y="220"/>
                    <a:pt x="0" y="491"/>
                  </a:cubicBezTo>
                  <a:lnTo>
                    <a:pt x="0" y="19145"/>
                  </a:lnTo>
                  <a:cubicBezTo>
                    <a:pt x="0" y="19370"/>
                    <a:pt x="153" y="19551"/>
                    <a:pt x="359" y="19610"/>
                  </a:cubicBezTo>
                  <a:lnTo>
                    <a:pt x="356" y="19618"/>
                  </a:lnTo>
                  <a:lnTo>
                    <a:pt x="7228" y="21581"/>
                  </a:lnTo>
                  <a:lnTo>
                    <a:pt x="7231" y="21573"/>
                  </a:lnTo>
                  <a:cubicBezTo>
                    <a:pt x="7274" y="21586"/>
                    <a:pt x="7317" y="21600"/>
                    <a:pt x="7364" y="21600"/>
                  </a:cubicBezTo>
                  <a:cubicBezTo>
                    <a:pt x="7411" y="21600"/>
                    <a:pt x="7453" y="21586"/>
                    <a:pt x="7496" y="21573"/>
                  </a:cubicBezTo>
                  <a:lnTo>
                    <a:pt x="7499" y="21581"/>
                  </a:lnTo>
                  <a:lnTo>
                    <a:pt x="14236" y="19656"/>
                  </a:lnTo>
                  <a:lnTo>
                    <a:pt x="20975" y="21581"/>
                  </a:lnTo>
                  <a:lnTo>
                    <a:pt x="20977" y="21573"/>
                  </a:lnTo>
                  <a:cubicBezTo>
                    <a:pt x="21020" y="21586"/>
                    <a:pt x="21062" y="21600"/>
                    <a:pt x="21109" y="21600"/>
                  </a:cubicBezTo>
                  <a:cubicBezTo>
                    <a:pt x="21380" y="21600"/>
                    <a:pt x="21600" y="21380"/>
                    <a:pt x="21600" y="21109"/>
                  </a:cubicBezTo>
                  <a:lnTo>
                    <a:pt x="21600" y="2455"/>
                  </a:lnTo>
                  <a:cubicBezTo>
                    <a:pt x="21600" y="2231"/>
                    <a:pt x="21447" y="2049"/>
                    <a:pt x="21241" y="1990"/>
                  </a:cubicBezTo>
                  <a:moveTo>
                    <a:pt x="16435" y="9275"/>
                  </a:moveTo>
                  <a:lnTo>
                    <a:pt x="16518" y="9374"/>
                  </a:lnTo>
                  <a:lnTo>
                    <a:pt x="17269" y="8740"/>
                  </a:lnTo>
                  <a:lnTo>
                    <a:pt x="17184" y="8640"/>
                  </a:lnTo>
                  <a:cubicBezTo>
                    <a:pt x="17013" y="8438"/>
                    <a:pt x="16840" y="8236"/>
                    <a:pt x="16677" y="8019"/>
                  </a:cubicBezTo>
                  <a:lnTo>
                    <a:pt x="15891" y="8606"/>
                  </a:lnTo>
                  <a:cubicBezTo>
                    <a:pt x="16066" y="8840"/>
                    <a:pt x="16251" y="9059"/>
                    <a:pt x="16435" y="9275"/>
                  </a:cubicBezTo>
                  <a:moveTo>
                    <a:pt x="6270" y="11022"/>
                  </a:moveTo>
                  <a:lnTo>
                    <a:pt x="5739" y="10196"/>
                  </a:lnTo>
                  <a:cubicBezTo>
                    <a:pt x="5432" y="10394"/>
                    <a:pt x="5153" y="10605"/>
                    <a:pt x="4909" y="10825"/>
                  </a:cubicBezTo>
                  <a:lnTo>
                    <a:pt x="5568" y="11554"/>
                  </a:lnTo>
                  <a:cubicBezTo>
                    <a:pt x="5772" y="11370"/>
                    <a:pt x="6008" y="11191"/>
                    <a:pt x="6270" y="11022"/>
                  </a:cubicBezTo>
                  <a:moveTo>
                    <a:pt x="5004" y="12185"/>
                  </a:moveTo>
                  <a:lnTo>
                    <a:pt x="4196" y="11628"/>
                  </a:lnTo>
                  <a:cubicBezTo>
                    <a:pt x="3975" y="11949"/>
                    <a:pt x="3812" y="12288"/>
                    <a:pt x="3713" y="12634"/>
                  </a:cubicBezTo>
                  <a:lnTo>
                    <a:pt x="4656" y="12906"/>
                  </a:lnTo>
                  <a:cubicBezTo>
                    <a:pt x="4727" y="12661"/>
                    <a:pt x="4844" y="12418"/>
                    <a:pt x="5004" y="12185"/>
                  </a:cubicBezTo>
                  <a:moveTo>
                    <a:pt x="10467" y="8318"/>
                  </a:moveTo>
                  <a:lnTo>
                    <a:pt x="9972" y="7470"/>
                  </a:lnTo>
                  <a:cubicBezTo>
                    <a:pt x="9623" y="7674"/>
                    <a:pt x="9362" y="7936"/>
                    <a:pt x="9132" y="8189"/>
                  </a:cubicBezTo>
                  <a:lnTo>
                    <a:pt x="9857" y="8850"/>
                  </a:lnTo>
                  <a:cubicBezTo>
                    <a:pt x="10063" y="8624"/>
                    <a:pt x="10245" y="8448"/>
                    <a:pt x="10467" y="8318"/>
                  </a:cubicBezTo>
                  <a:moveTo>
                    <a:pt x="3927" y="15709"/>
                  </a:moveTo>
                  <a:cubicBezTo>
                    <a:pt x="4469" y="15709"/>
                    <a:pt x="4909" y="15270"/>
                    <a:pt x="4909" y="14727"/>
                  </a:cubicBezTo>
                  <a:cubicBezTo>
                    <a:pt x="4909" y="14185"/>
                    <a:pt x="4469" y="13745"/>
                    <a:pt x="3927" y="13745"/>
                  </a:cubicBezTo>
                  <a:cubicBezTo>
                    <a:pt x="3385" y="13745"/>
                    <a:pt x="2945" y="14185"/>
                    <a:pt x="2945" y="14727"/>
                  </a:cubicBezTo>
                  <a:cubicBezTo>
                    <a:pt x="2945" y="15270"/>
                    <a:pt x="3385" y="15709"/>
                    <a:pt x="3927" y="15709"/>
                  </a:cubicBezTo>
                  <a:moveTo>
                    <a:pt x="12273" y="7855"/>
                  </a:moveTo>
                  <a:cubicBezTo>
                    <a:pt x="12815" y="7855"/>
                    <a:pt x="13255" y="7415"/>
                    <a:pt x="13255" y="6873"/>
                  </a:cubicBezTo>
                  <a:cubicBezTo>
                    <a:pt x="13255" y="6331"/>
                    <a:pt x="12815" y="5891"/>
                    <a:pt x="12273" y="5891"/>
                  </a:cubicBezTo>
                  <a:cubicBezTo>
                    <a:pt x="11730" y="5891"/>
                    <a:pt x="11291" y="6331"/>
                    <a:pt x="11291" y="6873"/>
                  </a:cubicBezTo>
                  <a:cubicBezTo>
                    <a:pt x="11291" y="7415"/>
                    <a:pt x="11730" y="7855"/>
                    <a:pt x="12273" y="7855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9025" tIns="19025" rIns="19025" bIns="190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62"/>
                <a:buFont typeface="Gill Sans"/>
                <a:buNone/>
              </a:pPr>
              <a:endParaRPr sz="1562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32"/>
            <p:cNvSpPr txBox="1"/>
            <p:nvPr/>
          </p:nvSpPr>
          <p:spPr>
            <a:xfrm>
              <a:off x="5918200" y="4191000"/>
              <a:ext cx="5181600" cy="13849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BR" sz="1200" b="1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Avenida Dr. Freitas, 3645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BR" sz="1200" b="1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BR" sz="1200" b="1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Bairro do Marco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BR" sz="1200" b="1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Belém - PA - Brasil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BR" sz="1200" b="1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CEP: 66095-110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823" name="Google Shape;823;p32"/>
          <p:cNvSpPr/>
          <p:nvPr/>
        </p:nvSpPr>
        <p:spPr>
          <a:xfrm>
            <a:off x="7442200" y="3429000"/>
            <a:ext cx="523914" cy="3810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rgbClr val="127CC8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62"/>
              <a:buFont typeface="Gill Sans"/>
              <a:buNone/>
            </a:pPr>
            <a:endParaRPr sz="1562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Google Shape;824;p32"/>
          <p:cNvSpPr txBox="1"/>
          <p:nvPr/>
        </p:nvSpPr>
        <p:spPr>
          <a:xfrm>
            <a:off x="5232400" y="3429000"/>
            <a:ext cx="19050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+55 91 3182-</a:t>
            </a:r>
            <a:r>
              <a:rPr lang="pt-BR" sz="16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1300</a:t>
            </a:r>
            <a:r>
              <a:rPr lang="pt-BR" sz="16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6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5" name="Google Shape;825;p32"/>
          <p:cNvSpPr txBox="1"/>
          <p:nvPr/>
        </p:nvSpPr>
        <p:spPr>
          <a:xfrm>
            <a:off x="8051800" y="3429000"/>
            <a:ext cx="355533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16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1" u="none" strike="noStrike" cap="none">
                <a:solidFill>
                  <a:srgbClr val="127CC8"/>
                </a:solidFill>
                <a:latin typeface="Montserrat"/>
                <a:ea typeface="Montserrat"/>
                <a:cs typeface="Montserrat"/>
                <a:sym typeface="Montserrat"/>
              </a:rPr>
              <a:t>sureg.be@sgb.gov.br</a:t>
            </a:r>
            <a:endParaRPr sz="1600" b="1" i="0" u="none" strike="noStrike" cap="none">
              <a:solidFill>
                <a:srgbClr val="127CC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6" name="Google Shape;826;p32"/>
          <p:cNvSpPr txBox="1"/>
          <p:nvPr/>
        </p:nvSpPr>
        <p:spPr>
          <a:xfrm>
            <a:off x="4775200" y="5410200"/>
            <a:ext cx="355533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16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1" u="none" strike="noStrike" cap="none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Clique no mapa para acessar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7" name="Google Shape;827;p32" descr="Interface gráfica do usuário, Texto&#10;&#10;Descrição gerada automaticament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59414" y="5919445"/>
            <a:ext cx="5613400" cy="874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2" name="Google Shape;832;p33" descr="Uma imagem contendo água, recife, mesa, ocean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549400" y="5101845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904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14400" y="-414378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0" name="Google Shape;120;p4"/>
          <p:cNvGrpSpPr/>
          <p:nvPr/>
        </p:nvGrpSpPr>
        <p:grpSpPr>
          <a:xfrm>
            <a:off x="-498334" y="914400"/>
            <a:ext cx="8443902" cy="8077200"/>
            <a:chOff x="722" y="0"/>
            <a:chExt cx="4320" cy="4320"/>
          </a:xfrm>
        </p:grpSpPr>
        <p:sp>
          <p:nvSpPr>
            <p:cNvPr id="121" name="Google Shape;121;p4"/>
            <p:cNvSpPr/>
            <p:nvPr/>
          </p:nvSpPr>
          <p:spPr>
            <a:xfrm>
              <a:off x="3314" y="337"/>
              <a:ext cx="39" cy="44"/>
            </a:xfrm>
            <a:custGeom>
              <a:avLst/>
              <a:gdLst/>
              <a:ahLst/>
              <a:cxnLst/>
              <a:rect l="l" t="t" r="r" b="b"/>
              <a:pathLst>
                <a:path w="16" h="18" extrusionOk="0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3788" y="3239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3903" y="3171"/>
              <a:ext cx="36" cy="1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3944" y="3158"/>
              <a:ext cx="54" cy="22"/>
            </a:xfrm>
            <a:custGeom>
              <a:avLst/>
              <a:gdLst/>
              <a:ahLst/>
              <a:cxnLst/>
              <a:rect l="l" t="t" r="r" b="b"/>
              <a:pathLst>
                <a:path w="22" h="9" extrusionOk="0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541" y="2306"/>
              <a:ext cx="100" cy="66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3539" y="722"/>
              <a:ext cx="759" cy="1013"/>
            </a:xfrm>
            <a:custGeom>
              <a:avLst/>
              <a:gdLst/>
              <a:ahLst/>
              <a:cxnLst/>
              <a:rect l="l" t="t" r="r" b="b"/>
              <a:pathLst>
                <a:path w="311" h="415" extrusionOk="0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1716" y="0"/>
              <a:ext cx="666" cy="740"/>
            </a:xfrm>
            <a:custGeom>
              <a:avLst/>
              <a:gdLst/>
              <a:ahLst/>
              <a:cxnLst/>
              <a:rect l="l" t="t" r="r" b="b"/>
              <a:pathLst>
                <a:path w="273" h="303" extrusionOk="0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2841" y="98"/>
              <a:ext cx="561" cy="612"/>
            </a:xfrm>
            <a:custGeom>
              <a:avLst/>
              <a:gdLst/>
              <a:ahLst/>
              <a:cxnLst/>
              <a:rect l="l" t="t" r="r" b="b"/>
              <a:pathLst>
                <a:path w="230" h="251" extrusionOk="0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solidFill>
              <a:srgbClr val="00B05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2367" y="286"/>
              <a:ext cx="1448" cy="1386"/>
            </a:xfrm>
            <a:custGeom>
              <a:avLst/>
              <a:gdLst/>
              <a:ahLst/>
              <a:cxnLst/>
              <a:rect l="l" t="t" r="r" b="b"/>
              <a:pathLst>
                <a:path w="593" h="568" extrusionOk="0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4610" y="1308"/>
              <a:ext cx="432" cy="254"/>
            </a:xfrm>
            <a:custGeom>
              <a:avLst/>
              <a:gdLst/>
              <a:ahLst/>
              <a:cxnLst/>
              <a:rect l="l" t="t" r="r" b="b"/>
              <a:pathLst>
                <a:path w="177" h="104" extrusionOk="0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4632" y="1172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162" h="97" extrusionOk="0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4327" y="930"/>
              <a:ext cx="462" cy="564"/>
            </a:xfrm>
            <a:custGeom>
              <a:avLst/>
              <a:gdLst/>
              <a:ahLst/>
              <a:cxnLst/>
              <a:rect l="l" t="t" r="r" b="b"/>
              <a:pathLst>
                <a:path w="189" h="231" extrusionOk="0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742" y="344"/>
              <a:ext cx="1923" cy="1357"/>
            </a:xfrm>
            <a:custGeom>
              <a:avLst/>
              <a:gdLst/>
              <a:ahLst/>
              <a:cxnLst/>
              <a:rect l="l" t="t" r="r" b="b"/>
              <a:pathLst>
                <a:path w="788" h="556" extrusionOk="0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3004" y="1955"/>
              <a:ext cx="791" cy="791"/>
            </a:xfrm>
            <a:custGeom>
              <a:avLst/>
              <a:gdLst/>
              <a:ahLst/>
              <a:cxnLst/>
              <a:rect l="l" t="t" r="r" b="b"/>
              <a:pathLst>
                <a:path w="324" h="324" extrusionOk="0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3239" y="2182"/>
              <a:ext cx="1196" cy="952"/>
            </a:xfrm>
            <a:custGeom>
              <a:avLst/>
              <a:gdLst/>
              <a:ahLst/>
              <a:cxnLst/>
              <a:rect l="l" t="t" r="r" b="b"/>
              <a:pathLst>
                <a:path w="490" h="390" extrusionOk="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3805" y="918"/>
              <a:ext cx="625" cy="888"/>
            </a:xfrm>
            <a:custGeom>
              <a:avLst/>
              <a:gdLst/>
              <a:ahLst/>
              <a:cxnLst/>
              <a:rect l="l" t="t" r="r" b="b"/>
              <a:pathLst>
                <a:path w="256" h="364" extrusionOk="0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3280" y="1157"/>
              <a:ext cx="544" cy="913"/>
            </a:xfrm>
            <a:custGeom>
              <a:avLst/>
              <a:gdLst/>
              <a:ahLst/>
              <a:cxnLst/>
              <a:rect l="l" t="t" r="r" b="b"/>
              <a:pathLst>
                <a:path w="223" h="374" extrusionOk="0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2563" y="3583"/>
              <a:ext cx="786" cy="737"/>
            </a:xfrm>
            <a:custGeom>
              <a:avLst/>
              <a:gdLst/>
              <a:ahLst/>
              <a:cxnLst/>
              <a:rect l="l" t="t" r="r" b="b"/>
              <a:pathLst>
                <a:path w="322" h="302" extrusionOk="0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3859" y="2926"/>
              <a:ext cx="422" cy="279"/>
            </a:xfrm>
            <a:custGeom>
              <a:avLst/>
              <a:gdLst/>
              <a:ahLst/>
              <a:cxnLst/>
              <a:rect l="l" t="t" r="r" b="b"/>
              <a:pathLst>
                <a:path w="173" h="114" extrusionOk="0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4188" y="2609"/>
              <a:ext cx="252" cy="378"/>
            </a:xfrm>
            <a:custGeom>
              <a:avLst/>
              <a:gdLst/>
              <a:ahLst/>
              <a:cxnLst/>
              <a:rect l="l" t="t" r="r" b="b"/>
              <a:pathLst>
                <a:path w="103" h="155" extrusionOk="0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4642" y="1694"/>
              <a:ext cx="205" cy="229"/>
            </a:xfrm>
            <a:custGeom>
              <a:avLst/>
              <a:gdLst/>
              <a:ahLst/>
              <a:cxnLst/>
              <a:rect l="l" t="t" r="r" b="b"/>
              <a:pathLst>
                <a:path w="84" h="94" extrusionOk="0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3734" y="1572"/>
              <a:ext cx="996" cy="1091"/>
            </a:xfrm>
            <a:custGeom>
              <a:avLst/>
              <a:gdLst/>
              <a:ahLst/>
              <a:cxnLst/>
              <a:rect l="l" t="t" r="r" b="b"/>
              <a:pathLst>
                <a:path w="408" h="447" extrusionOk="0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4AEE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4649" y="1623"/>
              <a:ext cx="342" cy="190"/>
            </a:xfrm>
            <a:custGeom>
              <a:avLst/>
              <a:gdLst/>
              <a:ahLst/>
              <a:cxnLst/>
              <a:rect l="l" t="t" r="r" b="b"/>
              <a:pathLst>
                <a:path w="140" h="78" extrusionOk="0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4335" y="1435"/>
              <a:ext cx="705" cy="242"/>
            </a:xfrm>
            <a:custGeom>
              <a:avLst/>
              <a:gdLst/>
              <a:ahLst/>
              <a:cxnLst/>
              <a:rect l="l" t="t" r="r" b="b"/>
              <a:pathLst>
                <a:path w="289" h="99" extrusionOk="0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3029" y="2782"/>
              <a:ext cx="905" cy="616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722" y="1433"/>
              <a:ext cx="823" cy="432"/>
            </a:xfrm>
            <a:custGeom>
              <a:avLst/>
              <a:gdLst/>
              <a:ahLst/>
              <a:cxnLst/>
              <a:rect l="l" t="t" r="r" b="b"/>
              <a:pathLst>
                <a:path w="337" h="177" extrusionOk="0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2092" y="1389"/>
              <a:ext cx="1247" cy="1188"/>
            </a:xfrm>
            <a:custGeom>
              <a:avLst/>
              <a:gdLst/>
              <a:ahLst/>
              <a:cxnLst/>
              <a:rect l="l" t="t" r="r" b="b"/>
              <a:pathLst>
                <a:path w="511" h="487" extrusionOk="0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1528" y="1474"/>
              <a:ext cx="764" cy="635"/>
            </a:xfrm>
            <a:custGeom>
              <a:avLst/>
              <a:gdLst/>
              <a:ahLst/>
              <a:cxnLst/>
              <a:rect l="l" t="t" r="r" b="b"/>
              <a:pathLst>
                <a:path w="313" h="260" extrusionOk="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2480" y="2482"/>
              <a:ext cx="766" cy="767"/>
            </a:xfrm>
            <a:custGeom>
              <a:avLst/>
              <a:gdLst/>
              <a:ahLst/>
              <a:cxnLst/>
              <a:rect l="l" t="t" r="r" b="b"/>
              <a:pathLst>
                <a:path w="314" h="314" extrusionOk="0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2934" y="3466"/>
              <a:ext cx="556" cy="368"/>
            </a:xfrm>
            <a:custGeom>
              <a:avLst/>
              <a:gdLst/>
              <a:ahLst/>
              <a:cxnLst/>
              <a:rect l="l" t="t" r="r" b="b"/>
              <a:pathLst>
                <a:path w="228" h="151" extrusionOk="0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2865" y="3080"/>
              <a:ext cx="664" cy="457"/>
            </a:xfrm>
            <a:custGeom>
              <a:avLst/>
              <a:gdLst/>
              <a:ahLst/>
              <a:cxnLst/>
              <a:rect l="l" t="t" r="r" b="b"/>
              <a:pathLst>
                <a:path w="272" h="187" extrusionOk="0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2" name="Google Shape;152;p4"/>
          <p:cNvGrpSpPr/>
          <p:nvPr/>
        </p:nvGrpSpPr>
        <p:grpSpPr>
          <a:xfrm rot="-10390912">
            <a:off x="2235978" y="2383362"/>
            <a:ext cx="3417110" cy="4724828"/>
            <a:chOff x="5373688" y="2928938"/>
            <a:chExt cx="1082675" cy="1497012"/>
          </a:xfrm>
        </p:grpSpPr>
        <p:sp>
          <p:nvSpPr>
            <p:cNvPr id="153" name="Google Shape;153;p4"/>
            <p:cNvSpPr/>
            <p:nvPr/>
          </p:nvSpPr>
          <p:spPr>
            <a:xfrm>
              <a:off x="5373688" y="2928938"/>
              <a:ext cx="1082675" cy="1497012"/>
            </a:xfrm>
            <a:custGeom>
              <a:avLst/>
              <a:gdLst/>
              <a:ahLst/>
              <a:cxnLst/>
              <a:rect l="l" t="t" r="r" b="b"/>
              <a:pathLst>
                <a:path w="380" h="526" extrusionOk="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5" name="Google Shape;155;p4"/>
          <p:cNvSpPr txBox="1"/>
          <p:nvPr/>
        </p:nvSpPr>
        <p:spPr>
          <a:xfrm>
            <a:off x="8508999" y="2367986"/>
            <a:ext cx="631442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Geológico e de Recursos Minerais do Estado do Amapá (em revisão) </a:t>
            </a:r>
            <a:endParaRPr sz="32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6" name="Google Shape;156;p4"/>
          <p:cNvSpPr txBox="1"/>
          <p:nvPr/>
        </p:nvSpPr>
        <p:spPr>
          <a:xfrm>
            <a:off x="8536153" y="4302738"/>
            <a:ext cx="5323374" cy="2169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Mapa Geológico do Estado do Amapá integra e consiste a cartografia do estado, que será a base para o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 governamental 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para a orientação do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setor mineral. </a:t>
            </a:r>
            <a:endParaRPr sz="1800" b="1" i="0" u="none" strike="noStrike" cap="none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7" name="Google Shape;157;p4"/>
          <p:cNvPicPr preferRelativeResize="0"/>
          <p:nvPr/>
        </p:nvPicPr>
        <p:blipFill rotWithShape="1">
          <a:blip r:embed="rId8">
            <a:alphaModFix/>
          </a:blip>
          <a:srcRect l="49090" r="1205" b="26754"/>
          <a:stretch/>
        </p:blipFill>
        <p:spPr>
          <a:xfrm>
            <a:off x="2509221" y="4060442"/>
            <a:ext cx="2762902" cy="2716240"/>
          </a:xfrm>
          <a:custGeom>
            <a:avLst/>
            <a:gdLst/>
            <a:ahLst/>
            <a:cxnLst/>
            <a:rect l="l" t="t" r="r" b="b"/>
            <a:pathLst>
              <a:path w="3530524" h="3530524" extrusionOk="0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58" name="Google Shape;158;p4"/>
          <p:cNvSpPr txBox="1"/>
          <p:nvPr/>
        </p:nvSpPr>
        <p:spPr>
          <a:xfrm>
            <a:off x="8509000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9" name="Google Shape;159;p4"/>
          <p:cNvSpPr/>
          <p:nvPr/>
        </p:nvSpPr>
        <p:spPr>
          <a:xfrm rot="10800000" flipH="1">
            <a:off x="8578850" y="4026414"/>
            <a:ext cx="2895600" cy="76200"/>
          </a:xfrm>
          <a:prstGeom prst="rect">
            <a:avLst/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4" descr="Uma imagem contendo Logotipo&#10;&#10;Descrição gerada automaticamente"/>
          <p:cNvPicPr preferRelativeResize="0"/>
          <p:nvPr/>
        </p:nvPicPr>
        <p:blipFill rotWithShape="1">
          <a:blip r:embed="rId9">
            <a:alphaModFix/>
          </a:blip>
          <a:srcRect l="26964" t="17925" r="21240" b="25503"/>
          <a:stretch/>
        </p:blipFill>
        <p:spPr>
          <a:xfrm>
            <a:off x="357314" y="0"/>
            <a:ext cx="3077902" cy="1890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"/>
          <p:cNvSpPr/>
          <p:nvPr/>
        </p:nvSpPr>
        <p:spPr>
          <a:xfrm>
            <a:off x="8128000" y="6858000"/>
            <a:ext cx="3352800" cy="1447800"/>
          </a:xfrm>
          <a:prstGeom prst="roundRect">
            <a:avLst>
              <a:gd name="adj" fmla="val 16667"/>
            </a:avLst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5"/>
          <p:cNvSpPr/>
          <p:nvPr/>
        </p:nvSpPr>
        <p:spPr>
          <a:xfrm>
            <a:off x="8128000" y="838200"/>
            <a:ext cx="3505200" cy="5791200"/>
          </a:xfrm>
          <a:prstGeom prst="roundRect">
            <a:avLst>
              <a:gd name="adj" fmla="val 9451"/>
            </a:avLst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5"/>
          <p:cNvSpPr/>
          <p:nvPr/>
        </p:nvSpPr>
        <p:spPr>
          <a:xfrm>
            <a:off x="11785600" y="4255477"/>
            <a:ext cx="3429000" cy="4105605"/>
          </a:xfrm>
          <a:prstGeom prst="roundRect">
            <a:avLst>
              <a:gd name="adj" fmla="val 8896"/>
            </a:avLst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982" y="-159026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61200" y="7607301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06583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l="16759" r="16759"/>
          <a:stretch/>
        </p:blipFill>
        <p:spPr>
          <a:xfrm>
            <a:off x="787398" y="1011900"/>
            <a:ext cx="7170621" cy="7170621"/>
          </a:xfrm>
          <a:prstGeom prst="roundRect">
            <a:avLst>
              <a:gd name="adj" fmla="val 8256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174" name="Google Shape;174;p5"/>
          <p:cNvPicPr preferRelativeResize="0">
            <a:picLocks noGrp="1"/>
          </p:cNvPicPr>
          <p:nvPr>
            <p:ph type="pic" idx="4"/>
          </p:nvPr>
        </p:nvPicPr>
        <p:blipFill rotWithShape="1">
          <a:blip r:embed="rId8">
            <a:alphaModFix/>
          </a:blip>
          <a:srcRect l="14720" r="14718"/>
          <a:stretch/>
        </p:blipFill>
        <p:spPr>
          <a:xfrm>
            <a:off x="11770468" y="838200"/>
            <a:ext cx="3444132" cy="3233927"/>
          </a:xfrm>
          <a:prstGeom prst="roundRect">
            <a:avLst>
              <a:gd name="adj" fmla="val 1007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175" name="Google Shape;175;p5"/>
          <p:cNvSpPr txBox="1"/>
          <p:nvPr/>
        </p:nvSpPr>
        <p:spPr>
          <a:xfrm>
            <a:off x="11861800" y="4885792"/>
            <a:ext cx="3505200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do setor mineral e da indústria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Gestores públicos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 estado: 733 mil pessoas (IBGE </a:t>
            </a: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2022</a:t>
            </a: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5"/>
          <p:cNvSpPr txBox="1"/>
          <p:nvPr/>
        </p:nvSpPr>
        <p:spPr>
          <a:xfrm>
            <a:off x="8128000" y="1048998"/>
            <a:ext cx="3886200" cy="477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5"/>
          <p:cNvSpPr txBox="1"/>
          <p:nvPr/>
        </p:nvSpPr>
        <p:spPr>
          <a:xfrm>
            <a:off x="11861800" y="4428592"/>
            <a:ext cx="3650673" cy="41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0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78" name="Google Shape;178;p5"/>
          <p:cNvGrpSpPr/>
          <p:nvPr/>
        </p:nvGrpSpPr>
        <p:grpSpPr>
          <a:xfrm>
            <a:off x="8551673" y="7239000"/>
            <a:ext cx="2548127" cy="740663"/>
            <a:chOff x="5695188" y="7506716"/>
            <a:chExt cx="2548127" cy="740663"/>
          </a:xfrm>
        </p:grpSpPr>
        <p:pic>
          <p:nvPicPr>
            <p:cNvPr id="179" name="Google Shape;179;p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0" name="Google Shape;180;p5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81" name="Google Shape;181;p5"/>
          <p:cNvSpPr txBox="1"/>
          <p:nvPr/>
        </p:nvSpPr>
        <p:spPr>
          <a:xfrm>
            <a:off x="8152383" y="1573326"/>
            <a:ext cx="3352800" cy="48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 econômico </a:t>
            </a:r>
            <a:r>
              <a:rPr lang="pt-BR"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lang="pt-BR" sz="1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ambiental</a:t>
            </a:r>
            <a:r>
              <a:rPr lang="pt-BR"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Amapá, reunido em produtos que contemplam todo estado, com informações base para </a:t>
            </a:r>
            <a:r>
              <a:rPr lang="pt-BR" sz="1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exploração</a:t>
            </a:r>
            <a:r>
              <a:rPr lang="pt-BR"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recursos naturais, </a:t>
            </a:r>
            <a:r>
              <a:rPr lang="pt-BR" sz="1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</a:t>
            </a:r>
            <a:r>
              <a:rPr lang="pt-BR"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territorial e </a:t>
            </a:r>
            <a:r>
              <a:rPr lang="pt-BR" sz="1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preservação</a:t>
            </a:r>
            <a:r>
              <a:rPr lang="pt-BR"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ambiental.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informações contribuem para fomentar a geração de </a:t>
            </a:r>
            <a:r>
              <a:rPr lang="pt-BR" sz="1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empregos</a:t>
            </a:r>
            <a:r>
              <a:rPr lang="pt-BR"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promover o </a:t>
            </a:r>
            <a:r>
              <a:rPr lang="pt-BR" sz="1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 regional</a:t>
            </a:r>
            <a:r>
              <a:rPr lang="pt-BR"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garantir acesso a </a:t>
            </a:r>
            <a:r>
              <a:rPr lang="pt-BR" sz="1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matérias-primas</a:t>
            </a:r>
            <a:r>
              <a:rPr lang="pt-BR"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além de subsidiarem políticas públicas voltadas para </a:t>
            </a:r>
            <a:r>
              <a:rPr lang="pt-BR" sz="1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meio ambiente </a:t>
            </a:r>
            <a:r>
              <a:rPr lang="pt-BR"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a </a:t>
            </a:r>
            <a:r>
              <a:rPr lang="pt-BR" sz="1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saúde pública</a:t>
            </a:r>
            <a:r>
              <a:rPr lang="pt-BR"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5"/>
          <p:cNvSpPr txBox="1"/>
          <p:nvPr/>
        </p:nvSpPr>
        <p:spPr>
          <a:xfrm>
            <a:off x="1041400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9000" y="64008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6"/>
          <p:cNvSpPr txBox="1"/>
          <p:nvPr/>
        </p:nvSpPr>
        <p:spPr>
          <a:xfrm>
            <a:off x="736600" y="3728591"/>
            <a:ext cx="7783423" cy="3821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de cartografia geológica (mapeamento) e reconhecimento de ocorrências minerais na região. As pesquisas buscam identificar localidades que têm potencial para aproveitamento de recursos minerais.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0" i="0" u="sng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  <a:hlinkClick r:id="rId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Projeto Macapá - Calçoene</a:t>
            </a:r>
            <a:endParaRPr sz="16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0" i="0" u="sng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  <a:hlinkClick r:id="rId8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Projeto Paru - Jari</a:t>
            </a:r>
            <a:endParaRPr sz="16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0" i="0" u="sng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  <a:hlinkClick r:id="rId9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Projeto Norte da Amazônia: Domínio Oiapoque – Jari  </a:t>
            </a:r>
            <a:endParaRPr sz="16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0" i="0" u="sng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  <a:hlinkClick r:id="rId10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Projeto Falsino </a:t>
            </a:r>
            <a:endParaRPr sz="16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0" i="0" u="sng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  <a:hlinkClick r:id="rId11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Projeto Mapari</a:t>
            </a:r>
            <a:endParaRPr sz="16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2" name="Google Shape;192;p6"/>
          <p:cNvSpPr/>
          <p:nvPr/>
        </p:nvSpPr>
        <p:spPr>
          <a:xfrm>
            <a:off x="812800" y="3423791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6"/>
          <p:cNvSpPr txBox="1"/>
          <p:nvPr/>
        </p:nvSpPr>
        <p:spPr>
          <a:xfrm>
            <a:off x="736600" y="2204591"/>
            <a:ext cx="601507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Levantamentos Geológicos Básicos </a:t>
            </a:r>
            <a:r>
              <a:rPr lang="pt-BR" sz="32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Projetos Históricos </a:t>
            </a:r>
            <a:endParaRPr sz="3200" b="0" i="0" u="none" strike="noStrike" cap="none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4" name="Google Shape;194;p6"/>
          <p:cNvPicPr preferRelativeResize="0"/>
          <p:nvPr/>
        </p:nvPicPr>
        <p:blipFill rotWithShape="1">
          <a:blip r:embed="rId12">
            <a:alphaModFix/>
          </a:blip>
          <a:srcRect l="22037" r="22037"/>
          <a:stretch/>
        </p:blipFill>
        <p:spPr>
          <a:xfrm>
            <a:off x="8585200" y="0"/>
            <a:ext cx="7670800" cy="9144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95" name="Google Shape;195;p6" descr="Uma imagem contendo Logotipo&#10;&#10;Descrição gerada automaticamente"/>
          <p:cNvPicPr preferRelativeResize="0"/>
          <p:nvPr/>
        </p:nvPicPr>
        <p:blipFill rotWithShape="1">
          <a:blip r:embed="rId13">
            <a:alphaModFix/>
          </a:blip>
          <a:srcRect l="26964" t="17925" r="21240" b="25503"/>
          <a:stretch/>
        </p:blipFill>
        <p:spPr>
          <a:xfrm>
            <a:off x="812800" y="90228"/>
            <a:ext cx="3077902" cy="1890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0194156">
            <a:off x="6638700" y="-2908564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7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 t="28921" b="28921"/>
          <a:stretch/>
        </p:blipFill>
        <p:spPr>
          <a:xfrm>
            <a:off x="1" y="4572000"/>
            <a:ext cx="16256000" cy="4572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203" name="Google Shape;203;p7"/>
          <p:cNvSpPr/>
          <p:nvPr/>
        </p:nvSpPr>
        <p:spPr>
          <a:xfrm>
            <a:off x="4358940" y="2286000"/>
            <a:ext cx="6822099" cy="2133600"/>
          </a:xfrm>
          <a:prstGeom prst="roundRect">
            <a:avLst>
              <a:gd name="adj" fmla="val 1018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7"/>
          <p:cNvSpPr txBox="1"/>
          <p:nvPr/>
        </p:nvSpPr>
        <p:spPr>
          <a:xfrm>
            <a:off x="4473240" y="2388275"/>
            <a:ext cx="6593497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produtos disponibilizam conhecimentos geológicos e de recursos minerais que contribuem para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novas descobertas minerais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com possibilidade de identificação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favoráveis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prospecção mineral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estimulando 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pesquisa e a produção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 região.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Representam vetores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local, regional e nacional.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7"/>
          <p:cNvSpPr/>
          <p:nvPr/>
        </p:nvSpPr>
        <p:spPr>
          <a:xfrm>
            <a:off x="11452774" y="2286000"/>
            <a:ext cx="4277274" cy="2133600"/>
          </a:xfrm>
          <a:prstGeom prst="roundRect">
            <a:avLst>
              <a:gd name="adj" fmla="val 895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7"/>
          <p:cNvSpPr txBox="1"/>
          <p:nvPr/>
        </p:nvSpPr>
        <p:spPr>
          <a:xfrm>
            <a:off x="11528975" y="2362200"/>
            <a:ext cx="4201074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do setor mineral e da indústria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Gestores públicos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Sociedade em geral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7"/>
          <p:cNvSpPr txBox="1"/>
          <p:nvPr/>
        </p:nvSpPr>
        <p:spPr>
          <a:xfrm>
            <a:off x="4518730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" name="Google Shape;208;p7"/>
          <p:cNvSpPr txBox="1"/>
          <p:nvPr/>
        </p:nvSpPr>
        <p:spPr>
          <a:xfrm>
            <a:off x="11528974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9" name="Google Shape;209;p7"/>
          <p:cNvSpPr txBox="1"/>
          <p:nvPr/>
        </p:nvSpPr>
        <p:spPr>
          <a:xfrm>
            <a:off x="483913" y="3565285"/>
            <a:ext cx="5524500" cy="82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Recursos Minerais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0" name="Google Shape;210;p7" descr="Uma imagem contendo Logotipo&#10;&#10;Descrição gerada automaticamente"/>
          <p:cNvPicPr preferRelativeResize="0"/>
          <p:nvPr/>
        </p:nvPicPr>
        <p:blipFill rotWithShape="1">
          <a:blip r:embed="rId6">
            <a:alphaModFix/>
          </a:blip>
          <a:srcRect l="26964" t="17925" r="21240" b="25503"/>
          <a:stretch/>
        </p:blipFill>
        <p:spPr>
          <a:xfrm>
            <a:off x="812800" y="90228"/>
            <a:ext cx="3077902" cy="1890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30529" b="30531"/>
          <a:stretch/>
        </p:blipFill>
        <p:spPr>
          <a:xfrm>
            <a:off x="2" y="-2"/>
            <a:ext cx="16255997" cy="4222800"/>
          </a:xfrm>
          <a:prstGeom prst="roundRect">
            <a:avLst>
              <a:gd name="adj" fmla="val 6642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216" name="Google Shape;216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147800" y="4466845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867400"/>
            <a:ext cx="4474463" cy="3546347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8"/>
          <p:cNvSpPr/>
          <p:nvPr/>
        </p:nvSpPr>
        <p:spPr>
          <a:xfrm rot="10800000" flipH="1">
            <a:off x="889000" y="5486400"/>
            <a:ext cx="2895600" cy="76200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8"/>
          <p:cNvSpPr txBox="1"/>
          <p:nvPr/>
        </p:nvSpPr>
        <p:spPr>
          <a:xfrm>
            <a:off x="812800" y="4724400"/>
            <a:ext cx="11949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Geologia e Recursos Minerais da Folha Lourenço</a:t>
            </a:r>
            <a:endParaRPr sz="3200" b="0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0" name="Google Shape;220;p8"/>
          <p:cNvSpPr/>
          <p:nvPr/>
        </p:nvSpPr>
        <p:spPr>
          <a:xfrm>
            <a:off x="812800" y="5791200"/>
            <a:ext cx="4572000" cy="2286000"/>
          </a:xfrm>
          <a:prstGeom prst="roundRect">
            <a:avLst>
              <a:gd name="adj" fmla="val 11408"/>
            </a:avLst>
          </a:prstGeom>
          <a:solidFill>
            <a:srgbClr val="24AEE7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8"/>
          <p:cNvSpPr txBox="1"/>
          <p:nvPr/>
        </p:nvSpPr>
        <p:spPr>
          <a:xfrm>
            <a:off x="965200" y="6096000"/>
            <a:ext cx="4231833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Objetivo é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ampliar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geológico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território brasileiro, fornecendo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subsídios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técnicos para atrair novos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investimentos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pesquisa mineral, visando a descoberta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novos depósitos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8"/>
          <p:cNvSpPr txBox="1"/>
          <p:nvPr/>
        </p:nvSpPr>
        <p:spPr>
          <a:xfrm>
            <a:off x="10033000" y="6096000"/>
            <a:ext cx="4114800" cy="784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localizada na porção centro-norte do Estado do Amapá</a:t>
            </a:r>
            <a:endParaRPr sz="1600" b="0" i="0" u="none" strike="noStrike" cap="none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3" name="Google Shape;223;p8"/>
          <p:cNvSpPr/>
          <p:nvPr/>
        </p:nvSpPr>
        <p:spPr>
          <a:xfrm>
            <a:off x="5972194" y="6248400"/>
            <a:ext cx="3733800" cy="1219200"/>
          </a:xfrm>
          <a:prstGeom prst="roundRect">
            <a:avLst>
              <a:gd name="adj" fmla="val 11408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pt-BR" sz="4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18.000 Km²</a:t>
            </a:r>
            <a:endParaRPr sz="4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4" name="Google Shape;224;p8"/>
          <p:cNvSpPr txBox="1"/>
          <p:nvPr/>
        </p:nvSpPr>
        <p:spPr>
          <a:xfrm>
            <a:off x="5983297" y="5715000"/>
            <a:ext cx="3570297" cy="477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 mapeada:</a:t>
            </a:r>
            <a:endParaRPr sz="24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5" name="Google Shape;225;p8"/>
          <p:cNvSpPr txBox="1"/>
          <p:nvPr/>
        </p:nvSpPr>
        <p:spPr>
          <a:xfrm>
            <a:off x="10033000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9"/>
          <p:cNvSpPr/>
          <p:nvPr/>
        </p:nvSpPr>
        <p:spPr>
          <a:xfrm>
            <a:off x="812800" y="1371600"/>
            <a:ext cx="6248400" cy="6511307"/>
          </a:xfrm>
          <a:prstGeom prst="roundRect">
            <a:avLst>
              <a:gd name="adj" fmla="val 5906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33884" y="13335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t="12297" b="12295"/>
          <a:stretch/>
        </p:blipFill>
        <p:spPr>
          <a:xfrm>
            <a:off x="5828284" y="1261093"/>
            <a:ext cx="6148229" cy="6785627"/>
          </a:xfrm>
          <a:prstGeom prst="roundRect">
            <a:avLst>
              <a:gd name="adj" fmla="val 5458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235" name="Google Shape;235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9"/>
          <p:cNvSpPr txBox="1"/>
          <p:nvPr/>
        </p:nvSpPr>
        <p:spPr>
          <a:xfrm>
            <a:off x="889000" y="1550504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7" name="Google Shape;237;p9"/>
          <p:cNvSpPr txBox="1"/>
          <p:nvPr/>
        </p:nvSpPr>
        <p:spPr>
          <a:xfrm>
            <a:off x="888999" y="2057400"/>
            <a:ext cx="4876801" cy="5632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produtos disponibilizam conhecimentos geológicos e de recursos minerais que contribuem para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novas descobertas minerais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com possibilidade de identificação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favoráveis 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prospecção mineral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estimulando 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pesquisa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a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produção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no estado. Além disso, reduzem os riscos da atividade na região.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pesquisas representam vetores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local, regional e nacional, pois contribuem para o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territorial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políticas públicas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educação, turismo e desenvolvimento científico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Também impulsionam geração de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emprego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renda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melhoria de Índice de Desenvolvimento Humano (</a:t>
            </a:r>
            <a:r>
              <a:rPr lang="pt-BR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IDH</a:t>
            </a:r>
            <a:r>
              <a:rPr lang="pt-BR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9"/>
          <p:cNvSpPr/>
          <p:nvPr/>
        </p:nvSpPr>
        <p:spPr>
          <a:xfrm>
            <a:off x="11499920" y="2724479"/>
            <a:ext cx="3722116" cy="3772622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9"/>
          <p:cNvSpPr txBox="1"/>
          <p:nvPr/>
        </p:nvSpPr>
        <p:spPr>
          <a:xfrm>
            <a:off x="11655674" y="3276406"/>
            <a:ext cx="3200400" cy="299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do setor mineral e indústria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Gestores públicos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 estado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9"/>
          <p:cNvSpPr txBox="1"/>
          <p:nvPr/>
        </p:nvSpPr>
        <p:spPr>
          <a:xfrm>
            <a:off x="11519976" y="2769789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41" name="Google Shape;241;p9"/>
          <p:cNvGrpSpPr/>
          <p:nvPr/>
        </p:nvGrpSpPr>
        <p:grpSpPr>
          <a:xfrm>
            <a:off x="1382059" y="8098537"/>
            <a:ext cx="2548127" cy="740663"/>
            <a:chOff x="5695188" y="7506716"/>
            <a:chExt cx="2548127" cy="740663"/>
          </a:xfrm>
        </p:grpSpPr>
        <p:pic>
          <p:nvPicPr>
            <p:cNvPr id="242" name="Google Shape;242;p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3" name="Google Shape;243;p9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sng" strike="noStrike" cap="none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 b="0" i="0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44" name="Google Shape;244;p9"/>
          <p:cNvSpPr txBox="1"/>
          <p:nvPr/>
        </p:nvSpPr>
        <p:spPr>
          <a:xfrm>
            <a:off x="10033000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1" u="none" strike="noStrike" cap="non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i="0" u="none" strike="noStrike" cap="none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2888</Words>
  <Application>Microsoft Office PowerPoint</Application>
  <PresentationFormat>Personalizar</PresentationFormat>
  <Paragraphs>378</Paragraphs>
  <Slides>39</Slides>
  <Notes>39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6" baseType="lpstr">
      <vt:lpstr>Montserrat</vt:lpstr>
      <vt:lpstr>Arial</vt:lpstr>
      <vt:lpstr>Century Gothic</vt:lpstr>
      <vt:lpstr>Gill Sans</vt:lpstr>
      <vt:lpstr>Calibri</vt:lpstr>
      <vt:lpstr>Noto Sans Symbols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Roberta Stuckert de Camargo</dc:creator>
  <cp:lastModifiedBy>Stella Maris da Costa</cp:lastModifiedBy>
  <cp:revision>1</cp:revision>
  <dcterms:created xsi:type="dcterms:W3CDTF">2023-05-16T12:22:51Z</dcterms:created>
  <dcterms:modified xsi:type="dcterms:W3CDTF">2023-09-29T18:51:46Z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2023-05-16T00:00:00Z</vt:filetime>
  </property>
  <property fmtid="{D5CDD505-2E9C-101B-9397-08002B2CF9AE}" pid="3" name="Creator">
    <vt:lpwstr>Adobe Illustrator 27.4 (Macintosh)</vt:lpwstr>
  </property>
  <property fmtid="{D5CDD505-2E9C-101B-9397-08002B2CF9AE}" pid="4" name="CreatorVersion">
    <vt:lpwstr>21.0.0</vt:lpwstr>
  </property>
  <property fmtid="{D5CDD505-2E9C-101B-9397-08002B2CF9AE}" pid="5" name="LastSaved">
    <vt:filetime>2023-05-16T00:00:00Z</vt:filetime>
  </property>
  <property fmtid="{D5CDD505-2E9C-101B-9397-08002B2CF9AE}" pid="6" name="Producer">
    <vt:lpwstr>Adobe PDF library 17.00</vt:lpwstr>
  </property>
</Properties>
</file>