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6256000" cy="9144000"/>
  <p:notesSz cx="16256000" cy="9144000"/>
  <p:embeddedFontLs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ontserrat" panose="00000500000000000000" pitchFamily="50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ivV1cGM5Ss9mgUijY8iEAPoMQh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1" name="Google Shape;851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4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2" name="Google Shape;962;p4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4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4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4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4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" name="Google Shape;59;p64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5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65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6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6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7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8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8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9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9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9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6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56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8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9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" name="Google Shape;31;p5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" name="Google Shape;36;p60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6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p61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" name="Google Shape;45;p62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" name="Google Shape;46;p62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6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3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63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63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rigeo.cprm.gov.br/handle/doc/2219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2.jpg"/><Relationship Id="rId10" Type="http://schemas.openxmlformats.org/officeDocument/2006/relationships/image" Target="../media/image6.png"/><Relationship Id="rId4" Type="http://schemas.openxmlformats.org/officeDocument/2006/relationships/image" Target="../media/image21.jp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jspui/handle/doc/21913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2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hyperlink" Target="https://rigeo.cprm.gov.br/handle/doc/256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rigeo.cprm.gov.br/handle/doc/1785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8292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7.jpg"/><Relationship Id="rId10" Type="http://schemas.openxmlformats.org/officeDocument/2006/relationships/hyperlink" Target="https://rigeo.cprm.gov.br/handle/doc/17804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rigeo.cprm.gov.br/handle/doc/2131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9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igeo.cprm.gov.br/handle/doc/21325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Rede-Hidrometeorologica-Nacional---RHN-6587.html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4.jp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hyperlink" Target="http://rimasweb.cprm.gov.br/layout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6.jp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hyperlink" Target="http://siagasweb.cprm.gov.br/layout/visualizar_mapa.php?action=Estado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8.jp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9.jp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://www.sgb.gov.br/sace/index_bacias_monitoradas.php?getbacia=bamazona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41.jpg"/><Relationship Id="rId10" Type="http://schemas.openxmlformats.org/officeDocument/2006/relationships/image" Target="../media/image5.png"/><Relationship Id="rId4" Type="http://schemas.openxmlformats.org/officeDocument/2006/relationships/image" Target="../media/image40.jp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hyperlink" Target="https://geoportal.cprm.gov.br/portal/apps/opsdashboard/index.html#/c338199dee3a4d4bb0e43738b424a298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www.cprm.gov.br/publique/Gestao-Territorial/Prevencao-de-Desastres/Setorizacao-de-Riscos-Geologicos---Amazonas-4871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hyperlink" Target="http://www.cprm.gov.br/publique/media/gestao_territorial/plano_nac_risco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hyperlink" Target="https://rigeo.cprm.gov.br/handle/doc/14874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rigeo.sgb.gov.br/handle/doc/2172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gb.gov.br/publique/Gestao-Territorial/Prevencao-de-Desastres/Diagnostico-da-Populacao-em-Areas-de-Risco-Geologico-7207.html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6.jp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57.jp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9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8.jp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1AGDAqCiaVfSDYQx6" TargetMode="External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rigeo.cprm.gov.br/handle/doc/296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hyperlink" Target="https://rigeo.cprm.gov.br/handle/doc/2174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3" descr="Praia com pedras e água ao fun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9023" y="7078900"/>
            <a:ext cx="2521300" cy="13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9"/>
          <p:cNvSpPr/>
          <p:nvPr/>
        </p:nvSpPr>
        <p:spPr>
          <a:xfrm>
            <a:off x="4330231" y="3479011"/>
            <a:ext cx="2002221" cy="4245473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61" name="Google Shape;261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44" r="16644"/>
          <a:stretch/>
        </p:blipFill>
        <p:spPr>
          <a:xfrm>
            <a:off x="2589437" y="3969549"/>
            <a:ext cx="3233737" cy="3233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/>
          <p:nvPr/>
        </p:nvSpPr>
        <p:spPr>
          <a:xfrm>
            <a:off x="7992649" y="3329229"/>
            <a:ext cx="6172200" cy="4545038"/>
          </a:xfrm>
          <a:prstGeom prst="roundRect">
            <a:avLst>
              <a:gd name="adj" fmla="val 9988"/>
            </a:avLst>
          </a:prstGeom>
          <a:solidFill>
            <a:srgbClr val="1F9EDD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8021978" y="3481629"/>
            <a:ext cx="609340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identificar localidades que têm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aproveitamento de recursos minerais, seja pela presença comprovada de depósitos ou jazidas minerais, ou pelo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potencial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reconhecido.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 estudo, foi possível identificar ocorrências auríferas e definir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Distrito Aurífero Juma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onde foi elaborado um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Favorabilidade para Ouro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indicou novas áreas para pesquisa mineral. 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sudeste do Amazonas tem sido alvo de garimpos de ouro por décadas e apresenta uma geologia semelhante às Províncias Minerais do Tapajós (PA) e de Alta Floresta (MT). </a:t>
            </a:r>
            <a:endParaRPr/>
          </a:p>
        </p:txBody>
      </p:sp>
      <p:sp>
        <p:nvSpPr>
          <p:cNvPr id="266" name="Google Shape;266;p9"/>
          <p:cNvSpPr txBox="1"/>
          <p:nvPr/>
        </p:nvSpPr>
        <p:spPr>
          <a:xfrm>
            <a:off x="8021978" y="836803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7992649" y="1204343"/>
            <a:ext cx="50154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de Relevante Interesse Mineral:  </a:t>
            </a: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Sudeste do Amazonas</a:t>
            </a:r>
            <a:endParaRPr sz="32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7992649" y="294822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pic>
        <p:nvPicPr>
          <p:cNvPr id="269" name="Google Shape;269;p9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75" name="Google Shape;275;p10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12021127" y="3871144"/>
            <a:ext cx="3429000" cy="4434656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77" name="Google Shape;2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644" r="16644"/>
          <a:stretch/>
        </p:blipFill>
        <p:spPr>
          <a:xfrm>
            <a:off x="203200" y="802640"/>
            <a:ext cx="7543800" cy="7543800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79" name="Google Shape;279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23432" b="23432"/>
          <a:stretch/>
        </p:blipFill>
        <p:spPr>
          <a:xfrm>
            <a:off x="11938000" y="838200"/>
            <a:ext cx="3444132" cy="27432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80" name="Google Shape;280;p10"/>
          <p:cNvSpPr txBox="1"/>
          <p:nvPr/>
        </p:nvSpPr>
        <p:spPr>
          <a:xfrm>
            <a:off x="12097327" y="4501662"/>
            <a:ext cx="3200400" cy="373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(IBGE)) </a:t>
            </a:r>
            <a:endParaRPr/>
          </a:p>
        </p:txBody>
      </p:sp>
      <p:sp>
        <p:nvSpPr>
          <p:cNvPr id="281" name="Google Shape;281;p10"/>
          <p:cNvSpPr txBox="1"/>
          <p:nvPr/>
        </p:nvSpPr>
        <p:spPr>
          <a:xfrm>
            <a:off x="8204200" y="1531732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282" name="Google Shape;282;p10"/>
          <p:cNvSpPr txBox="1"/>
          <p:nvPr/>
        </p:nvSpPr>
        <p:spPr>
          <a:xfrm>
            <a:off x="12097327" y="4044462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3" name="Google Shape;283;p10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84" name="Google Shape;28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1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6" name="Google Shape;286;p10"/>
          <p:cNvSpPr txBox="1"/>
          <p:nvPr/>
        </p:nvSpPr>
        <p:spPr>
          <a:xfrm>
            <a:off x="8204200" y="2189807"/>
            <a:ext cx="33528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produtos disponibilizam conhecimentos geológicos e de recursos minerais que contribuem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possibilidade de identificação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favoráveis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 mineral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estimulando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região.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geram informações relevantes para atrair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incentivar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empregos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as pesquisas subsidiam a formulação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287" name="Google Shape;287;p10"/>
          <p:cNvSpPr txBox="1"/>
          <p:nvPr/>
        </p:nvSpPr>
        <p:spPr>
          <a:xfrm>
            <a:off x="1230883" y="846718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040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 txBox="1"/>
          <p:nvPr/>
        </p:nvSpPr>
        <p:spPr>
          <a:xfrm>
            <a:off x="736600" y="3304693"/>
            <a:ext cx="7924800" cy="494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multidisciplinar que promoveu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geológico, levantamento geoquímico ambiental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cadastramento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ocorrências minerais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área do município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Gabriel da Cachoeira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noroeste do estado do Amazonas.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também possibilitaram a atualização sobre o conhecimento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 região.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Essa iniciativa atendeu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solicitação de comunidades indígenas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indígena Alto Rio Negro, localizado em área de fronteira e território ianomami. Para realização do projeto, o SGB teve apoio logístico e anuência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comunidades locais e do Exército Brasileiro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Área: 9.000 km²</a:t>
            </a:r>
            <a:endParaRPr/>
          </a:p>
        </p:txBody>
      </p:sp>
      <p:sp>
        <p:nvSpPr>
          <p:cNvPr id="302" name="Google Shape;302;p11"/>
          <p:cNvSpPr/>
          <p:nvPr/>
        </p:nvSpPr>
        <p:spPr>
          <a:xfrm>
            <a:off x="812800" y="3059197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3" name="Google Shape;303;p11"/>
          <p:cNvSpPr txBox="1"/>
          <p:nvPr/>
        </p:nvSpPr>
        <p:spPr>
          <a:xfrm>
            <a:off x="736600" y="1839997"/>
            <a:ext cx="137093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Terras Indígenas do Noroeste do Amazonas: </a:t>
            </a: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Geologia, Geoquímica e Cadastramento Mineral na Região do Tunuí-Caparro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11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11"/>
          <p:cNvPicPr preferRelativeResize="0"/>
          <p:nvPr/>
        </p:nvPicPr>
        <p:blipFill rotWithShape="1">
          <a:blip r:embed="rId7">
            <a:alphaModFix/>
          </a:blip>
          <a:srcRect l="5579" r="5579"/>
          <a:stretch/>
        </p:blipFill>
        <p:spPr>
          <a:xfrm>
            <a:off x="9156699" y="3410971"/>
            <a:ext cx="6706630" cy="50360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06" name="Google Shape;306;p11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/>
          <p:nvPr/>
        </p:nvSpPr>
        <p:spPr>
          <a:xfrm>
            <a:off x="812800" y="1368781"/>
            <a:ext cx="8153400" cy="6514125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13" name="Google Shape;31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814" r="2814"/>
          <a:stretch/>
        </p:blipFill>
        <p:spPr>
          <a:xfrm>
            <a:off x="7601309" y="1097279"/>
            <a:ext cx="4375204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16" name="Google Shape;31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2"/>
          <p:cNvSpPr txBox="1"/>
          <p:nvPr/>
        </p:nvSpPr>
        <p:spPr>
          <a:xfrm>
            <a:off x="889000" y="15476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888999" y="2054582"/>
            <a:ext cx="6553201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foram consolidadas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 simplificado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traduzido para a língua local indígena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Baniwa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beneficiando assim os habitantes locais.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levantou dados cruciais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com informações base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 de recursos naturais, planejamento territorial e preservação 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 Toda a sociedade é beneficiada.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dispõem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 panorama do meio físico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área, que poderá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embasar decisões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bem como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ações contra ilegalidades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Com as pesquisas,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científica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passa a dispor de dados inéditos de uma região pouco estudada.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estudo geoquímico ambiental gerou ainda dados para subsidiar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águas dos rios e igarapés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contribuir para a avaliação sobre o impacto da ação humana no meio ambiente. 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11702691" y="2459212"/>
            <a:ext cx="3733825" cy="4181449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11861800" y="3129568"/>
            <a:ext cx="3581400" cy="33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321" name="Google Shape;321;p12"/>
          <p:cNvSpPr txBox="1"/>
          <p:nvPr/>
        </p:nvSpPr>
        <p:spPr>
          <a:xfrm>
            <a:off x="11810745" y="2626187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2" name="Google Shape;322;p12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323" name="Google Shape;323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1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5" name="Google Shape;325;p12"/>
          <p:cNvSpPr txBox="1"/>
          <p:nvPr/>
        </p:nvSpPr>
        <p:spPr>
          <a:xfrm>
            <a:off x="10626487" y="8302895"/>
            <a:ext cx="4892913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5948" b="35948"/>
          <a:stretch/>
        </p:blipFill>
        <p:spPr>
          <a:xfrm>
            <a:off x="2" y="-2"/>
            <a:ext cx="16255997" cy="3424742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331" name="Google Shape;33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3"/>
          <p:cNvSpPr/>
          <p:nvPr/>
        </p:nvSpPr>
        <p:spPr>
          <a:xfrm rot="10800000" flipH="1">
            <a:off x="889000" y="4637782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4" name="Google Shape;334;p13"/>
          <p:cNvSpPr txBox="1"/>
          <p:nvPr/>
        </p:nvSpPr>
        <p:spPr>
          <a:xfrm>
            <a:off x="812800" y="3494782"/>
            <a:ext cx="1194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Serra do Imeri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812800" y="4942581"/>
            <a:ext cx="14630400" cy="3433261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6" name="Google Shape;336;p13"/>
          <p:cNvSpPr txBox="1"/>
          <p:nvPr/>
        </p:nvSpPr>
        <p:spPr>
          <a:xfrm>
            <a:off x="965200" y="5033306"/>
            <a:ext cx="14325600" cy="320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Serra Imeri realizou o mapeamento geológico de uma área de cerca de 88.000 km² no norte do Amazonas, fronteira com a Venezuela.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fornecer uma visão geral do arcabouço geológico e estrutural da área, além de apresentar estudo sobre os recursos minerais, indicando as áreas potencialmente favoráveis para ocorrências de minérios.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as pesquisas, foi possível identificar a presença de ouro, diamante e tântalo-nióbio na área, que apresenta densa cobertura vegetal e muita dificuldade de acesso, com cerca de um terço da área não mapeada, principalmente no território indígena ianomâmi.</a:t>
            </a:r>
            <a:endParaRPr/>
          </a:p>
        </p:txBody>
      </p:sp>
      <p:sp>
        <p:nvSpPr>
          <p:cNvPr id="337" name="Google Shape;337;p13"/>
          <p:cNvSpPr txBox="1"/>
          <p:nvPr/>
        </p:nvSpPr>
        <p:spPr>
          <a:xfrm>
            <a:off x="1015023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4"/>
          <p:cNvSpPr txBox="1"/>
          <p:nvPr/>
        </p:nvSpPr>
        <p:spPr>
          <a:xfrm>
            <a:off x="485395" y="2735741"/>
            <a:ext cx="7848600" cy="557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informações cruciais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vetor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 informações relevantes para atrair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incentivar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empregos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pic>
        <p:nvPicPr>
          <p:cNvPr id="348" name="Google Shape;348;p14"/>
          <p:cNvPicPr preferRelativeResize="0"/>
          <p:nvPr/>
        </p:nvPicPr>
        <p:blipFill rotWithShape="1">
          <a:blip r:embed="rId7">
            <a:alphaModFix/>
          </a:blip>
          <a:srcRect l="15000" r="14999"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349" name="Google Shape;349;p14"/>
          <p:cNvGrpSpPr/>
          <p:nvPr/>
        </p:nvGrpSpPr>
        <p:grpSpPr>
          <a:xfrm>
            <a:off x="9656043" y="2371046"/>
            <a:ext cx="2548127" cy="740663"/>
            <a:chOff x="5695188" y="7506716"/>
            <a:chExt cx="2548127" cy="740663"/>
          </a:xfrm>
        </p:grpSpPr>
        <p:pic>
          <p:nvPicPr>
            <p:cNvPr id="350" name="Google Shape;350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1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2" name="Google Shape;352;p14"/>
          <p:cNvSpPr txBox="1"/>
          <p:nvPr/>
        </p:nvSpPr>
        <p:spPr>
          <a:xfrm>
            <a:off x="9569098" y="324785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14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15"/>
          <p:cNvGrpSpPr/>
          <p:nvPr/>
        </p:nvGrpSpPr>
        <p:grpSpPr>
          <a:xfrm>
            <a:off x="-1113136" y="914400"/>
            <a:ext cx="8443902" cy="8077200"/>
            <a:chOff x="722" y="0"/>
            <a:chExt cx="4320" cy="4320"/>
          </a:xfrm>
        </p:grpSpPr>
        <p:sp>
          <p:nvSpPr>
            <p:cNvPr id="363" name="Google Shape;363;p15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94" name="Google Shape;394;p15"/>
          <p:cNvGrpSpPr/>
          <p:nvPr/>
        </p:nvGrpSpPr>
        <p:grpSpPr>
          <a:xfrm rot="8155075">
            <a:off x="1601824" y="2527888"/>
            <a:ext cx="3417110" cy="4724828"/>
            <a:chOff x="5373688" y="2928938"/>
            <a:chExt cx="1082675" cy="1497012"/>
          </a:xfrm>
        </p:grpSpPr>
        <p:sp>
          <p:nvSpPr>
            <p:cNvPr id="395" name="Google Shape;395;p15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7" name="Google Shape;397;p15"/>
          <p:cNvSpPr txBox="1"/>
          <p:nvPr/>
        </p:nvSpPr>
        <p:spPr>
          <a:xfrm>
            <a:off x="8014591" y="2155540"/>
            <a:ext cx="714820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Região Metropolitana de Manaus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15"/>
          <p:cNvSpPr txBox="1"/>
          <p:nvPr/>
        </p:nvSpPr>
        <p:spPr>
          <a:xfrm>
            <a:off x="8090792" y="3450940"/>
            <a:ext cx="662940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Projeto cadastrou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identificou importantes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e ocorrências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recursos minerais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incluindo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areia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caulim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argila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para pozolana, argila para telhas e tijolos,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para brita em diferentes regiões do Amazonas.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produtos cartográficos incluem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geológicos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que cobrem 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90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municípios na região de Manaus, representando uma grande contribuição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399" name="Google Shape;399;p15"/>
          <p:cNvSpPr/>
          <p:nvPr/>
        </p:nvSpPr>
        <p:spPr>
          <a:xfrm rot="10800000" flipH="1">
            <a:off x="8084442" y="322234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00" name="Google Shape;400;p15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5"/>
          <p:cNvPicPr preferRelativeResize="0"/>
          <p:nvPr/>
        </p:nvPicPr>
        <p:blipFill rotWithShape="1">
          <a:blip r:embed="rId8">
            <a:alphaModFix/>
          </a:blip>
          <a:srcRect l="30977" r="1210"/>
          <a:stretch/>
        </p:blipFill>
        <p:spPr>
          <a:xfrm>
            <a:off x="2425159" y="400177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6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785600" y="3871144"/>
            <a:ext cx="3429000" cy="4434656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09" name="Google Shape;4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713" r="16712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15" name="Google Shape;415;p1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7">
            <a:alphaModFix/>
          </a:blip>
          <a:srcRect l="27854" t="3018" r="22816" b="37965"/>
          <a:stretch/>
        </p:blipFill>
        <p:spPr>
          <a:xfrm>
            <a:off x="11770468" y="838200"/>
            <a:ext cx="3444132" cy="27432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16" name="Google Shape;416;p16"/>
          <p:cNvSpPr txBox="1"/>
          <p:nvPr/>
        </p:nvSpPr>
        <p:spPr>
          <a:xfrm>
            <a:off x="11861800" y="4501662"/>
            <a:ext cx="3200400" cy="373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417" name="Google Shape;417;p16"/>
          <p:cNvSpPr txBox="1"/>
          <p:nvPr/>
        </p:nvSpPr>
        <p:spPr>
          <a:xfrm>
            <a:off x="8204200" y="1531732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418" name="Google Shape;418;p16"/>
          <p:cNvSpPr txBox="1"/>
          <p:nvPr/>
        </p:nvSpPr>
        <p:spPr>
          <a:xfrm>
            <a:off x="11861800" y="4044462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420" name="Google Shape;4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1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22" name="Google Shape;422;p16"/>
          <p:cNvSpPr txBox="1"/>
          <p:nvPr/>
        </p:nvSpPr>
        <p:spPr>
          <a:xfrm>
            <a:off x="8204200" y="2189807"/>
            <a:ext cx="335280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informações cruciais para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vetor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 informações relevantes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atrair novos investimentos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incentivar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criação de empregos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7"/>
          <p:cNvGrpSpPr/>
          <p:nvPr/>
        </p:nvGrpSpPr>
        <p:grpSpPr>
          <a:xfrm>
            <a:off x="-1113136" y="914400"/>
            <a:ext cx="8443902" cy="8077200"/>
            <a:chOff x="722" y="0"/>
            <a:chExt cx="4320" cy="4320"/>
          </a:xfrm>
        </p:grpSpPr>
        <p:sp>
          <p:nvSpPr>
            <p:cNvPr id="432" name="Google Shape;432;p17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63" name="Google Shape;463;p17"/>
          <p:cNvGrpSpPr/>
          <p:nvPr/>
        </p:nvGrpSpPr>
        <p:grpSpPr>
          <a:xfrm rot="8155075">
            <a:off x="1601824" y="2527888"/>
            <a:ext cx="3417110" cy="4724828"/>
            <a:chOff x="5373688" y="2928938"/>
            <a:chExt cx="1082675" cy="1497012"/>
          </a:xfrm>
        </p:grpSpPr>
        <p:sp>
          <p:nvSpPr>
            <p:cNvPr id="464" name="Google Shape;464;p17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6" name="Google Shape;466;p17"/>
          <p:cNvSpPr txBox="1"/>
          <p:nvPr/>
        </p:nvSpPr>
        <p:spPr>
          <a:xfrm>
            <a:off x="8014591" y="1043611"/>
            <a:ext cx="714820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Sumaúma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Rio Roosevelt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Mutum</a:t>
            </a:r>
            <a:endParaRPr/>
          </a:p>
        </p:txBody>
      </p:sp>
      <p:sp>
        <p:nvSpPr>
          <p:cNvPr id="467" name="Google Shape;467;p17"/>
          <p:cNvSpPr txBox="1"/>
          <p:nvPr/>
        </p:nvSpPr>
        <p:spPr>
          <a:xfrm>
            <a:off x="8017652" y="3450940"/>
            <a:ext cx="6629400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Esse projeto representa a retomada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mapeamento sistemático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na região sudeste do Amazonas. Recobriu uma área de 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 mil km²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geológica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de dados geológicos e geofísicos, juntamente com dados analíticos litogeoquímicos e geocronológicos, permitiu avanços significativos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da região.</a:t>
            </a:r>
            <a:endParaRPr/>
          </a:p>
        </p:txBody>
      </p:sp>
      <p:sp>
        <p:nvSpPr>
          <p:cNvPr id="468" name="Google Shape;468;p17"/>
          <p:cNvSpPr/>
          <p:nvPr/>
        </p:nvSpPr>
        <p:spPr>
          <a:xfrm rot="10800000" flipH="1">
            <a:off x="8084442" y="3222340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69" name="Google Shape;469;p17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7"/>
          <p:cNvSpPr txBox="1"/>
          <p:nvPr/>
        </p:nvSpPr>
        <p:spPr>
          <a:xfrm>
            <a:off x="8014591" y="836803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1" name="Google Shape;471;p17"/>
          <p:cNvPicPr preferRelativeResize="0"/>
          <p:nvPr/>
        </p:nvPicPr>
        <p:blipFill rotWithShape="1">
          <a:blip r:embed="rId8">
            <a:alphaModFix/>
          </a:blip>
          <a:srcRect l="30977" r="1210"/>
          <a:stretch/>
        </p:blipFill>
        <p:spPr>
          <a:xfrm>
            <a:off x="2425159" y="400177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/>
          <p:nvPr/>
        </p:nvSpPr>
        <p:spPr>
          <a:xfrm>
            <a:off x="812800" y="1774189"/>
            <a:ext cx="5791200" cy="54102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78" name="Google Shape;4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0359" r="20360"/>
          <a:stretch/>
        </p:blipFill>
        <p:spPr>
          <a:xfrm>
            <a:off x="5788623" y="1097279"/>
            <a:ext cx="6187890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81" name="Google Shape;48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8"/>
          <p:cNvSpPr txBox="1"/>
          <p:nvPr/>
        </p:nvSpPr>
        <p:spPr>
          <a:xfrm>
            <a:off x="889000" y="195309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18"/>
          <p:cNvSpPr txBox="1"/>
          <p:nvPr/>
        </p:nvSpPr>
        <p:spPr>
          <a:xfrm>
            <a:off x="889000" y="2459989"/>
            <a:ext cx="4740514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cruciais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vetor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geram informações relevantes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acesso a matérias-primas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atrair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incentivar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criação de empregos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484" name="Google Shape;484;p18"/>
          <p:cNvSpPr/>
          <p:nvPr/>
        </p:nvSpPr>
        <p:spPr>
          <a:xfrm>
            <a:off x="11702691" y="2459212"/>
            <a:ext cx="3816709" cy="4181449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5" name="Google Shape;485;p18"/>
          <p:cNvSpPr txBox="1"/>
          <p:nvPr/>
        </p:nvSpPr>
        <p:spPr>
          <a:xfrm>
            <a:off x="11861800" y="3129568"/>
            <a:ext cx="3581400" cy="33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486" name="Google Shape;486;p18"/>
          <p:cNvSpPr txBox="1"/>
          <p:nvPr/>
        </p:nvSpPr>
        <p:spPr>
          <a:xfrm>
            <a:off x="11810745" y="2626187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7" name="Google Shape;487;p18"/>
          <p:cNvGrpSpPr/>
          <p:nvPr/>
        </p:nvGrpSpPr>
        <p:grpSpPr>
          <a:xfrm>
            <a:off x="889000" y="8312520"/>
            <a:ext cx="2548127" cy="740663"/>
            <a:chOff x="5695188" y="7506716"/>
            <a:chExt cx="2548127" cy="740663"/>
          </a:xfrm>
        </p:grpSpPr>
        <p:pic>
          <p:nvPicPr>
            <p:cNvPr id="488" name="Google Shape;48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1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90" name="Google Shape;490;p18"/>
          <p:cNvSpPr txBox="1"/>
          <p:nvPr/>
        </p:nvSpPr>
        <p:spPr>
          <a:xfrm>
            <a:off x="10626487" y="8445394"/>
            <a:ext cx="4892913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91" name="Google Shape;491;p18"/>
          <p:cNvGrpSpPr/>
          <p:nvPr/>
        </p:nvGrpSpPr>
        <p:grpSpPr>
          <a:xfrm>
            <a:off x="3501136" y="8312520"/>
            <a:ext cx="2548127" cy="740663"/>
            <a:chOff x="5695188" y="7506716"/>
            <a:chExt cx="2548127" cy="740663"/>
          </a:xfrm>
        </p:grpSpPr>
        <p:pic>
          <p:nvPicPr>
            <p:cNvPr id="492" name="Google Shape;492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1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94" name="Google Shape;494;p18"/>
          <p:cNvGrpSpPr/>
          <p:nvPr/>
        </p:nvGrpSpPr>
        <p:grpSpPr>
          <a:xfrm>
            <a:off x="6146800" y="8312520"/>
            <a:ext cx="2548127" cy="740663"/>
            <a:chOff x="5695188" y="7506716"/>
            <a:chExt cx="2548127" cy="740663"/>
          </a:xfrm>
        </p:grpSpPr>
        <p:pic>
          <p:nvPicPr>
            <p:cNvPr id="495" name="Google Shape;495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1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9"/>
          <p:cNvSpPr txBox="1"/>
          <p:nvPr/>
        </p:nvSpPr>
        <p:spPr>
          <a:xfrm>
            <a:off x="846346" y="2593981"/>
            <a:ext cx="7281654" cy="114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Metalogenia das Províncias Minerais do Brasil: Área Eldorado do Juma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6" name="Google Shape;506;p19"/>
          <p:cNvSpPr txBox="1"/>
          <p:nvPr/>
        </p:nvSpPr>
        <p:spPr>
          <a:xfrm>
            <a:off x="812800" y="3965581"/>
            <a:ext cx="69104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envolveu estudos temáticos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básica, levantamentos geoquímicos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estudos 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condicionantes geológicos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mineralização de ouro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identificar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área.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região, há expressiva atividade garimpeira, iniciada nos anos 2000, nas margens do Rio Juma, no município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 Aripuanã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região sudeste do Amazonas.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visam contribuir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entendimento do potencial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mineral das diferentes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províncias geológicas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território nacional. </a:t>
            </a:r>
            <a:endParaRPr/>
          </a:p>
        </p:txBody>
      </p:sp>
      <p:sp>
        <p:nvSpPr>
          <p:cNvPr id="507" name="Google Shape;507;p19"/>
          <p:cNvSpPr/>
          <p:nvPr/>
        </p:nvSpPr>
        <p:spPr>
          <a:xfrm>
            <a:off x="812800" y="381318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8" name="Google Shape;508;p19"/>
          <p:cNvSpPr txBox="1"/>
          <p:nvPr/>
        </p:nvSpPr>
        <p:spPr>
          <a:xfrm>
            <a:off x="86961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9" name="Google Shape;509;p19"/>
          <p:cNvPicPr preferRelativeResize="0"/>
          <p:nvPr/>
        </p:nvPicPr>
        <p:blipFill rotWithShape="1">
          <a:blip r:embed="rId7">
            <a:alphaModFix/>
          </a:blip>
          <a:srcRect l="23599" r="23598"/>
          <a:stretch/>
        </p:blipFill>
        <p:spPr>
          <a:xfrm>
            <a:off x="9271000" y="533400"/>
            <a:ext cx="6453330" cy="815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10" name="Google Shape;510;p19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16" name="Google Shape;516;p20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17" name="Google Shape;517;p20"/>
          <p:cNvSpPr/>
          <p:nvPr/>
        </p:nvSpPr>
        <p:spPr>
          <a:xfrm>
            <a:off x="11785600" y="3871144"/>
            <a:ext cx="3429000" cy="4434656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18" name="Google Shape;51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1846" r="21846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524" name="Google Shape;524;p2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2782" t="16667" b="31711"/>
          <a:stretch/>
        </p:blipFill>
        <p:spPr>
          <a:xfrm>
            <a:off x="11770468" y="838200"/>
            <a:ext cx="3444132" cy="27432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25" name="Google Shape;525;p20"/>
          <p:cNvSpPr txBox="1"/>
          <p:nvPr/>
        </p:nvSpPr>
        <p:spPr>
          <a:xfrm>
            <a:off x="11861800" y="4501662"/>
            <a:ext cx="3200400" cy="373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526" name="Google Shape;526;p20"/>
          <p:cNvSpPr txBox="1"/>
          <p:nvPr/>
        </p:nvSpPr>
        <p:spPr>
          <a:xfrm>
            <a:off x="8204200" y="943509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527" name="Google Shape;527;p20"/>
          <p:cNvSpPr txBox="1"/>
          <p:nvPr/>
        </p:nvSpPr>
        <p:spPr>
          <a:xfrm>
            <a:off x="11861800" y="4044462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28" name="Google Shape;528;p20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529" name="Google Shape;529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2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1" name="Google Shape;531;p20"/>
          <p:cNvSpPr txBox="1"/>
          <p:nvPr/>
        </p:nvSpPr>
        <p:spPr>
          <a:xfrm>
            <a:off x="8204200" y="1372773"/>
            <a:ext cx="3352800" cy="522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 o conhecimento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região, indicando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área e contribuindo para o entendimento sobre a origem e evolução dos depósitos nas províncias geológicas.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Dessa forma, gera informações cruciais para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</p:txBody>
      </p:sp>
      <p:sp>
        <p:nvSpPr>
          <p:cNvPr id="532" name="Google Shape;532;p20"/>
          <p:cNvSpPr txBox="1"/>
          <p:nvPr/>
        </p:nvSpPr>
        <p:spPr>
          <a:xfrm>
            <a:off x="86961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1"/>
          <p:cNvSpPr txBox="1"/>
          <p:nvPr/>
        </p:nvSpPr>
        <p:spPr>
          <a:xfrm>
            <a:off x="372894" y="3975639"/>
            <a:ext cx="7602706" cy="307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foi realizado no Sudeste do Amazonas, em uma área com grande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minerais. Ele inclui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geológicos, estudos metalogenéticos </a:t>
            </a:r>
            <a:r>
              <a:rPr lang="pt-BR" sz="180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elaboração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modelo favorabilidade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sistemas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Au-(Cu)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quatro folhas cartográficas.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possui diversos garimpos, como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Gavião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(Au),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União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(Au),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Dez Dias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(Au) 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Igarapé Preto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(Sn), e muitas outras ocorrências.</a:t>
            </a:r>
            <a:endParaRPr/>
          </a:p>
        </p:txBody>
      </p:sp>
      <p:sp>
        <p:nvSpPr>
          <p:cNvPr id="543" name="Google Shape;543;p21"/>
          <p:cNvSpPr/>
          <p:nvPr/>
        </p:nvSpPr>
        <p:spPr>
          <a:xfrm>
            <a:off x="449094" y="3735605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44" name="Google Shape;544;p21"/>
          <p:cNvSpPr txBox="1"/>
          <p:nvPr/>
        </p:nvSpPr>
        <p:spPr>
          <a:xfrm>
            <a:off x="372894" y="3049805"/>
            <a:ext cx="13335000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Faixa Roosevelt-Guariba e o Sucunduri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5" name="Google Shape;545;p21"/>
          <p:cNvPicPr preferRelativeResize="0"/>
          <p:nvPr/>
        </p:nvPicPr>
        <p:blipFill rotWithShape="1">
          <a:blip r:embed="rId7">
            <a:alphaModFix/>
          </a:blip>
          <a:srcRect l="22961" r="24315"/>
          <a:stretch/>
        </p:blipFill>
        <p:spPr>
          <a:xfrm>
            <a:off x="9320178" y="449280"/>
            <a:ext cx="6580222" cy="83137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46" name="Google Shape;546;p21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2"/>
          <p:cNvSpPr txBox="1"/>
          <p:nvPr/>
        </p:nvSpPr>
        <p:spPr>
          <a:xfrm>
            <a:off x="372894" y="2517398"/>
            <a:ext cx="8364706" cy="55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cruciais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 vetor de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 informações relevantes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acesso a matérias-primas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atrair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novos investimentos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incentivar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empregos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557" name="Google Shape;557;p22"/>
          <p:cNvSpPr txBox="1"/>
          <p:nvPr/>
        </p:nvSpPr>
        <p:spPr>
          <a:xfrm>
            <a:off x="406109" y="862287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8" name="Google Shape;558;p22"/>
          <p:cNvPicPr preferRelativeResize="0"/>
          <p:nvPr/>
        </p:nvPicPr>
        <p:blipFill rotWithShape="1">
          <a:blip r:embed="rId7">
            <a:alphaModFix/>
          </a:blip>
          <a:srcRect l="13947" r="13948"/>
          <a:stretch/>
        </p:blipFill>
        <p:spPr>
          <a:xfrm>
            <a:off x="8813800" y="3352800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59" name="Google Shape;559;p22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3"/>
          <p:cNvSpPr/>
          <p:nvPr/>
        </p:nvSpPr>
        <p:spPr>
          <a:xfrm>
            <a:off x="4537435" y="2556858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67" name="Google Shape;567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9788" r="9788"/>
          <a:stretch/>
        </p:blipFill>
        <p:spPr>
          <a:xfrm>
            <a:off x="2517649" y="3276600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568" name="Google Shape;56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3"/>
          <p:cNvSpPr/>
          <p:nvPr/>
        </p:nvSpPr>
        <p:spPr>
          <a:xfrm>
            <a:off x="8573607" y="2982803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571" name="Google Shape;571;p23"/>
          <p:cNvSpPr txBox="1"/>
          <p:nvPr/>
        </p:nvSpPr>
        <p:spPr>
          <a:xfrm>
            <a:off x="8541857" y="3440003"/>
            <a:ext cx="57150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estados. 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</a:t>
            </a:r>
            <a:endParaRPr/>
          </a:p>
        </p:txBody>
      </p:sp>
      <p:sp>
        <p:nvSpPr>
          <p:cNvPr id="572" name="Google Shape;572;p23"/>
          <p:cNvSpPr txBox="1"/>
          <p:nvPr/>
        </p:nvSpPr>
        <p:spPr>
          <a:xfrm>
            <a:off x="8553155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23"/>
          <p:cNvSpPr txBox="1"/>
          <p:nvPr/>
        </p:nvSpPr>
        <p:spPr>
          <a:xfrm>
            <a:off x="8503757" y="1896149"/>
            <a:ext cx="537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23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4"/>
          <p:cNvSpPr/>
          <p:nvPr/>
        </p:nvSpPr>
        <p:spPr>
          <a:xfrm>
            <a:off x="812800" y="2333994"/>
            <a:ext cx="5791200" cy="4550411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81" name="Google Shape;58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12537" b="12537"/>
          <a:stretch/>
        </p:blipFill>
        <p:spPr>
          <a:xfrm>
            <a:off x="5788623" y="1097279"/>
            <a:ext cx="6187890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84" name="Google Shape;58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4"/>
          <p:cNvSpPr txBox="1"/>
          <p:nvPr/>
        </p:nvSpPr>
        <p:spPr>
          <a:xfrm>
            <a:off x="889000" y="251289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24"/>
          <p:cNvSpPr txBox="1"/>
          <p:nvPr/>
        </p:nvSpPr>
        <p:spPr>
          <a:xfrm>
            <a:off x="889000" y="3019794"/>
            <a:ext cx="474051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principais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fornecem aos planejadores e gestores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 confiáveis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subsidiam, por exemplo, atividades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enfrentamento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aos riscos relacionados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estiagens rigorosas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587" name="Google Shape;587;p24"/>
          <p:cNvSpPr/>
          <p:nvPr/>
        </p:nvSpPr>
        <p:spPr>
          <a:xfrm>
            <a:off x="11702691" y="1990705"/>
            <a:ext cx="3816709" cy="5236988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8" name="Google Shape;588;p24"/>
          <p:cNvSpPr txBox="1"/>
          <p:nvPr/>
        </p:nvSpPr>
        <p:spPr>
          <a:xfrm>
            <a:off x="11861800" y="2661061"/>
            <a:ext cx="3581400" cy="4477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hídricos, como a ANA (Agência Nacional de Águas e Saneamento Básico)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e instituições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dos setores da agricultura e da indústria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sp>
        <p:nvSpPr>
          <p:cNvPr id="589" name="Google Shape;589;p24"/>
          <p:cNvSpPr txBox="1"/>
          <p:nvPr/>
        </p:nvSpPr>
        <p:spPr>
          <a:xfrm>
            <a:off x="11810745" y="215768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90" name="Google Shape;590;p24"/>
          <p:cNvGrpSpPr/>
          <p:nvPr/>
        </p:nvGrpSpPr>
        <p:grpSpPr>
          <a:xfrm>
            <a:off x="889000" y="8312520"/>
            <a:ext cx="2548127" cy="740663"/>
            <a:chOff x="5695188" y="7506716"/>
            <a:chExt cx="2548127" cy="740663"/>
          </a:xfrm>
        </p:grpSpPr>
        <p:pic>
          <p:nvPicPr>
            <p:cNvPr id="591" name="Google Shape;591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2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93" name="Google Shape;593;p24"/>
          <p:cNvSpPr txBox="1"/>
          <p:nvPr/>
        </p:nvSpPr>
        <p:spPr>
          <a:xfrm>
            <a:off x="10626487" y="8445394"/>
            <a:ext cx="4892913" cy="38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5"/>
          <p:cNvSpPr/>
          <p:nvPr/>
        </p:nvSpPr>
        <p:spPr>
          <a:xfrm>
            <a:off x="4496101" y="2720261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01" name="Google Shape;601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44" r="16644"/>
          <a:stretch/>
        </p:blipFill>
        <p:spPr>
          <a:xfrm>
            <a:off x="2476315" y="3440003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02" name="Google Shape;60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5"/>
          <p:cNvSpPr/>
          <p:nvPr/>
        </p:nvSpPr>
        <p:spPr>
          <a:xfrm>
            <a:off x="8477435" y="357255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605" name="Google Shape;605;p25"/>
          <p:cNvSpPr txBox="1"/>
          <p:nvPr/>
        </p:nvSpPr>
        <p:spPr>
          <a:xfrm>
            <a:off x="8445685" y="4029750"/>
            <a:ext cx="5715000" cy="296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níveis e qualidade da água nos principais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Brasil para subsidiar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subterrâneos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poços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monitorados no Amazonas</a:t>
            </a:r>
            <a:endParaRPr/>
          </a:p>
        </p:txBody>
      </p:sp>
      <p:sp>
        <p:nvSpPr>
          <p:cNvPr id="606" name="Google Shape;606;p25"/>
          <p:cNvSpPr txBox="1"/>
          <p:nvPr/>
        </p:nvSpPr>
        <p:spPr>
          <a:xfrm>
            <a:off x="8445685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25"/>
          <p:cNvSpPr txBox="1"/>
          <p:nvPr/>
        </p:nvSpPr>
        <p:spPr>
          <a:xfrm>
            <a:off x="8407585" y="2485896"/>
            <a:ext cx="537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de Monitoramento de Águas Subterrâneas (RIMAS)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p25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55592" b="2185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16" name="Google Shape;616;p26"/>
          <p:cNvSpPr/>
          <p:nvPr/>
        </p:nvSpPr>
        <p:spPr>
          <a:xfrm>
            <a:off x="1117599" y="2286000"/>
            <a:ext cx="8995427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7" name="Google Shape;617;p26"/>
          <p:cNvSpPr/>
          <p:nvPr/>
        </p:nvSpPr>
        <p:spPr>
          <a:xfrm>
            <a:off x="10214625" y="228600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8" name="Google Shape;618;p26"/>
          <p:cNvSpPr txBox="1"/>
          <p:nvPr/>
        </p:nvSpPr>
        <p:spPr>
          <a:xfrm>
            <a:off x="10290825" y="2362200"/>
            <a:ext cx="507041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grpSp>
        <p:nvGrpSpPr>
          <p:cNvPr id="619" name="Google Shape;619;p26"/>
          <p:cNvGrpSpPr/>
          <p:nvPr/>
        </p:nvGrpSpPr>
        <p:grpSpPr>
          <a:xfrm>
            <a:off x="7339967" y="378444"/>
            <a:ext cx="2548127" cy="740663"/>
            <a:chOff x="5695188" y="7506716"/>
            <a:chExt cx="2548127" cy="740663"/>
          </a:xfrm>
        </p:grpSpPr>
        <p:pic>
          <p:nvPicPr>
            <p:cNvPr id="620" name="Google Shape;620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2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22" name="Google Shape;622;p26"/>
          <p:cNvSpPr txBox="1"/>
          <p:nvPr/>
        </p:nvSpPr>
        <p:spPr>
          <a:xfrm>
            <a:off x="1150256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p26"/>
          <p:cNvSpPr txBox="1"/>
          <p:nvPr/>
        </p:nvSpPr>
        <p:spPr>
          <a:xfrm>
            <a:off x="10290825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26"/>
          <p:cNvSpPr txBox="1"/>
          <p:nvPr/>
        </p:nvSpPr>
        <p:spPr>
          <a:xfrm>
            <a:off x="1193800" y="2359851"/>
            <a:ext cx="872335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quantitativas e qualitativas importantes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 subterrâneos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do monitoramento também propiciam, a médio e longo prazo, 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às águas subterrâneas em decorrência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explotação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formas de uso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terrenos. Além disso, gera estimativas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recurso hídrico subterrâneo.</a:t>
            </a:r>
            <a:endParaRPr/>
          </a:p>
        </p:txBody>
      </p:sp>
      <p:sp>
        <p:nvSpPr>
          <p:cNvPr id="625" name="Google Shape;625;p26"/>
          <p:cNvSpPr txBox="1"/>
          <p:nvPr/>
        </p:nvSpPr>
        <p:spPr>
          <a:xfrm>
            <a:off x="10244920" y="50839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6" name="Google Shape;626;p26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1295" y="8382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34" y="5867400"/>
            <a:ext cx="4474463" cy="354634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3" name="Google Shape;63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709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69968">
            <a:off x="12973562" y="7391165"/>
            <a:ext cx="3045207" cy="44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27"/>
          <p:cNvSpPr/>
          <p:nvPr/>
        </p:nvSpPr>
        <p:spPr>
          <a:xfrm rot="2568048">
            <a:off x="3429356" y="1851341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1F9E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8661870" y="2397503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37" name="Google Shape;637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1640" t="359" r="2360" b="-358"/>
          <a:stretch/>
        </p:blipFill>
        <p:spPr>
          <a:xfrm>
            <a:off x="1117600" y="1385343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38" name="Google Shape;638;p27"/>
          <p:cNvSpPr txBox="1"/>
          <p:nvPr/>
        </p:nvSpPr>
        <p:spPr>
          <a:xfrm>
            <a:off x="8622419" y="1254503"/>
            <a:ext cx="6934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27"/>
          <p:cNvSpPr/>
          <p:nvPr/>
        </p:nvSpPr>
        <p:spPr>
          <a:xfrm>
            <a:off x="8585200" y="2895600"/>
            <a:ext cx="6629399" cy="1524000"/>
          </a:xfrm>
          <a:prstGeom prst="roundRect">
            <a:avLst>
              <a:gd name="adj" fmla="val 18255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0" name="Google Shape;640;p27"/>
          <p:cNvSpPr txBox="1"/>
          <p:nvPr/>
        </p:nvSpPr>
        <p:spPr>
          <a:xfrm>
            <a:off x="8585200" y="2971800"/>
            <a:ext cx="6477000" cy="133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de dados de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permanentemente atualizada, com módulos capazes de realizar consultas, pesquisas e extração e geração de relatórios.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27"/>
          <p:cNvSpPr/>
          <p:nvPr/>
        </p:nvSpPr>
        <p:spPr>
          <a:xfrm>
            <a:off x="8585201" y="5842634"/>
            <a:ext cx="6629400" cy="1204723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2" name="Google Shape;642;p27"/>
          <p:cNvSpPr txBox="1"/>
          <p:nvPr/>
        </p:nvSpPr>
        <p:spPr>
          <a:xfrm>
            <a:off x="8661400" y="5918834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hidrogeológica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todo o país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27"/>
          <p:cNvSpPr txBox="1"/>
          <p:nvPr/>
        </p:nvSpPr>
        <p:spPr>
          <a:xfrm>
            <a:off x="85090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8585201" y="4510277"/>
            <a:ext cx="6629400" cy="1204723"/>
          </a:xfrm>
          <a:prstGeom prst="roundRect">
            <a:avLst>
              <a:gd name="adj" fmla="val 14680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5" name="Google Shape;645;p27"/>
          <p:cNvSpPr txBox="1"/>
          <p:nvPr/>
        </p:nvSpPr>
        <p:spPr>
          <a:xfrm>
            <a:off x="8661400" y="4586477"/>
            <a:ext cx="6477000" cy="101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da consulta dos dados é possível obter informações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localização dos poços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vazão, aquíferos captados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 outros.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21" b="2892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53" name="Google Shape;653;p28"/>
          <p:cNvSpPr/>
          <p:nvPr/>
        </p:nvSpPr>
        <p:spPr>
          <a:xfrm>
            <a:off x="6041376" y="2286000"/>
            <a:ext cx="407165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4" name="Google Shape;654;p28"/>
          <p:cNvSpPr/>
          <p:nvPr/>
        </p:nvSpPr>
        <p:spPr>
          <a:xfrm>
            <a:off x="10214625" y="228600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5" name="Google Shape;655;p28"/>
          <p:cNvSpPr txBox="1"/>
          <p:nvPr/>
        </p:nvSpPr>
        <p:spPr>
          <a:xfrm>
            <a:off x="10290825" y="2362200"/>
            <a:ext cx="507041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grpSp>
        <p:nvGrpSpPr>
          <p:cNvPr id="656" name="Google Shape;656;p28"/>
          <p:cNvGrpSpPr/>
          <p:nvPr/>
        </p:nvGrpSpPr>
        <p:grpSpPr>
          <a:xfrm>
            <a:off x="584200" y="3062416"/>
            <a:ext cx="2548127" cy="740663"/>
            <a:chOff x="5695188" y="7506716"/>
            <a:chExt cx="2548127" cy="740663"/>
          </a:xfrm>
        </p:grpSpPr>
        <p:pic>
          <p:nvPicPr>
            <p:cNvPr id="657" name="Google Shape;657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2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59" name="Google Shape;659;p28"/>
          <p:cNvSpPr txBox="1"/>
          <p:nvPr/>
        </p:nvSpPr>
        <p:spPr>
          <a:xfrm>
            <a:off x="6107643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28"/>
          <p:cNvSpPr txBox="1"/>
          <p:nvPr/>
        </p:nvSpPr>
        <p:spPr>
          <a:xfrm>
            <a:off x="10290825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28"/>
          <p:cNvSpPr txBox="1"/>
          <p:nvPr/>
        </p:nvSpPr>
        <p:spPr>
          <a:xfrm>
            <a:off x="6146800" y="2359851"/>
            <a:ext cx="377035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nacionais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662" name="Google Shape;662;p28"/>
          <p:cNvSpPr txBox="1"/>
          <p:nvPr/>
        </p:nvSpPr>
        <p:spPr>
          <a:xfrm>
            <a:off x="516876" y="403790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3" name="Google Shape;663;p28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07" name="Google Shape;107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034533" y="2609267"/>
            <a:ext cx="54124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</a:t>
            </a: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no Estado de Amazonas 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134519" y="3570966"/>
            <a:ext cx="5128400" cy="56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Potássio no Brasil: Bacia do Amazonas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034529" y="4559284"/>
            <a:ext cx="5125200" cy="7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</a:t>
            </a: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Área de Relevante Interesse Mineral:  Sudeste do Amazonas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014329" y="5742057"/>
            <a:ext cx="5165600" cy="799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– </a:t>
            </a:r>
            <a:r>
              <a:rPr lang="pt-BR" sz="13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Terras Indígenas do Noroeste do Amazonas: Geologia, Geoquímica e Cadastramento Mineral na Região do Tunuí-Caparro</a:t>
            </a:r>
            <a:endParaRPr sz="1333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1014331" y="6838833"/>
            <a:ext cx="50668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  – </a:t>
            </a:r>
            <a:r>
              <a:rPr lang="pt-BR" sz="1467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1467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Serra do Imeri</a:t>
            </a:r>
            <a:endParaRPr sz="1467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422329" y="2609258"/>
            <a:ext cx="47916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7422347" y="3611821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–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da Região Metropolitana de Manaus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28400" y="373192"/>
            <a:ext cx="4613507" cy="243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7422333" y="4446301"/>
            <a:ext cx="49184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Sumaúma; Folha Rio Roosevelt ;Folha Mutum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7422347" y="5647754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–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Metalogenia das Províncias Minerais do Brasil: Área Eldorado do Juma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7422329" y="6838825"/>
            <a:ext cx="47916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Faixa Roosevelt-Guariba e o Sucunduri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29"/>
          <p:cNvSpPr txBox="1"/>
          <p:nvPr/>
        </p:nvSpPr>
        <p:spPr>
          <a:xfrm>
            <a:off x="372894" y="3637275"/>
            <a:ext cx="7602706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 e previsão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níveis de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gerando e disseminando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subsidiar a tomada de decisões por parte da população e dos órgãos relacionadas à redução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impactos 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eventos hidrológicos extremos.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SAH Amazonas beneficia direta e indiretamente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quatro municípios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localizados às margens dos rios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Negro, Solimões e Amazonas</a:t>
            </a: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uma população de aproximadamente </a:t>
            </a:r>
            <a:r>
              <a:rPr lang="pt-BR" sz="1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2,3 milhões de habitantes</a:t>
            </a:r>
            <a:r>
              <a:rPr lang="pt-BR" sz="180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pt-BR" sz="180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atendidos com previsão hidrológica: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Manaus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Manacapuru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Itacoatiara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Parintins</a:t>
            </a:r>
            <a:endParaRPr/>
          </a:p>
        </p:txBody>
      </p:sp>
      <p:sp>
        <p:nvSpPr>
          <p:cNvPr id="672" name="Google Shape;672;p29"/>
          <p:cNvSpPr/>
          <p:nvPr/>
        </p:nvSpPr>
        <p:spPr>
          <a:xfrm>
            <a:off x="449094" y="3397241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73" name="Google Shape;673;p29"/>
          <p:cNvSpPr txBox="1"/>
          <p:nvPr/>
        </p:nvSpPr>
        <p:spPr>
          <a:xfrm>
            <a:off x="372894" y="2133600"/>
            <a:ext cx="8212306" cy="117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da Bacia do Rio Amazonas (SAH Amazonas)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4" name="Google Shape;674;p29"/>
          <p:cNvPicPr preferRelativeResize="0"/>
          <p:nvPr/>
        </p:nvPicPr>
        <p:blipFill rotWithShape="1">
          <a:blip r:embed="rId5">
            <a:alphaModFix/>
          </a:blip>
          <a:srcRect l="23617" r="23616"/>
          <a:stretch/>
        </p:blipFill>
        <p:spPr>
          <a:xfrm>
            <a:off x="9018621" y="0"/>
            <a:ext cx="7237379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75" name="Google Shape;675;p29"/>
          <p:cNvSpPr txBox="1"/>
          <p:nvPr/>
        </p:nvSpPr>
        <p:spPr>
          <a:xfrm>
            <a:off x="402888" y="842960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6" name="Google Shape;676;p29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7871" y="6340854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0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4" name="Google Shape;684;p30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85" name="Google Shape;685;p30"/>
          <p:cNvSpPr/>
          <p:nvPr/>
        </p:nvSpPr>
        <p:spPr>
          <a:xfrm>
            <a:off x="11785600" y="2406881"/>
            <a:ext cx="3429000" cy="5958656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86" name="Google Shape;6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644" r="1664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88" name="Google Shape;688;p3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438" t="42886" r="439" b="735"/>
          <a:stretch/>
        </p:blipFill>
        <p:spPr>
          <a:xfrm>
            <a:off x="11770468" y="838200"/>
            <a:ext cx="3444132" cy="12954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89" name="Google Shape;689;p30"/>
          <p:cNvSpPr txBox="1"/>
          <p:nvPr/>
        </p:nvSpPr>
        <p:spPr>
          <a:xfrm>
            <a:off x="11770468" y="3037399"/>
            <a:ext cx="3444132" cy="521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 os demais órgãos federais, estaduais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Militar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 bacia do Doce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690" name="Google Shape;690;p30"/>
          <p:cNvSpPr txBox="1"/>
          <p:nvPr/>
        </p:nvSpPr>
        <p:spPr>
          <a:xfrm>
            <a:off x="8204200" y="1223802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691" name="Google Shape;691;p30"/>
          <p:cNvSpPr txBox="1"/>
          <p:nvPr/>
        </p:nvSpPr>
        <p:spPr>
          <a:xfrm>
            <a:off x="11861800" y="2580199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92" name="Google Shape;692;p30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693" name="Google Shape;693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4" name="Google Shape;694;p3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95" name="Google Shape;695;p30"/>
          <p:cNvSpPr txBox="1"/>
          <p:nvPr/>
        </p:nvSpPr>
        <p:spPr>
          <a:xfrm>
            <a:off x="8204200" y="1653066"/>
            <a:ext cx="3352800" cy="45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Transmissão de Boletim Técnico com informações sobre os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dos rios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 estações fluviométricas monitoradas e divulgação de Alerta de Cheias.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disseminação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informações hidrológicas para subsidiar a tomada de decisões por parte da população (e dos órgãos estaduais e municipais) para que possam se preparar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prevenir dos impactos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eventos hidrológicos extremos causados pelas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696" name="Google Shape;696;p30"/>
          <p:cNvSpPr txBox="1"/>
          <p:nvPr/>
        </p:nvSpPr>
        <p:spPr>
          <a:xfrm>
            <a:off x="86961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7" name="Google Shape;69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8" name="Google Shape;708;p31"/>
          <p:cNvGrpSpPr/>
          <p:nvPr/>
        </p:nvGrpSpPr>
        <p:grpSpPr>
          <a:xfrm>
            <a:off x="-1113136" y="914400"/>
            <a:ext cx="8443902" cy="8077200"/>
            <a:chOff x="722" y="0"/>
            <a:chExt cx="4320" cy="4320"/>
          </a:xfrm>
        </p:grpSpPr>
        <p:sp>
          <p:nvSpPr>
            <p:cNvPr id="709" name="Google Shape;709;p31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0" name="Google Shape;740;p31"/>
          <p:cNvGrpSpPr/>
          <p:nvPr/>
        </p:nvGrpSpPr>
        <p:grpSpPr>
          <a:xfrm rot="8155075">
            <a:off x="1601824" y="2527888"/>
            <a:ext cx="3417110" cy="4724828"/>
            <a:chOff x="5373688" y="2928938"/>
            <a:chExt cx="1082675" cy="1497012"/>
          </a:xfrm>
        </p:grpSpPr>
        <p:sp>
          <p:nvSpPr>
            <p:cNvPr id="741" name="Google Shape;741;p31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3" name="Google Shape;743;p31"/>
          <p:cNvSpPr txBox="1"/>
          <p:nvPr/>
        </p:nvSpPr>
        <p:spPr>
          <a:xfrm>
            <a:off x="8014591" y="1731586"/>
            <a:ext cx="71482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/>
          </a:p>
        </p:txBody>
      </p:sp>
      <p:sp>
        <p:nvSpPr>
          <p:cNvPr id="744" name="Google Shape;744;p31"/>
          <p:cNvSpPr txBox="1"/>
          <p:nvPr/>
        </p:nvSpPr>
        <p:spPr>
          <a:xfrm>
            <a:off x="8017652" y="2662893"/>
            <a:ext cx="6629400" cy="502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mapeamentos são realizados em parceria com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pela Política Nacional de Proteção e Defesa Civil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(Lei 12.608/2012)</a:t>
            </a:r>
            <a:endParaRPr/>
          </a:p>
        </p:txBody>
      </p:sp>
      <p:sp>
        <p:nvSpPr>
          <p:cNvPr id="745" name="Google Shape;745;p31"/>
          <p:cNvSpPr/>
          <p:nvPr/>
        </p:nvSpPr>
        <p:spPr>
          <a:xfrm rot="10800000" flipH="1">
            <a:off x="8084442" y="2434293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46" name="Google Shape;746;p31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31"/>
          <p:cNvSpPr txBox="1"/>
          <p:nvPr/>
        </p:nvSpPr>
        <p:spPr>
          <a:xfrm>
            <a:off x="8014591" y="836803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748" name="Google Shape;748;p31"/>
          <p:cNvPicPr preferRelativeResize="0"/>
          <p:nvPr/>
        </p:nvPicPr>
        <p:blipFill rotWithShape="1">
          <a:blip r:embed="rId7">
            <a:alphaModFix/>
          </a:blip>
          <a:srcRect l="30977" r="1210"/>
          <a:stretch/>
        </p:blipFill>
        <p:spPr>
          <a:xfrm>
            <a:off x="2425159" y="400177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49" name="Google Shape;749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32"/>
          <p:cNvSpPr txBox="1"/>
          <p:nvPr/>
        </p:nvSpPr>
        <p:spPr>
          <a:xfrm>
            <a:off x="736600" y="1981200"/>
            <a:ext cx="8382000" cy="67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61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no 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105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ordenamento territorial e prevenção de desastres, contribuindo para salvar vidas.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conhecimento das áreas de risco do município, permite que a população busque áreas mais seguras ou tome medidas mitigadoras para a convivência mais segura nessas áreas, quando possível.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SGB também promove treinamentos e ministra cursos de capacitação para as defesas civis.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760" name="Google Shape;760;p32"/>
          <p:cNvPicPr preferRelativeResize="0"/>
          <p:nvPr/>
        </p:nvPicPr>
        <p:blipFill rotWithShape="1">
          <a:blip r:embed="rId7">
            <a:alphaModFix/>
          </a:blip>
          <a:srcRect l="5678" r="5677"/>
          <a:stretch/>
        </p:blipFill>
        <p:spPr>
          <a:xfrm>
            <a:off x="9418378" y="4049759"/>
            <a:ext cx="6837621" cy="51282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761" name="Google Shape;761;p32"/>
          <p:cNvGrpSpPr/>
          <p:nvPr/>
        </p:nvGrpSpPr>
        <p:grpSpPr>
          <a:xfrm>
            <a:off x="10109200" y="2595259"/>
            <a:ext cx="2548127" cy="740663"/>
            <a:chOff x="5695188" y="7506716"/>
            <a:chExt cx="2548127" cy="740663"/>
          </a:xfrm>
        </p:grpSpPr>
        <p:pic>
          <p:nvPicPr>
            <p:cNvPr id="762" name="Google Shape;762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3" name="Google Shape;763;p3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64" name="Google Shape;764;p32"/>
          <p:cNvSpPr txBox="1"/>
          <p:nvPr/>
        </p:nvSpPr>
        <p:spPr>
          <a:xfrm>
            <a:off x="9992946" y="3532002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grpSp>
        <p:nvGrpSpPr>
          <p:cNvPr id="765" name="Google Shape;765;p32"/>
          <p:cNvGrpSpPr/>
          <p:nvPr/>
        </p:nvGrpSpPr>
        <p:grpSpPr>
          <a:xfrm>
            <a:off x="13055601" y="2595259"/>
            <a:ext cx="2548127" cy="740663"/>
            <a:chOff x="5695188" y="7506716"/>
            <a:chExt cx="2548127" cy="740663"/>
          </a:xfrm>
        </p:grpSpPr>
        <p:pic>
          <p:nvPicPr>
            <p:cNvPr id="766" name="Google Shape;766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3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768" name="Google Shape;768;p32" descr="Uma imagem contendo Texto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3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642" b="9641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74" name="Google Shape;774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775" name="Google Shape;775;p33"/>
          <p:cNvSpPr/>
          <p:nvPr/>
        </p:nvSpPr>
        <p:spPr>
          <a:xfrm>
            <a:off x="841829" y="6300358"/>
            <a:ext cx="6559550" cy="160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6" name="Google Shape;776;p33"/>
          <p:cNvSpPr/>
          <p:nvPr/>
        </p:nvSpPr>
        <p:spPr>
          <a:xfrm>
            <a:off x="8544379" y="6224158"/>
            <a:ext cx="388620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p33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78" name="Google Shape;778;p33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33"/>
          <p:cNvSpPr txBox="1"/>
          <p:nvPr/>
        </p:nvSpPr>
        <p:spPr>
          <a:xfrm>
            <a:off x="8479642" y="85564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0" name="Google Shape;78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1" name="Google Shape;781;p33"/>
          <p:cNvGrpSpPr/>
          <p:nvPr/>
        </p:nvGrpSpPr>
        <p:grpSpPr>
          <a:xfrm>
            <a:off x="800814" y="8348988"/>
            <a:ext cx="2548127" cy="740663"/>
            <a:chOff x="5695188" y="7506716"/>
            <a:chExt cx="2548127" cy="740663"/>
          </a:xfrm>
        </p:grpSpPr>
        <p:pic>
          <p:nvPicPr>
            <p:cNvPr id="782" name="Google Shape;782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3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34"/>
          <p:cNvSpPr txBox="1"/>
          <p:nvPr/>
        </p:nvSpPr>
        <p:spPr>
          <a:xfrm>
            <a:off x="736600" y="2599580"/>
            <a:ext cx="7162800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mapeados: Tefé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importante para o planejamento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controle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 na elaboração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794" name="Google Shape;794;p34"/>
          <p:cNvPicPr preferRelativeResize="0"/>
          <p:nvPr/>
        </p:nvPicPr>
        <p:blipFill rotWithShape="1">
          <a:blip r:embed="rId7">
            <a:alphaModFix/>
          </a:blip>
          <a:srcRect l="5678" r="5677"/>
          <a:stretch/>
        </p:blipFill>
        <p:spPr>
          <a:xfrm>
            <a:off x="9418378" y="4049759"/>
            <a:ext cx="6837621" cy="51282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795" name="Google Shape;795;p34"/>
          <p:cNvGrpSpPr/>
          <p:nvPr/>
        </p:nvGrpSpPr>
        <p:grpSpPr>
          <a:xfrm>
            <a:off x="10109200" y="3113016"/>
            <a:ext cx="2548127" cy="740663"/>
            <a:chOff x="5695188" y="7506716"/>
            <a:chExt cx="2548127" cy="740663"/>
          </a:xfrm>
        </p:grpSpPr>
        <p:pic>
          <p:nvPicPr>
            <p:cNvPr id="796" name="Google Shape;796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3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98" name="Google Shape;798;p34"/>
          <p:cNvSpPr txBox="1"/>
          <p:nvPr/>
        </p:nvSpPr>
        <p:spPr>
          <a:xfrm>
            <a:off x="736600" y="83680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799" name="Google Shape;799;p34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5"/>
          <p:cNvSpPr/>
          <p:nvPr/>
        </p:nvSpPr>
        <p:spPr>
          <a:xfrm>
            <a:off x="8803541" y="3709451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808" name="Google Shape;808;p35"/>
          <p:cNvSpPr txBox="1"/>
          <p:nvPr/>
        </p:nvSpPr>
        <p:spPr>
          <a:xfrm>
            <a:off x="8695591" y="3967313"/>
            <a:ext cx="5715000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possível e com maior nível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estão previstas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Plano Nacional de Gestão de Riscos e Resposta a Desastres Naturais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elaboradas pelo SGB desde 2017.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 contemplado: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Manaus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809" name="Google Shape;809;p35"/>
          <p:cNvSpPr txBox="1"/>
          <p:nvPr/>
        </p:nvSpPr>
        <p:spPr>
          <a:xfrm>
            <a:off x="8695591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p35"/>
          <p:cNvSpPr txBox="1"/>
          <p:nvPr/>
        </p:nvSpPr>
        <p:spPr>
          <a:xfrm>
            <a:off x="8695591" y="2227723"/>
            <a:ext cx="55626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a Desastres Naturais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11" name="Google Shape;811;p35"/>
          <p:cNvGrpSpPr/>
          <p:nvPr/>
        </p:nvGrpSpPr>
        <p:grpSpPr>
          <a:xfrm>
            <a:off x="-1113136" y="914400"/>
            <a:ext cx="8443902" cy="8077200"/>
            <a:chOff x="722" y="0"/>
            <a:chExt cx="4320" cy="4320"/>
          </a:xfrm>
        </p:grpSpPr>
        <p:sp>
          <p:nvSpPr>
            <p:cNvPr id="812" name="Google Shape;812;p35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43" name="Google Shape;843;p35"/>
          <p:cNvGrpSpPr/>
          <p:nvPr/>
        </p:nvGrpSpPr>
        <p:grpSpPr>
          <a:xfrm rot="8155075">
            <a:off x="1601824" y="2527888"/>
            <a:ext cx="3417110" cy="4724828"/>
            <a:chOff x="5373688" y="2928938"/>
            <a:chExt cx="1082675" cy="1497012"/>
          </a:xfrm>
        </p:grpSpPr>
        <p:sp>
          <p:nvSpPr>
            <p:cNvPr id="844" name="Google Shape;844;p35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846" name="Google Shape;846;p35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5"/>
          <p:cNvPicPr preferRelativeResize="0"/>
          <p:nvPr/>
        </p:nvPicPr>
        <p:blipFill rotWithShape="1">
          <a:blip r:embed="rId7">
            <a:alphaModFix/>
          </a:blip>
          <a:srcRect l="30977" r="1210"/>
          <a:stretch/>
        </p:blipFill>
        <p:spPr>
          <a:xfrm>
            <a:off x="2425159" y="400177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48" name="Google Shape;848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6"/>
          <p:cNvSpPr/>
          <p:nvPr/>
        </p:nvSpPr>
        <p:spPr>
          <a:xfrm>
            <a:off x="812800" y="1990705"/>
            <a:ext cx="5791200" cy="5133606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55" name="Google Shape;85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299" r="20299"/>
          <a:stretch/>
        </p:blipFill>
        <p:spPr>
          <a:xfrm>
            <a:off x="5788623" y="1097279"/>
            <a:ext cx="6187890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857" name="Google Shape;85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36"/>
          <p:cNvSpPr txBox="1"/>
          <p:nvPr/>
        </p:nvSpPr>
        <p:spPr>
          <a:xfrm>
            <a:off x="889000" y="216960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9" name="Google Shape;859;p36"/>
          <p:cNvSpPr txBox="1"/>
          <p:nvPr/>
        </p:nvSpPr>
        <p:spPr>
          <a:xfrm>
            <a:off x="889000" y="2676505"/>
            <a:ext cx="4740514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estratégicos para o crescimento planejado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adequada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meio físico, pois orientam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urbano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subsidiar ações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contribuem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otimizar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uso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população se beneficia através do conhecimento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melhores áreas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 a serem implantados novos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loteamentos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evitando que novas áreas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venham a surgir.</a:t>
            </a:r>
            <a:endParaRPr/>
          </a:p>
        </p:txBody>
      </p:sp>
      <p:sp>
        <p:nvSpPr>
          <p:cNvPr id="860" name="Google Shape;860;p36"/>
          <p:cNvSpPr/>
          <p:nvPr/>
        </p:nvSpPr>
        <p:spPr>
          <a:xfrm>
            <a:off x="11702691" y="2443152"/>
            <a:ext cx="3816709" cy="4257695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61" name="Google Shape;861;p36"/>
          <p:cNvSpPr txBox="1"/>
          <p:nvPr/>
        </p:nvSpPr>
        <p:spPr>
          <a:xfrm>
            <a:off x="11861800" y="3113508"/>
            <a:ext cx="3581400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técnico-científico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sp>
        <p:nvSpPr>
          <p:cNvPr id="862" name="Google Shape;862;p36"/>
          <p:cNvSpPr txBox="1"/>
          <p:nvPr/>
        </p:nvSpPr>
        <p:spPr>
          <a:xfrm>
            <a:off x="11810745" y="2610127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63" name="Google Shape;863;p36"/>
          <p:cNvGrpSpPr/>
          <p:nvPr/>
        </p:nvGrpSpPr>
        <p:grpSpPr>
          <a:xfrm>
            <a:off x="889000" y="8133027"/>
            <a:ext cx="2548127" cy="740663"/>
            <a:chOff x="5695188" y="7506716"/>
            <a:chExt cx="2548127" cy="740663"/>
          </a:xfrm>
        </p:grpSpPr>
        <p:pic>
          <p:nvPicPr>
            <p:cNvPr id="864" name="Google Shape;864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5" name="Google Shape;865;p3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66" name="Google Shape;866;p36"/>
          <p:cNvSpPr txBox="1"/>
          <p:nvPr/>
        </p:nvSpPr>
        <p:spPr>
          <a:xfrm>
            <a:off x="10626487" y="8391751"/>
            <a:ext cx="4892913" cy="38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867" name="Google Shape;867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7"/>
          <p:cNvSpPr txBox="1"/>
          <p:nvPr/>
        </p:nvSpPr>
        <p:spPr>
          <a:xfrm>
            <a:off x="736601" y="4218363"/>
            <a:ext cx="62484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um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mapeadas pelo SGB.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a interseção tripla entre os setores censitários provenientes do Censo Demográfico de 2010, área urbana e áreas de risco geológico.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dados, são realizados cálculos que refletem 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exposta aos riscos geológicos.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6" name="Google Shape;876;p37"/>
          <p:cNvSpPr/>
          <p:nvPr/>
        </p:nvSpPr>
        <p:spPr>
          <a:xfrm>
            <a:off x="812800" y="391356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77" name="Google Shape;877;p37"/>
          <p:cNvSpPr txBox="1"/>
          <p:nvPr/>
        </p:nvSpPr>
        <p:spPr>
          <a:xfrm>
            <a:off x="736600" y="2694363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8" name="Google Shape;878;p37"/>
          <p:cNvPicPr preferRelativeResize="0"/>
          <p:nvPr/>
        </p:nvPicPr>
        <p:blipFill rotWithShape="1">
          <a:blip r:embed="rId6">
            <a:alphaModFix/>
          </a:blip>
          <a:srcRect l="22017" r="22017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79" name="Google Shape;879;p37"/>
          <p:cNvSpPr txBox="1"/>
          <p:nvPr/>
        </p:nvSpPr>
        <p:spPr>
          <a:xfrm>
            <a:off x="774700" y="8458200"/>
            <a:ext cx="55245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0" name="Google Shape;880;p37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38"/>
          <p:cNvSpPr txBox="1"/>
          <p:nvPr/>
        </p:nvSpPr>
        <p:spPr>
          <a:xfrm>
            <a:off x="736600" y="2166019"/>
            <a:ext cx="8229600" cy="566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contemplados: Manacapuru e Tonantins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na definição de critérios para disponibilização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públicos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destinados ao financiamento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e não-estruturais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área de risco</a:t>
            </a:r>
            <a:endParaRPr/>
          </a:p>
        </p:txBody>
      </p:sp>
      <p:pic>
        <p:nvPicPr>
          <p:cNvPr id="891" name="Google Shape;891;p38"/>
          <p:cNvPicPr preferRelativeResize="0"/>
          <p:nvPr/>
        </p:nvPicPr>
        <p:blipFill rotWithShape="1">
          <a:blip r:embed="rId6">
            <a:alphaModFix/>
          </a:blip>
          <a:srcRect l="5525" r="5524"/>
          <a:stretch/>
        </p:blipFill>
        <p:spPr>
          <a:xfrm>
            <a:off x="9418378" y="4049759"/>
            <a:ext cx="6837621" cy="51282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892" name="Google Shape;892;p38"/>
          <p:cNvGrpSpPr/>
          <p:nvPr/>
        </p:nvGrpSpPr>
        <p:grpSpPr>
          <a:xfrm>
            <a:off x="10109200" y="3113016"/>
            <a:ext cx="2548127" cy="740663"/>
            <a:chOff x="5695188" y="7506716"/>
            <a:chExt cx="2548127" cy="740663"/>
          </a:xfrm>
        </p:grpSpPr>
        <p:pic>
          <p:nvPicPr>
            <p:cNvPr id="893" name="Google Shape;893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" name="Google Shape;894;p3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95" name="Google Shape;895;p38"/>
          <p:cNvSpPr txBox="1"/>
          <p:nvPr/>
        </p:nvSpPr>
        <p:spPr>
          <a:xfrm>
            <a:off x="752231" y="851264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896" name="Google Shape;896;p38" descr="Uma imagem contendo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0" y="7034078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27" name="Google Shape;127;p3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1034533" y="2609267"/>
            <a:ext cx="54124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 </a:t>
            </a: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134519" y="3570966"/>
            <a:ext cx="5128400" cy="56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 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de Monitoramento de Águas Subterrâneas (RIMAS)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1034529" y="4559284"/>
            <a:ext cx="5125200" cy="7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 </a:t>
            </a: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Sistema de Informações de Águas Subterrâneas (SIAGAS)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1014329" y="5742057"/>
            <a:ext cx="5165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 –</a:t>
            </a:r>
            <a:r>
              <a:rPr lang="pt-BR" sz="13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da Bacia do Rio Amazonas (SAH Amazonas)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1014331" y="6838833"/>
            <a:ext cx="50668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  – </a:t>
            </a:r>
            <a:r>
              <a:rPr lang="pt-BR" sz="1467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1467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7422329" y="2609258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 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7422347" y="3611821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35 –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 Geotécnica de Aptidão à Urbanização Frente à Desastres Naturais 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52200" y="418918"/>
            <a:ext cx="4613507" cy="247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7422329" y="4446291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37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  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7422347" y="5493854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39 –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Temáticos de Materiais para Construção Civil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7422329" y="6613025"/>
            <a:ext cx="4791600" cy="85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Geológicos e de Recursos Minerais Setorizados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39"/>
          <p:cNvSpPr txBox="1"/>
          <p:nvPr/>
        </p:nvSpPr>
        <p:spPr>
          <a:xfrm>
            <a:off x="398562" y="3106182"/>
            <a:ext cx="10929838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Desdobramento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Região Metropolitana de Manaus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a descrição de substâncias por cartilhas direcionadas aos pequenos mineradores de materiais para construção civil.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cruciais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e ambiental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Amazonas, reunindo em produtos que contemplam todo estado informações base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geram informações relevantes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acesso a matérias-primas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atrair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incentivar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empregos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Pequenos mineradores de materiais para construção civil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 e construção civil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906" name="Google Shape;906;p39"/>
          <p:cNvSpPr/>
          <p:nvPr/>
        </p:nvSpPr>
        <p:spPr>
          <a:xfrm>
            <a:off x="508000" y="2842787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07" name="Google Shape;907;p39"/>
          <p:cNvSpPr txBox="1"/>
          <p:nvPr/>
        </p:nvSpPr>
        <p:spPr>
          <a:xfrm>
            <a:off x="431800" y="1696473"/>
            <a:ext cx="8305800" cy="108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Temáticos de Materiais para Construção Civil</a:t>
            </a:r>
            <a:endParaRPr/>
          </a:p>
        </p:txBody>
      </p:sp>
      <p:pic>
        <p:nvPicPr>
          <p:cNvPr id="908" name="Google Shape;908;p39"/>
          <p:cNvPicPr preferRelativeResize="0"/>
          <p:nvPr/>
        </p:nvPicPr>
        <p:blipFill rotWithShape="1">
          <a:blip r:embed="rId6">
            <a:alphaModFix/>
          </a:blip>
          <a:srcRect l="15133" r="15132"/>
          <a:stretch/>
        </p:blipFill>
        <p:spPr>
          <a:xfrm>
            <a:off x="11557000" y="0"/>
            <a:ext cx="4698999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09" name="Google Shape;909;p39"/>
          <p:cNvSpPr txBox="1"/>
          <p:nvPr/>
        </p:nvSpPr>
        <p:spPr>
          <a:xfrm>
            <a:off x="431800" y="86144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0" name="Google Shape;910;p39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40"/>
          <p:cNvSpPr/>
          <p:nvPr/>
        </p:nvSpPr>
        <p:spPr>
          <a:xfrm>
            <a:off x="4606025" y="2486021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18" name="Google Shape;918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2517" r="12518"/>
          <a:stretch/>
        </p:blipFill>
        <p:spPr>
          <a:xfrm>
            <a:off x="2586239" y="310649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19" name="Google Shape;91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40"/>
          <p:cNvSpPr/>
          <p:nvPr/>
        </p:nvSpPr>
        <p:spPr>
          <a:xfrm>
            <a:off x="8728105" y="39076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922" name="Google Shape;922;p40"/>
          <p:cNvSpPr txBox="1"/>
          <p:nvPr/>
        </p:nvSpPr>
        <p:spPr>
          <a:xfrm>
            <a:off x="8620155" y="4165462"/>
            <a:ext cx="5715000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caracterização mineral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janelas pré-cambrianas da Amazônia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Regiões de exposição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Cráton Amazonas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reconhecido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estado: Alto Rio Negro, Apuí-Transamazônica e Pitinga. 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é um desdobramento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Estadual do Amazonas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detalhamento cartográfico e caracterização mineral de regiões de reconhecido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exemplo: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Rio Negro, Apuí-Transamazônica e Pitinga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923" name="Google Shape;923;p40"/>
          <p:cNvSpPr txBox="1"/>
          <p:nvPr/>
        </p:nvSpPr>
        <p:spPr>
          <a:xfrm>
            <a:off x="8678377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4" name="Google Shape;924;p40"/>
          <p:cNvSpPr txBox="1"/>
          <p:nvPr/>
        </p:nvSpPr>
        <p:spPr>
          <a:xfrm>
            <a:off x="8620155" y="2086036"/>
            <a:ext cx="5562600" cy="16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Mapas Geológicos e de Recursos Minerais Setorizados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5" name="Google Shape;925;p40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1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32" name="Google Shape;932;p41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33" name="Google Shape;933;p41"/>
          <p:cNvSpPr/>
          <p:nvPr/>
        </p:nvSpPr>
        <p:spPr>
          <a:xfrm>
            <a:off x="11785600" y="4083281"/>
            <a:ext cx="3429000" cy="4222519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34" name="Google Shape;934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44" r="16644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935" name="Google Shape;935;p4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1992" r="11992"/>
          <a:stretch/>
        </p:blipFill>
        <p:spPr>
          <a:xfrm>
            <a:off x="11770468" y="838200"/>
            <a:ext cx="3444132" cy="3022592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36" name="Google Shape;936;p41"/>
          <p:cNvSpPr txBox="1"/>
          <p:nvPr/>
        </p:nvSpPr>
        <p:spPr>
          <a:xfrm>
            <a:off x="11770468" y="4713799"/>
            <a:ext cx="3444132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sp>
        <p:nvSpPr>
          <p:cNvPr id="937" name="Google Shape;937;p41"/>
          <p:cNvSpPr txBox="1"/>
          <p:nvPr/>
        </p:nvSpPr>
        <p:spPr>
          <a:xfrm>
            <a:off x="8204200" y="1305598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938" name="Google Shape;938;p41"/>
          <p:cNvSpPr txBox="1"/>
          <p:nvPr/>
        </p:nvSpPr>
        <p:spPr>
          <a:xfrm>
            <a:off x="11861800" y="4256599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9" name="Google Shape;939;p41"/>
          <p:cNvSpPr txBox="1"/>
          <p:nvPr/>
        </p:nvSpPr>
        <p:spPr>
          <a:xfrm>
            <a:off x="8204200" y="1981494"/>
            <a:ext cx="33528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cruciais para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geram informações relevantes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acesso a matérias-primas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atrair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incentivar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empregos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940" name="Google Shape;940;p41"/>
          <p:cNvSpPr txBox="1"/>
          <p:nvPr/>
        </p:nvSpPr>
        <p:spPr>
          <a:xfrm>
            <a:off x="8496551" y="7231900"/>
            <a:ext cx="25908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1" name="Google Shape;94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42"/>
          <p:cNvSpPr txBox="1"/>
          <p:nvPr/>
        </p:nvSpPr>
        <p:spPr>
          <a:xfrm>
            <a:off x="398562" y="3962347"/>
            <a:ext cx="742463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 consiste no estudo ampla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amostragem e análise química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ouro ao longo dos principais rios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 do Solimões-Amazonas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seus principais afluentes, e ainda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geoquímicos ambientais e monitoramento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são fundamentais para avaliação 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atividade garimpeira nos rios da Amazônia.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proveniência das mineralizações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nos rios da Amazônia, é um tema recorrente, com órgãos como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Federal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Centro Gestor e Operacional do Sistema de Proteção da Amazônia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(Censipam) e Assembleia Legislativa do Amazonas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solicitam ao SGB estudos sobre assinatura dessas mineralizações. </a:t>
            </a:r>
            <a:endParaRPr/>
          </a:p>
        </p:txBody>
      </p:sp>
      <p:sp>
        <p:nvSpPr>
          <p:cNvPr id="954" name="Google Shape;954;p42"/>
          <p:cNvSpPr/>
          <p:nvPr/>
        </p:nvSpPr>
        <p:spPr>
          <a:xfrm>
            <a:off x="508000" y="369895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55" name="Google Shape;955;p42"/>
          <p:cNvSpPr txBox="1"/>
          <p:nvPr/>
        </p:nvSpPr>
        <p:spPr>
          <a:xfrm>
            <a:off x="431800" y="2552638"/>
            <a:ext cx="8305800" cy="108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Ouro-Cassiterita nos Rios da Amazônia</a:t>
            </a:r>
            <a:endParaRPr/>
          </a:p>
        </p:txBody>
      </p:sp>
      <p:sp>
        <p:nvSpPr>
          <p:cNvPr id="956" name="Google Shape;956;p42"/>
          <p:cNvSpPr txBox="1"/>
          <p:nvPr/>
        </p:nvSpPr>
        <p:spPr>
          <a:xfrm>
            <a:off x="431800" y="86144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7" name="Google Shape;957;p42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42"/>
          <p:cNvPicPr preferRelativeResize="0"/>
          <p:nvPr/>
        </p:nvPicPr>
        <p:blipFill rotWithShape="1">
          <a:blip r:embed="rId7">
            <a:alphaModFix/>
          </a:blip>
          <a:srcRect l="6272" r="6272"/>
          <a:stretch/>
        </p:blipFill>
        <p:spPr>
          <a:xfrm>
            <a:off x="8432802" y="0"/>
            <a:ext cx="7823197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59" name="Google Shape;959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3"/>
          <p:cNvSpPr/>
          <p:nvPr/>
        </p:nvSpPr>
        <p:spPr>
          <a:xfrm>
            <a:off x="812800" y="1757351"/>
            <a:ext cx="5791200" cy="5629296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66" name="Google Shape;96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626" r="16626"/>
          <a:stretch/>
        </p:blipFill>
        <p:spPr>
          <a:xfrm>
            <a:off x="5788623" y="1097279"/>
            <a:ext cx="6187890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968" name="Google Shape;96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43"/>
          <p:cNvSpPr txBox="1"/>
          <p:nvPr/>
        </p:nvSpPr>
        <p:spPr>
          <a:xfrm>
            <a:off x="889000" y="193625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0" name="Google Shape;970;p43"/>
          <p:cNvSpPr txBox="1"/>
          <p:nvPr/>
        </p:nvSpPr>
        <p:spPr>
          <a:xfrm>
            <a:off x="889000" y="2443151"/>
            <a:ext cx="4740514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cruciais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reunindo em produtos que contemplam todo estado informações base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Representam vetores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regional e nacional, pois geram informações relevantes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acesso a matérias-primas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atrair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incentivar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criação de empregos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as pesquisas subsidiam a formulação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971" name="Google Shape;971;p43"/>
          <p:cNvSpPr/>
          <p:nvPr/>
        </p:nvSpPr>
        <p:spPr>
          <a:xfrm>
            <a:off x="11702691" y="2771136"/>
            <a:ext cx="3816709" cy="3888978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72" name="Google Shape;972;p43"/>
          <p:cNvSpPr txBox="1"/>
          <p:nvPr/>
        </p:nvSpPr>
        <p:spPr>
          <a:xfrm>
            <a:off x="11861800" y="3441491"/>
            <a:ext cx="3581400" cy="300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sp>
        <p:nvSpPr>
          <p:cNvPr id="973" name="Google Shape;973;p43"/>
          <p:cNvSpPr txBox="1"/>
          <p:nvPr/>
        </p:nvSpPr>
        <p:spPr>
          <a:xfrm>
            <a:off x="11810745" y="293811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4" name="Google Shape;974;p43"/>
          <p:cNvSpPr txBox="1"/>
          <p:nvPr/>
        </p:nvSpPr>
        <p:spPr>
          <a:xfrm>
            <a:off x="10790507" y="8361674"/>
            <a:ext cx="4892913" cy="38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/>
          </a:p>
        </p:txBody>
      </p:sp>
      <p:pic>
        <p:nvPicPr>
          <p:cNvPr id="975" name="Google Shape;97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44"/>
          <p:cNvSpPr/>
          <p:nvPr/>
        </p:nvSpPr>
        <p:spPr>
          <a:xfrm>
            <a:off x="4606025" y="238674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82" name="Google Shape;982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828" r="16828"/>
          <a:stretch/>
        </p:blipFill>
        <p:spPr>
          <a:xfrm>
            <a:off x="2586239" y="310649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83" name="Google Shape;98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44"/>
          <p:cNvSpPr/>
          <p:nvPr/>
        </p:nvSpPr>
        <p:spPr>
          <a:xfrm>
            <a:off x="8728105" y="4355377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986" name="Google Shape;986;p44"/>
          <p:cNvSpPr txBox="1"/>
          <p:nvPr/>
        </p:nvSpPr>
        <p:spPr>
          <a:xfrm>
            <a:off x="8620155" y="4713166"/>
            <a:ext cx="57150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por ser uma bacia de classe mundial, apresenta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gigantesca potencialidade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descoberta outros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jazimentos de sais de potássio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Para se lançar nestas áreas se faz necessário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de dados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implementação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levantamentos sísmicos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furos prospectivos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pois foi desta forma que o Canadá, Rússia e Bielorrússia se tornaram grandes produtores de potássio e ampliaram suas reservas.</a:t>
            </a:r>
            <a:endParaRPr/>
          </a:p>
        </p:txBody>
      </p:sp>
      <p:sp>
        <p:nvSpPr>
          <p:cNvPr id="987" name="Google Shape;987;p44"/>
          <p:cNvSpPr txBox="1"/>
          <p:nvPr/>
        </p:nvSpPr>
        <p:spPr>
          <a:xfrm>
            <a:off x="8678377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8" name="Google Shape;988;p44"/>
          <p:cNvSpPr txBox="1"/>
          <p:nvPr/>
        </p:nvSpPr>
        <p:spPr>
          <a:xfrm>
            <a:off x="8620155" y="2189692"/>
            <a:ext cx="5562600" cy="2067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Continuidade da Avaliação para o Potencial de Potássio na Bacia do Amazonas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9" name="Google Shape;989;p44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4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21" b="2892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998" name="Google Shape;998;p45"/>
          <p:cNvSpPr/>
          <p:nvPr/>
        </p:nvSpPr>
        <p:spPr>
          <a:xfrm>
            <a:off x="4623494" y="2286000"/>
            <a:ext cx="6633226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99" name="Google Shape;999;p45"/>
          <p:cNvSpPr/>
          <p:nvPr/>
        </p:nvSpPr>
        <p:spPr>
          <a:xfrm>
            <a:off x="11400508" y="2286000"/>
            <a:ext cx="4237975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00" name="Google Shape;1000;p45"/>
          <p:cNvSpPr txBox="1"/>
          <p:nvPr/>
        </p:nvSpPr>
        <p:spPr>
          <a:xfrm>
            <a:off x="11476708" y="2362200"/>
            <a:ext cx="400937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sp>
        <p:nvSpPr>
          <p:cNvPr id="1001" name="Google Shape;1001;p45"/>
          <p:cNvSpPr txBox="1"/>
          <p:nvPr/>
        </p:nvSpPr>
        <p:spPr>
          <a:xfrm>
            <a:off x="4737326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2" name="Google Shape;1002;p45"/>
          <p:cNvSpPr txBox="1"/>
          <p:nvPr/>
        </p:nvSpPr>
        <p:spPr>
          <a:xfrm>
            <a:off x="11476708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3" name="Google Shape;1003;p45"/>
          <p:cNvSpPr txBox="1"/>
          <p:nvPr/>
        </p:nvSpPr>
        <p:spPr>
          <a:xfrm>
            <a:off x="4707308" y="2359851"/>
            <a:ext cx="64770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Gerar informações sobre áreas potenciais para produção de potássio. Dessa forma, contribui fomentar novas pesquisas minerais e atrair investimentos, contribuindo para geração de emprego e desenvolvimento socioeconômico da região.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são cruciais para formulação de políticas públicas. </a:t>
            </a:r>
            <a:endParaRPr/>
          </a:p>
        </p:txBody>
      </p:sp>
      <p:sp>
        <p:nvSpPr>
          <p:cNvPr id="1004" name="Google Shape;1004;p45"/>
          <p:cNvSpPr txBox="1"/>
          <p:nvPr/>
        </p:nvSpPr>
        <p:spPr>
          <a:xfrm>
            <a:off x="542602" y="3562936"/>
            <a:ext cx="5524500" cy="82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5" name="Google Shape;1005;p45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46"/>
          <p:cNvSpPr txBox="1"/>
          <p:nvPr/>
        </p:nvSpPr>
        <p:spPr>
          <a:xfrm>
            <a:off x="398562" y="4740002"/>
            <a:ext cx="6281638" cy="294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realizar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 diagnóstico da qualidade da água superficial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bacia hidrográfica do rio Amazonas, através da determinação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parâmetros físicos, químicos e bacteriológicos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forma a fornecer subsídios para os diferentes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 de gestão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fornecer informações importantes sobre 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bacia aos gestores regionais.</a:t>
            </a:r>
            <a:endParaRPr/>
          </a:p>
        </p:txBody>
      </p:sp>
      <p:sp>
        <p:nvSpPr>
          <p:cNvPr id="1013" name="Google Shape;1013;p46"/>
          <p:cNvSpPr/>
          <p:nvPr/>
        </p:nvSpPr>
        <p:spPr>
          <a:xfrm>
            <a:off x="508000" y="4418355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014" name="Google Shape;1014;p46"/>
          <p:cNvSpPr txBox="1"/>
          <p:nvPr/>
        </p:nvSpPr>
        <p:spPr>
          <a:xfrm>
            <a:off x="431800" y="2775269"/>
            <a:ext cx="6400800" cy="145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Qualidade da Água nos Rios da Amazônia</a:t>
            </a:r>
            <a:endParaRPr/>
          </a:p>
        </p:txBody>
      </p:sp>
      <p:sp>
        <p:nvSpPr>
          <p:cNvPr id="1015" name="Google Shape;1015;p46"/>
          <p:cNvSpPr txBox="1"/>
          <p:nvPr/>
        </p:nvSpPr>
        <p:spPr>
          <a:xfrm>
            <a:off x="431800" y="843212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6" name="Google Shape;1016;p46"/>
          <p:cNvPicPr preferRelativeResize="0"/>
          <p:nvPr/>
        </p:nvPicPr>
        <p:blipFill rotWithShape="1">
          <a:blip r:embed="rId5">
            <a:alphaModFix/>
          </a:blip>
          <a:srcRect t="10237" b="10237"/>
          <a:stretch/>
        </p:blipFill>
        <p:spPr>
          <a:xfrm>
            <a:off x="8585201" y="228600"/>
            <a:ext cx="7287260" cy="868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17" name="Google Shape;1017;p46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47"/>
          <p:cNvSpPr/>
          <p:nvPr/>
        </p:nvSpPr>
        <p:spPr>
          <a:xfrm>
            <a:off x="8745416" y="6858000"/>
            <a:ext cx="2887783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25" name="Google Shape;1025;p47"/>
          <p:cNvSpPr/>
          <p:nvPr/>
        </p:nvSpPr>
        <p:spPr>
          <a:xfrm>
            <a:off x="8745418" y="838200"/>
            <a:ext cx="2887782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26" name="Google Shape;1026;p47"/>
          <p:cNvSpPr/>
          <p:nvPr/>
        </p:nvSpPr>
        <p:spPr>
          <a:xfrm>
            <a:off x="11785600" y="3505201"/>
            <a:ext cx="3429000" cy="4800600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27" name="Google Shape;1027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47" r="13946"/>
          <a:stretch/>
        </p:blipFill>
        <p:spPr>
          <a:xfrm>
            <a:off x="787398" y="1011900"/>
            <a:ext cx="7750400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1028" name="Google Shape;1028;p4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366" r="1366"/>
          <a:stretch/>
        </p:blipFill>
        <p:spPr>
          <a:xfrm>
            <a:off x="11770468" y="838200"/>
            <a:ext cx="3444132" cy="236220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029" name="Google Shape;1029;p47"/>
          <p:cNvSpPr txBox="1"/>
          <p:nvPr/>
        </p:nvSpPr>
        <p:spPr>
          <a:xfrm>
            <a:off x="11770468" y="4043757"/>
            <a:ext cx="3444132" cy="41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sp>
        <p:nvSpPr>
          <p:cNvPr id="1030" name="Google Shape;1030;p47"/>
          <p:cNvSpPr txBox="1"/>
          <p:nvPr/>
        </p:nvSpPr>
        <p:spPr>
          <a:xfrm>
            <a:off x="8950706" y="1305598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1031" name="Google Shape;1031;p47"/>
          <p:cNvSpPr txBox="1"/>
          <p:nvPr/>
        </p:nvSpPr>
        <p:spPr>
          <a:xfrm>
            <a:off x="11861800" y="3586557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2" name="Google Shape;1032;p47"/>
          <p:cNvSpPr txBox="1"/>
          <p:nvPr/>
        </p:nvSpPr>
        <p:spPr>
          <a:xfrm>
            <a:off x="8966200" y="1981494"/>
            <a:ext cx="2590800" cy="425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monitoramento e a avaliação da qualidade das águas superficiais são fatores primordiais para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adequada gestão dos recursos hídricos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pois permitem obtenção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estratégicas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acompanhamento das medidas efetivadas, atualização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bancos de dados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o direcionamento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decisões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033" name="Google Shape;1033;p47"/>
          <p:cNvSpPr txBox="1"/>
          <p:nvPr/>
        </p:nvSpPr>
        <p:spPr>
          <a:xfrm>
            <a:off x="8950706" y="7072625"/>
            <a:ext cx="2590800" cy="10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4" name="Google Shape;103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48"/>
          <p:cNvSpPr/>
          <p:nvPr/>
        </p:nvSpPr>
        <p:spPr>
          <a:xfrm>
            <a:off x="12584225" y="2668349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046" name="Google Shape;1046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6644" r="16644"/>
          <a:stretch/>
        </p:blipFill>
        <p:spPr>
          <a:xfrm>
            <a:off x="10564439" y="3388091"/>
            <a:ext cx="3966322" cy="396632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47" name="Google Shape;104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48"/>
          <p:cNvSpPr/>
          <p:nvPr/>
        </p:nvSpPr>
        <p:spPr>
          <a:xfrm>
            <a:off x="883288" y="4856997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1050" name="Google Shape;1050;p48"/>
          <p:cNvSpPr txBox="1"/>
          <p:nvPr/>
        </p:nvSpPr>
        <p:spPr>
          <a:xfrm>
            <a:off x="812800" y="5371252"/>
            <a:ext cx="8730332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prevê a realização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geológicos, geoquímicos, geotécnicos e hidrogeológicos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objetivo de avaliar o abastecimento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água para consumo humano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no tocante à sua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e quantidade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de analisar a coleta e o local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final 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resíduos sólidos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urbanos, com ênfase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contaminação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também permitirão identificar áreas de risco geológico nas sedes e principais comunidades dos municípios da calha do rio Amazonas, no Estado do Amazonas.</a:t>
            </a:r>
            <a:endParaRPr/>
          </a:p>
        </p:txBody>
      </p:sp>
      <p:sp>
        <p:nvSpPr>
          <p:cNvPr id="1051" name="Google Shape;1051;p48"/>
          <p:cNvSpPr txBox="1"/>
          <p:nvPr/>
        </p:nvSpPr>
        <p:spPr>
          <a:xfrm>
            <a:off x="812800" y="2278806"/>
            <a:ext cx="9220200" cy="249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das Águas de Abastecimento Público, da Destinação dos Resíduos Sólidos e das Áreas de Risco nas Cidades e Principais Comunidades da Calha do Rio Amazonas, no Estado do Amazonas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2" name="Google Shape;1052;p48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4"/>
          <p:cNvPicPr preferRelativeResize="0"/>
          <p:nvPr/>
        </p:nvPicPr>
        <p:blipFill rotWithShape="1">
          <a:blip r:embed="rId3">
            <a:alphaModFix/>
          </a:blip>
          <a:srcRect l="58090" t="-4783" r="-57533" b="47954"/>
          <a:stretch/>
        </p:blipFill>
        <p:spPr>
          <a:xfrm>
            <a:off x="0" y="6840000"/>
            <a:ext cx="4356000" cy="23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4">
            <a:alphaModFix/>
          </a:blip>
          <a:srcRect t="-49756" r="16561" b="50006"/>
          <a:stretch/>
        </p:blipFill>
        <p:spPr>
          <a:xfrm>
            <a:off x="12547601" y="7596000"/>
            <a:ext cx="3708000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47" name="Google Shape;147;p4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1034533" y="2609267"/>
            <a:ext cx="54124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 </a:t>
            </a: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Ouro-Cassiterita nos Rios da Amazônia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1134519" y="3570966"/>
            <a:ext cx="5128400" cy="79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Continuidade da Avaliação para o Potencial de Potássio na Bacia do Amazonas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1034529" y="4854100"/>
            <a:ext cx="5125200" cy="9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46 </a:t>
            </a: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Proposta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Qualidade da Água nos Rios da Amazônia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1014329" y="6099873"/>
            <a:ext cx="5165600" cy="1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48 –</a:t>
            </a:r>
            <a:r>
              <a:rPr lang="pt-BR" sz="13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das Águas de Abastecimento Público, da Destinação dos Resíduos Sólidos e das Áreas de Risco nas Cidades e Principais Comunidades da Calha do Rio Amazonas, no Estado do Amazonas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9800" y="470261"/>
            <a:ext cx="4689707" cy="252823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7810796" y="2609269"/>
            <a:ext cx="5125200" cy="9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46 </a:t>
            </a: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Proposta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 do Município de São Gabriel da Cachoeira - Estado do Amazonas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49"/>
          <p:cNvSpPr txBox="1"/>
          <p:nvPr/>
        </p:nvSpPr>
        <p:spPr>
          <a:xfrm>
            <a:off x="736600" y="2466474"/>
            <a:ext cx="838200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contemplados: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Careiro da Várzea, Autazes, Itacoatiara, Silves, Itapiranga, Urucará, São Sebastião do Uatumã, Urucurituba, Boa Vista do Ramos, Barreirinha, Maués, Parintins e Nhamundá, ao longo da calha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Amazonas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além dos municípios de Manaquiri e Careiro, à margem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Solimões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 de </a:t>
            </a:r>
            <a:r>
              <a:rPr lang="pt-BR" sz="18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147.600 km²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essenciais para gestão territorial e de recursos hídricos, de modo a beneficiar a população.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dos municípios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pic>
        <p:nvPicPr>
          <p:cNvPr id="1062" name="Google Shape;1062;p49"/>
          <p:cNvPicPr preferRelativeResize="0"/>
          <p:nvPr/>
        </p:nvPicPr>
        <p:blipFill rotWithShape="1">
          <a:blip r:embed="rId6">
            <a:alphaModFix/>
          </a:blip>
          <a:srcRect l="8522" r="8521"/>
          <a:stretch/>
        </p:blipFill>
        <p:spPr>
          <a:xfrm>
            <a:off x="9194800" y="3810000"/>
            <a:ext cx="6837621" cy="51282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63" name="Google Shape;1063;p49"/>
          <p:cNvSpPr txBox="1"/>
          <p:nvPr/>
        </p:nvSpPr>
        <p:spPr>
          <a:xfrm>
            <a:off x="736600" y="83680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1064" name="Google Shape;1064;p49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Google Shape;107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50"/>
          <p:cNvSpPr txBox="1"/>
          <p:nvPr/>
        </p:nvSpPr>
        <p:spPr>
          <a:xfrm>
            <a:off x="398562" y="4540710"/>
            <a:ext cx="68150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proposta visa realizar o levantamento da Geodiversidade do Município de São Gabriel da Cachoeira (AM) para subsidiar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e uso do solo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de seus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naturais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induzir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sustentável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sede e das comunidades indígenas.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levantamento contemplará temas importantes à gestão territorial da área, tais como: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(disponibilidade, qualidade e geração de energia hidrocinética); geologia e recursos minerais; patrimônio geológico; potencial geoturístico e solos. </a:t>
            </a:r>
            <a:endParaRPr/>
          </a:p>
        </p:txBody>
      </p:sp>
      <p:sp>
        <p:nvSpPr>
          <p:cNvPr id="1073" name="Google Shape;1073;p50"/>
          <p:cNvSpPr/>
          <p:nvPr/>
        </p:nvSpPr>
        <p:spPr>
          <a:xfrm>
            <a:off x="508000" y="4277315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074" name="Google Shape;1074;p50"/>
          <p:cNvSpPr txBox="1"/>
          <p:nvPr/>
        </p:nvSpPr>
        <p:spPr>
          <a:xfrm>
            <a:off x="431800" y="2760785"/>
            <a:ext cx="7086600" cy="145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 do Município de São Gabriel da Cachoeira - Estado do Amazonas</a:t>
            </a:r>
            <a:endParaRPr/>
          </a:p>
        </p:txBody>
      </p:sp>
      <p:sp>
        <p:nvSpPr>
          <p:cNvPr id="1075" name="Google Shape;1075;p50"/>
          <p:cNvSpPr txBox="1"/>
          <p:nvPr/>
        </p:nvSpPr>
        <p:spPr>
          <a:xfrm>
            <a:off x="431800" y="86144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6" name="Google Shape;1076;p50" descr="Uma imagem contendo Text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50"/>
          <p:cNvPicPr preferRelativeResize="0"/>
          <p:nvPr/>
        </p:nvPicPr>
        <p:blipFill rotWithShape="1">
          <a:blip r:embed="rId6">
            <a:alphaModFix/>
          </a:blip>
          <a:srcRect t="10237" b="10237"/>
          <a:stretch/>
        </p:blipFill>
        <p:spPr>
          <a:xfrm>
            <a:off x="8689340" y="228600"/>
            <a:ext cx="7287260" cy="868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78" name="Google Shape;1078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2464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5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21" b="2892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087" name="Google Shape;1087;p51"/>
          <p:cNvSpPr/>
          <p:nvPr/>
        </p:nvSpPr>
        <p:spPr>
          <a:xfrm>
            <a:off x="7087327" y="2286000"/>
            <a:ext cx="4495106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88" name="Google Shape;1088;p51"/>
          <p:cNvSpPr/>
          <p:nvPr/>
        </p:nvSpPr>
        <p:spPr>
          <a:xfrm>
            <a:off x="11740443" y="2286000"/>
            <a:ext cx="3661692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089" name="Google Shape;1089;p51"/>
          <p:cNvSpPr txBox="1"/>
          <p:nvPr/>
        </p:nvSpPr>
        <p:spPr>
          <a:xfrm>
            <a:off x="11816642" y="2614136"/>
            <a:ext cx="343309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Comunidades locais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1090" name="Google Shape;1090;p51"/>
          <p:cNvSpPr txBox="1"/>
          <p:nvPr/>
        </p:nvSpPr>
        <p:spPr>
          <a:xfrm>
            <a:off x="7201159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1" name="Google Shape;1091;p51"/>
          <p:cNvSpPr txBox="1"/>
          <p:nvPr/>
        </p:nvSpPr>
        <p:spPr>
          <a:xfrm>
            <a:off x="11816642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2" name="Google Shape;1092;p51"/>
          <p:cNvSpPr txBox="1"/>
          <p:nvPr/>
        </p:nvSpPr>
        <p:spPr>
          <a:xfrm>
            <a:off x="7171141" y="2359851"/>
            <a:ext cx="418269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 informações essenciais para subsidiar políticas públicas voltadas ao planejamento territorial e também subsídios para abastecimento de água, geração de energia e incremento da economia regional. </a:t>
            </a:r>
            <a:endParaRPr/>
          </a:p>
        </p:txBody>
      </p:sp>
      <p:sp>
        <p:nvSpPr>
          <p:cNvPr id="1093" name="Google Shape;1093;p51"/>
          <p:cNvSpPr txBox="1"/>
          <p:nvPr/>
        </p:nvSpPr>
        <p:spPr>
          <a:xfrm>
            <a:off x="542602" y="4038149"/>
            <a:ext cx="552450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 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4" name="Google Shape;1094;p51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97209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52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104" name="Google Shape;1104;p52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DE  MANAUS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SUREG-MA</a:t>
            </a:r>
            <a:endParaRPr sz="1800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5" name="Google Shape;1105;p52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6" name="Google Shape;1106;p52"/>
          <p:cNvGrpSpPr/>
          <p:nvPr/>
        </p:nvGrpSpPr>
        <p:grpSpPr>
          <a:xfrm>
            <a:off x="4699000" y="4114800"/>
            <a:ext cx="6400800" cy="1260987"/>
            <a:chOff x="4699000" y="4114800"/>
            <a:chExt cx="6400800" cy="1260987"/>
          </a:xfrm>
        </p:grpSpPr>
        <p:sp>
          <p:nvSpPr>
            <p:cNvPr id="1107" name="Google Shape;1107;p52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1108" name="Google Shape;1108;p52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2"/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André Araújo, 2010 – Petrópolis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Manaus - AM -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69067-375</a:t>
              </a: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10" name="Google Shape;1110;p52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52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92</a:t>
            </a: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2126-0301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2" name="Google Shape;1112;p52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suregma@sgb.gov.br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3" name="Google Shape;1113;p52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1114" name="Google Shape;1114;p52" descr="Interface gráfica do usuário,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9414" y="5983985"/>
            <a:ext cx="5613400" cy="87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5"/>
          <p:cNvPicPr preferRelativeResize="0"/>
          <p:nvPr/>
        </p:nvPicPr>
        <p:blipFill rotWithShape="1">
          <a:blip r:embed="rId4">
            <a:alphaModFix/>
          </a:blip>
          <a:srcRect l="35378" r="-35378"/>
          <a:stretch/>
        </p:blipFill>
        <p:spPr>
          <a:xfrm>
            <a:off x="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5">
            <a:alphaModFix/>
          </a:blip>
          <a:srcRect l="-6352" t="-2" r="5902" b="48968"/>
          <a:stretch/>
        </p:blipFill>
        <p:spPr>
          <a:xfrm>
            <a:off x="11808000" y="8368030"/>
            <a:ext cx="4464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6">
            <a:alphaModFix/>
          </a:blip>
          <a:srcRect l="-200" t="16146" r="16960" b="-17174"/>
          <a:stretch/>
        </p:blipFill>
        <p:spPr>
          <a:xfrm>
            <a:off x="13608000" y="0"/>
            <a:ext cx="2664000" cy="2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5"/>
          <p:cNvGrpSpPr/>
          <p:nvPr/>
        </p:nvGrpSpPr>
        <p:grpSpPr>
          <a:xfrm>
            <a:off x="-1113136" y="914400"/>
            <a:ext cx="8443902" cy="8077200"/>
            <a:chOff x="722" y="0"/>
            <a:chExt cx="4320" cy="4320"/>
          </a:xfrm>
        </p:grpSpPr>
        <p:sp>
          <p:nvSpPr>
            <p:cNvPr id="163" name="Google Shape;163;p5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4" name="Google Shape;194;p5"/>
          <p:cNvGrpSpPr/>
          <p:nvPr/>
        </p:nvGrpSpPr>
        <p:grpSpPr>
          <a:xfrm rot="8155075">
            <a:off x="1601824" y="2527888"/>
            <a:ext cx="3417110" cy="4724828"/>
            <a:chOff x="5373688" y="2928938"/>
            <a:chExt cx="1082675" cy="1497012"/>
          </a:xfrm>
        </p:grpSpPr>
        <p:sp>
          <p:nvSpPr>
            <p:cNvPr id="195" name="Google Shape;195;p5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7" name="Google Shape;197;p5"/>
          <p:cNvSpPr txBox="1"/>
          <p:nvPr/>
        </p:nvSpPr>
        <p:spPr>
          <a:xfrm>
            <a:off x="8014592" y="1875801"/>
            <a:ext cx="60494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e Recursos Minerais no Estado de Amazonas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5"/>
          <p:cNvSpPr txBox="1"/>
          <p:nvPr/>
        </p:nvSpPr>
        <p:spPr>
          <a:xfrm>
            <a:off x="8017140" y="3165243"/>
            <a:ext cx="6629400" cy="37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projeto é um marco no estado por sintetizar todo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adquirido desde a criação do SGB até 2005.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geológicos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foram integrados e consolidados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 do Estado do Amazonas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que se tornou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referência definitiva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sobre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estadual, além de ser um vetor de estudos em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pesquisa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minerais e ambiental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8">
            <a:alphaModFix/>
          </a:blip>
          <a:srcRect l="30977" r="1210"/>
          <a:stretch/>
        </p:blipFill>
        <p:spPr>
          <a:xfrm>
            <a:off x="2425159" y="4001778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806940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5"/>
          <p:cNvSpPr/>
          <p:nvPr/>
        </p:nvSpPr>
        <p:spPr>
          <a:xfrm rot="10800000" flipH="1">
            <a:off x="8084442" y="2942601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02" name="Google Shape;202;p5" descr="Uma imagem contendo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/>
          <p:nvPr/>
        </p:nvSpPr>
        <p:spPr>
          <a:xfrm>
            <a:off x="812800" y="1774189"/>
            <a:ext cx="4267200" cy="54102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09" name="Google Shape;2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4164" r="14165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 txBox="1"/>
          <p:nvPr/>
        </p:nvSpPr>
        <p:spPr>
          <a:xfrm>
            <a:off x="889000" y="195309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889000" y="2459989"/>
            <a:ext cx="35814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é essencial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econômico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Amazonas, pois reúne produtos que contemplam todo estado com informações básicas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naturais,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territorial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preservação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ambiental.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contribuem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acesso a matérias primas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impulsionam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investimentos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 de empregos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diretos e indiretos.</a:t>
            </a:r>
            <a:endParaRPr/>
          </a:p>
        </p:txBody>
      </p:sp>
      <p:sp>
        <p:nvSpPr>
          <p:cNvPr id="214" name="Google Shape;214;p6"/>
          <p:cNvSpPr/>
          <p:nvPr/>
        </p:nvSpPr>
        <p:spPr>
          <a:xfrm>
            <a:off x="11702691" y="2459212"/>
            <a:ext cx="3733825" cy="4181449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11861800" y="3129568"/>
            <a:ext cx="3581400" cy="33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sp>
        <p:nvSpPr>
          <p:cNvPr id="216" name="Google Shape;216;p6"/>
          <p:cNvSpPr txBox="1"/>
          <p:nvPr/>
        </p:nvSpPr>
        <p:spPr>
          <a:xfrm>
            <a:off x="11810745" y="2626187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7" name="Google Shape;217;p6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218" name="Google Shape;218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0" name="Google Shape;220;p6"/>
          <p:cNvSpPr txBox="1"/>
          <p:nvPr/>
        </p:nvSpPr>
        <p:spPr>
          <a:xfrm>
            <a:off x="10626487" y="8302895"/>
            <a:ext cx="4892913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73400" y="6096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 txBox="1"/>
          <p:nvPr/>
        </p:nvSpPr>
        <p:spPr>
          <a:xfrm>
            <a:off x="846346" y="2326926"/>
            <a:ext cx="7281654" cy="119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Potássio no Brasil: Bacia do Amazonas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7"/>
          <p:cNvSpPr txBox="1"/>
          <p:nvPr/>
        </p:nvSpPr>
        <p:spPr>
          <a:xfrm>
            <a:off x="812800" y="3698526"/>
            <a:ext cx="77724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pesquisa apresenta um panorama geral do potássio como recurso mineral e destaca a importância dessas descobertas para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país.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minério de potássio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(silvinita) é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estratégico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 setor agrícola brasileiro por ser a matéria-prima de onde se extrai o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potássio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qual é utilizado para a produção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fertilizante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estado, foram identificadas novas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com potencial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Bacia do Amazonas, incluindo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Sub-Bacia Evaporítica de Abacaxis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(SBEA),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Uatumã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(SBEU),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Faro-Juruti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(SBEF)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Tauari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(SBET).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Sub-Bacia Evaporíticas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apresentam grande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potassilífero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podem ajudar a reduzir o déficit crescente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balança comercial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brasileira, devido as importações do minério da Rússia, Bielorrússia e Canadá, principais fornecedores mundiais.</a:t>
            </a:r>
            <a:endParaRPr/>
          </a:p>
        </p:txBody>
      </p:sp>
      <p:sp>
        <p:nvSpPr>
          <p:cNvPr id="230" name="Google Shape;230;p7"/>
          <p:cNvSpPr/>
          <p:nvPr/>
        </p:nvSpPr>
        <p:spPr>
          <a:xfrm>
            <a:off x="812800" y="3546126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869615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5">
            <a:alphaModFix/>
          </a:blip>
          <a:srcRect l="20334" r="20333"/>
          <a:stretch/>
        </p:blipFill>
        <p:spPr>
          <a:xfrm>
            <a:off x="9194800" y="265496"/>
            <a:ext cx="6728286" cy="850079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3" name="Google Shape;233;p7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4">
            <a:alphaModFix/>
          </a:blip>
          <a:srcRect l="-743" t="88" r="1313" b="67601"/>
          <a:stretch/>
        </p:blipFill>
        <p:spPr>
          <a:xfrm rot="-10194156">
            <a:off x="6431338" y="-138399"/>
            <a:ext cx="2808000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9637" b="29637"/>
          <a:stretch/>
        </p:blipFill>
        <p:spPr>
          <a:xfrm>
            <a:off x="270935" y="4572000"/>
            <a:ext cx="15714133" cy="44196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43" name="Google Shape;243;p8"/>
          <p:cNvSpPr/>
          <p:nvPr/>
        </p:nvSpPr>
        <p:spPr>
          <a:xfrm>
            <a:off x="2068551" y="2286000"/>
            <a:ext cx="804447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10214625" y="228600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10290825" y="2362200"/>
            <a:ext cx="507041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estado: 3,9 milhões de pessoas (IBGE)</a:t>
            </a:r>
            <a:endParaRPr/>
          </a:p>
        </p:txBody>
      </p:sp>
      <p:grpSp>
        <p:nvGrpSpPr>
          <p:cNvPr id="246" name="Google Shape;246;p8"/>
          <p:cNvGrpSpPr/>
          <p:nvPr/>
        </p:nvGrpSpPr>
        <p:grpSpPr>
          <a:xfrm>
            <a:off x="7339967" y="378444"/>
            <a:ext cx="2548127" cy="740663"/>
            <a:chOff x="5695188" y="7506716"/>
            <a:chExt cx="2548127" cy="740663"/>
          </a:xfrm>
        </p:grpSpPr>
        <p:pic>
          <p:nvPicPr>
            <p:cNvPr id="247" name="Google Shape;247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9" name="Google Shape;249;p8"/>
          <p:cNvSpPr txBox="1"/>
          <p:nvPr/>
        </p:nvSpPr>
        <p:spPr>
          <a:xfrm>
            <a:off x="2078975" y="181985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8"/>
          <p:cNvSpPr txBox="1"/>
          <p:nvPr/>
        </p:nvSpPr>
        <p:spPr>
          <a:xfrm>
            <a:off x="10290825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8"/>
          <p:cNvSpPr txBox="1"/>
          <p:nvPr/>
        </p:nvSpPr>
        <p:spPr>
          <a:xfrm>
            <a:off x="2144752" y="2359851"/>
            <a:ext cx="77724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as pesquisas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potenciais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novos depósitos de potássio, o SGB contribui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impulsionar toda a cadeia produtiva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mineral e estimular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de contribuir para a tomada de decisão de investimentos,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também subsidia a formulação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252" name="Google Shape;252;p8"/>
          <p:cNvSpPr txBox="1"/>
          <p:nvPr/>
        </p:nvSpPr>
        <p:spPr>
          <a:xfrm>
            <a:off x="10244920" y="3671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3" name="Google Shape;253;p8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26362" t="20228" r="17578" b="26690"/>
          <a:stretch/>
        </p:blipFill>
        <p:spPr>
          <a:xfrm>
            <a:off x="823030" y="261867"/>
            <a:ext cx="3272102" cy="174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4661</Words>
  <Application>Microsoft Office PowerPoint</Application>
  <PresentationFormat>Personalizar</PresentationFormat>
  <Paragraphs>517</Paragraphs>
  <Slides>53</Slides>
  <Notes>53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0" baseType="lpstr">
      <vt:lpstr>Arial</vt:lpstr>
      <vt:lpstr>Gill Sans</vt:lpstr>
      <vt:lpstr>Century Gothic</vt:lpstr>
      <vt:lpstr>Calibri</vt:lpstr>
      <vt:lpstr>Montserrat</vt:lpstr>
      <vt:lpstr>Noto Sans Symbols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1</cp:revision>
  <dcterms:created xsi:type="dcterms:W3CDTF">2023-05-16T12:22:51Z</dcterms:created>
  <dcterms:modified xsi:type="dcterms:W3CDTF">2023-09-29T18:34:19Z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