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6256000" cy="9144000"/>
  <p:notesSz cx="16256000" cy="9144000"/>
  <p:embeddedFontLst>
    <p:embeddedFont>
      <p:font typeface="Montserrat" panose="00000500000000000000" pitchFamily="50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CQLihkoC49iUwJuh9raj1SJdu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8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1" name="Google Shape;4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94" name="Google Shape;4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8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4_Custom Layou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5" name="Google Shape;55;p36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7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9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0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0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" name="Google Shape;28;p3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>
            <a:spLocks noGrp="1"/>
          </p:cNvSpPr>
          <p:nvPr>
            <p:ph type="pic" idx="2"/>
          </p:nvPr>
        </p:nvSpPr>
        <p:spPr>
          <a:xfrm>
            <a:off x="10365249" y="3242076"/>
            <a:ext cx="4379451" cy="43794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" name="Google Shape;33;p31"/>
          <p:cNvSpPr>
            <a:spLocks noGrp="1"/>
          </p:cNvSpPr>
          <p:nvPr>
            <p:ph type="pic" idx="3"/>
          </p:nvPr>
        </p:nvSpPr>
        <p:spPr>
          <a:xfrm>
            <a:off x="8748559" y="1625386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" name="Google Shape;36;p32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" name="Google Shape;42;p33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5" name="Google Shape;45;p34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>
            <a:spLocks noGrp="1"/>
          </p:cNvSpPr>
          <p:nvPr>
            <p:ph type="pic" idx="2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" name="Google Shape;48;p35"/>
          <p:cNvSpPr>
            <a:spLocks noGrp="1"/>
          </p:cNvSpPr>
          <p:nvPr>
            <p:ph type="pic" idx="3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" name="Google Shape;49;p35"/>
          <p:cNvSpPr>
            <a:spLocks noGrp="1"/>
          </p:cNvSpPr>
          <p:nvPr>
            <p:ph type="pic" idx="4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www.cprm.gov.br/publique/Gestao-Territorial/Prevencao-de-Desastres/Setorizacao-de-Riscos-Geologicos---Acre-4868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15376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jp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openxmlformats.org/officeDocument/2006/relationships/hyperlink" Target="https://rigeo.cprm.gov.br/handle/doc/2239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25.jp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prm.gov.br/publique/media/gestao_territorial/plano_nac_risco.pdf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Prevencao-de-Desastres/Cartas-de-Suscetibilidade-a-Movimentos-Gravitacionais-de-Massa-e-Inundacoes---Acre-5065.html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jspui/handle/doc/13676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openxmlformats.org/officeDocument/2006/relationships/image" Target="../media/image31.jp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34.jp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hyperlink" Target="https://sgbeduca.cprm.gov.br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rigeo.cprm.gov.br/handle/doc/22354" TargetMode="External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sgbeduca.cprm.gov.br/professores_recursos_pedagogicos_mapas.html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35.jpg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openxmlformats.org/officeDocument/2006/relationships/hyperlink" Target="https://rigeo.cprm.gov.br/handle/doc/22354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sgbeduca.cprm.gov.br/media/professores/mapas_rochas_acre.pdf" TargetMode="External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sgb.gov.br/publique/Redes-Institucionais/Rede-de-Litotecas-264" TargetMode="External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mYbYR7b2S7YU3ndw9" TargetMode="External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hyperlink" Target="mailto:emailparacontato@sgb.com.b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://www.cprm.gov.br/publique/Hidrologia/Monitoramento-Hidrologico-e-Hidrogeologico/Saiba-Mais---Rede-Hidrometeorologica-Nacional---RHN-6588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sace/index_bacias_monitoradas.php?getbacia=bacre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hyperlink" Target="http://siagasweb.cprm.gov.br/layou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rimasweb.cprm.gov.br/layout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02" y="12290"/>
            <a:ext cx="16234151" cy="9131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73400" y="6096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0"/>
          <p:cNvSpPr txBox="1"/>
          <p:nvPr/>
        </p:nvSpPr>
        <p:spPr>
          <a:xfrm>
            <a:off x="846346" y="2756926"/>
            <a:ext cx="7738854" cy="58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10"/>
          <p:cNvSpPr txBox="1"/>
          <p:nvPr/>
        </p:nvSpPr>
        <p:spPr>
          <a:xfrm>
            <a:off x="812800" y="3675867"/>
            <a:ext cx="739140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mapeamentos são realizados em parceria com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exclusivamente em regiões onde há edificações com permanência humana e cartografam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(Lei 12.608/2012)</a:t>
            </a:r>
            <a:endParaRPr/>
          </a:p>
        </p:txBody>
      </p:sp>
      <p:sp>
        <p:nvSpPr>
          <p:cNvPr id="267" name="Google Shape;267;p10"/>
          <p:cNvSpPr/>
          <p:nvPr/>
        </p:nvSpPr>
        <p:spPr>
          <a:xfrm>
            <a:off x="812800" y="3523467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68" name="Google Shape;268;p10"/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9" name="Google Shape;269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08310" y="0"/>
            <a:ext cx="68580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0" name="Google Shape;270;p10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1"/>
          <p:cNvSpPr txBox="1"/>
          <p:nvPr/>
        </p:nvSpPr>
        <p:spPr>
          <a:xfrm>
            <a:off x="736600" y="2057400"/>
            <a:ext cx="8382000" cy="640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2800"/>
              <a:buFont typeface="Century Gothic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 o estado mapeado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Alguns municípios foram alvos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revisita geotécnica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exemplo, o município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Branco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revisitado no 2º semestre de 2022.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85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 pessoas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contempladas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ordenamento territorial e prevenção de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pic>
        <p:nvPicPr>
          <p:cNvPr id="281" name="Google Shape;281;p11"/>
          <p:cNvPicPr preferRelativeResize="0"/>
          <p:nvPr/>
        </p:nvPicPr>
        <p:blipFill rotWithShape="1">
          <a:blip r:embed="rId7">
            <a:alphaModFix/>
          </a:blip>
          <a:srcRect l="11891" r="11891"/>
          <a:stretch/>
        </p:blipFill>
        <p:spPr>
          <a:xfrm>
            <a:off x="9505100" y="3892565"/>
            <a:ext cx="6750900" cy="50631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282" name="Google Shape;282;p11"/>
          <p:cNvGrpSpPr/>
          <p:nvPr/>
        </p:nvGrpSpPr>
        <p:grpSpPr>
          <a:xfrm>
            <a:off x="10892536" y="2667000"/>
            <a:ext cx="2548127" cy="740663"/>
            <a:chOff x="5695188" y="7506716"/>
            <a:chExt cx="2548127" cy="740663"/>
          </a:xfrm>
        </p:grpSpPr>
        <p:pic>
          <p:nvPicPr>
            <p:cNvPr id="283" name="Google Shape;283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85" name="Google Shape;285;p11"/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6" name="Google Shape;286;p11" descr="Logotip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73400" y="6096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2"/>
          <p:cNvSpPr txBox="1"/>
          <p:nvPr/>
        </p:nvSpPr>
        <p:spPr>
          <a:xfrm>
            <a:off x="846346" y="2614620"/>
            <a:ext cx="7738854" cy="58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6" name="Google Shape;296;p12"/>
          <p:cNvSpPr txBox="1"/>
          <p:nvPr/>
        </p:nvSpPr>
        <p:spPr>
          <a:xfrm>
            <a:off x="812800" y="3533561"/>
            <a:ext cx="7391400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Registro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habitadas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sofreram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 ou danos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decorrentes 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chuvas intensas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atingem anualmente os municípios brasileiros.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pt-BR" sz="180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atendimento</a:t>
            </a:r>
            <a:r>
              <a:rPr lang="pt-BR" sz="180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Brasiléia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 uma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resposta rápida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aos administradores e órgãos públicos na tomada de decisões voltadas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resposta a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atingida pelos eventos que causaram danos</a:t>
            </a:r>
            <a:endParaRPr/>
          </a:p>
        </p:txBody>
      </p:sp>
      <p:sp>
        <p:nvSpPr>
          <p:cNvPr id="297" name="Google Shape;297;p12"/>
          <p:cNvSpPr/>
          <p:nvPr/>
        </p:nvSpPr>
        <p:spPr>
          <a:xfrm>
            <a:off x="812800" y="3381161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98" name="Google Shape;298;p12"/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9" name="Google Shape;299;p12"/>
          <p:cNvGrpSpPr/>
          <p:nvPr/>
        </p:nvGrpSpPr>
        <p:grpSpPr>
          <a:xfrm>
            <a:off x="9533777" y="2730954"/>
            <a:ext cx="2548127" cy="740663"/>
            <a:chOff x="5695188" y="7506716"/>
            <a:chExt cx="2548127" cy="740663"/>
          </a:xfrm>
        </p:grpSpPr>
        <p:pic>
          <p:nvPicPr>
            <p:cNvPr id="300" name="Google Shape;300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1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02" name="Google Shape;302;p12" descr="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05100" y="3892565"/>
            <a:ext cx="6750900" cy="50631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73400" y="6096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3"/>
          <p:cNvSpPr txBox="1"/>
          <p:nvPr/>
        </p:nvSpPr>
        <p:spPr>
          <a:xfrm>
            <a:off x="846346" y="2931642"/>
            <a:ext cx="7738854" cy="114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812800" y="4452738"/>
            <a:ext cx="70104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estudos apresentam um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panorama socioeconômico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residentes nas áreas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geológico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mapeadas pelo SGB.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análise é realizada considerando a interseção tripla entre os setores censitários do Censo Demográfico de 2010, área urbana e áreas de risco geológico.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deste cruzamento de dados, são realizados cálculos que refletem 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da população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exposta aos riscos geológicos.</a:t>
            </a:r>
            <a:endParaRPr/>
          </a:p>
        </p:txBody>
      </p:sp>
      <p:sp>
        <p:nvSpPr>
          <p:cNvPr id="314" name="Google Shape;314;p13"/>
          <p:cNvSpPr/>
          <p:nvPr/>
        </p:nvSpPr>
        <p:spPr>
          <a:xfrm>
            <a:off x="812800" y="4300338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5" name="Google Shape;315;p13"/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6" name="Google Shape;316;p13"/>
          <p:cNvPicPr preferRelativeResize="0"/>
          <p:nvPr/>
        </p:nvPicPr>
        <p:blipFill rotWithShape="1">
          <a:blip r:embed="rId7">
            <a:alphaModFix/>
          </a:blip>
          <a:srcRect l="23617" r="23616"/>
          <a:stretch/>
        </p:blipFill>
        <p:spPr>
          <a:xfrm>
            <a:off x="9018621" y="0"/>
            <a:ext cx="7237379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17" name="Google Shape;317;p13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4"/>
          <p:cNvSpPr/>
          <p:nvPr/>
        </p:nvSpPr>
        <p:spPr>
          <a:xfrm>
            <a:off x="4284662" y="3187558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25" name="Google Shape;325;p1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l="51049" t="12833" r="7518" b="25018"/>
          <a:stretch/>
        </p:blipFill>
        <p:spPr>
          <a:xfrm>
            <a:off x="2532062" y="3678096"/>
            <a:ext cx="3233738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326" name="Google Shape;326;p14"/>
          <p:cNvGrpSpPr/>
          <p:nvPr/>
        </p:nvGrpSpPr>
        <p:grpSpPr>
          <a:xfrm>
            <a:off x="2137012" y="228600"/>
            <a:ext cx="1966691" cy="2203195"/>
            <a:chOff x="6855459" y="2020328"/>
            <a:chExt cx="4258056" cy="4770107"/>
          </a:xfrm>
        </p:grpSpPr>
        <p:pic>
          <p:nvPicPr>
            <p:cNvPr id="327" name="Google Shape;327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0" name="Google Shape;330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4"/>
          <p:cNvSpPr txBox="1"/>
          <p:nvPr/>
        </p:nvSpPr>
        <p:spPr>
          <a:xfrm>
            <a:off x="7535401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p14"/>
          <p:cNvSpPr txBox="1"/>
          <p:nvPr/>
        </p:nvSpPr>
        <p:spPr>
          <a:xfrm>
            <a:off x="7521472" y="1366094"/>
            <a:ext cx="7391400" cy="64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pt-BR" sz="180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</a:t>
            </a:r>
            <a:r>
              <a:rPr lang="pt-BR" sz="180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contemplado: Brasiléia </a:t>
            </a:r>
            <a:endParaRPr sz="18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com as políticas públicas voltadas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Embasa as ações dos órgãos de fiscalização voltadas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inibição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expansão 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 na definição de critérios para disponibilização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públicos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destinados ao financiamento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intervenções estruturais e não-estruturais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destinadas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privadas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>
            <a:off x="3953032" y="8111440"/>
            <a:ext cx="2548127" cy="740663"/>
            <a:chOff x="5695188" y="7506716"/>
            <a:chExt cx="2548127" cy="740663"/>
          </a:xfrm>
        </p:grpSpPr>
        <p:pic>
          <p:nvPicPr>
            <p:cNvPr id="335" name="Google Shape;335;p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1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2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37" name="Google Shape;337;p14" descr="Logotipo&#10;&#10;Descrição gerada automaticament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56623" y="-931472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5"/>
          <p:cNvSpPr/>
          <p:nvPr/>
        </p:nvSpPr>
        <p:spPr>
          <a:xfrm>
            <a:off x="9265816" y="5968735"/>
            <a:ext cx="5943600" cy="1551939"/>
          </a:xfrm>
          <a:prstGeom prst="roundRect">
            <a:avLst>
              <a:gd name="adj" fmla="val 7483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45" name="Google Shape;345;p15"/>
          <p:cNvSpPr/>
          <p:nvPr/>
        </p:nvSpPr>
        <p:spPr>
          <a:xfrm>
            <a:off x="4567879" y="2782357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46" name="Google Shape;346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465" t="24188" r="50458" b="5198"/>
          <a:stretch/>
        </p:blipFill>
        <p:spPr>
          <a:xfrm>
            <a:off x="2827085" y="3272895"/>
            <a:ext cx="3233737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47" name="Google Shape;347;p15"/>
          <p:cNvSpPr txBox="1"/>
          <p:nvPr/>
        </p:nvSpPr>
        <p:spPr>
          <a:xfrm>
            <a:off x="9510851" y="6044935"/>
            <a:ext cx="5448300" cy="12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no </a:t>
            </a:r>
            <a:r>
              <a:rPr lang="pt-BR" sz="18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Plano Nacional de Gestão de Riscos e Resposta a Desastres Naturais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pic>
        <p:nvPicPr>
          <p:cNvPr id="348" name="Google Shape;34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5"/>
          <p:cNvSpPr/>
          <p:nvPr/>
        </p:nvSpPr>
        <p:spPr>
          <a:xfrm>
            <a:off x="9271000" y="3504367"/>
            <a:ext cx="5943600" cy="2223796"/>
          </a:xfrm>
          <a:prstGeom prst="roundRect">
            <a:avLst>
              <a:gd name="adj" fmla="val 9988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51" name="Google Shape;351;p15"/>
          <p:cNvSpPr txBox="1"/>
          <p:nvPr/>
        </p:nvSpPr>
        <p:spPr>
          <a:xfrm>
            <a:off x="9273592" y="3504367"/>
            <a:ext cx="5941008" cy="25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 o município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352" name="Google Shape;352;p15"/>
          <p:cNvSpPr txBox="1"/>
          <p:nvPr/>
        </p:nvSpPr>
        <p:spPr>
          <a:xfrm>
            <a:off x="92329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15"/>
          <p:cNvSpPr txBox="1"/>
          <p:nvPr/>
        </p:nvSpPr>
        <p:spPr>
          <a:xfrm>
            <a:off x="9118600" y="1244696"/>
            <a:ext cx="5943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Inundações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4" name="Google Shape;354;p15"/>
          <p:cNvSpPr/>
          <p:nvPr/>
        </p:nvSpPr>
        <p:spPr>
          <a:xfrm>
            <a:off x="9271000" y="3047167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pic>
        <p:nvPicPr>
          <p:cNvPr id="355" name="Google Shape;355;p15" descr="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965200" y="2511238"/>
            <a:ext cx="609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64" name="Google Shape;364;p16"/>
          <p:cNvSpPr/>
          <p:nvPr/>
        </p:nvSpPr>
        <p:spPr>
          <a:xfrm>
            <a:off x="7985675" y="2196332"/>
            <a:ext cx="5486399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65" name="Google Shape;365;p16"/>
          <p:cNvSpPr txBox="1"/>
          <p:nvPr/>
        </p:nvSpPr>
        <p:spPr>
          <a:xfrm>
            <a:off x="8138075" y="2272532"/>
            <a:ext cx="533399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municípios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mapeados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Contribuem para o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e ocupação do solo, controle da expansão urbana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 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e, ainda, no âmbito regional, auxiliam na elaboração de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zoneamentos ecológico-econômicos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366" name="Google Shape;366;p16"/>
          <p:cNvSpPr/>
          <p:nvPr/>
        </p:nvSpPr>
        <p:spPr>
          <a:xfrm>
            <a:off x="7985675" y="5034025"/>
            <a:ext cx="47148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67" name="Google Shape;367;p16"/>
          <p:cNvSpPr txBox="1"/>
          <p:nvPr/>
        </p:nvSpPr>
        <p:spPr>
          <a:xfrm>
            <a:off x="8138075" y="5186425"/>
            <a:ext cx="4876800" cy="189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sp>
        <p:nvSpPr>
          <p:cNvPr id="368" name="Google Shape;368;p16"/>
          <p:cNvSpPr txBox="1"/>
          <p:nvPr/>
        </p:nvSpPr>
        <p:spPr>
          <a:xfrm>
            <a:off x="7909475" y="164121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16"/>
          <p:cNvSpPr txBox="1"/>
          <p:nvPr/>
        </p:nvSpPr>
        <p:spPr>
          <a:xfrm>
            <a:off x="7985675" y="4576825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 beneficiado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70" name="Google Shape;370;p16"/>
          <p:cNvGrpSpPr/>
          <p:nvPr/>
        </p:nvGrpSpPr>
        <p:grpSpPr>
          <a:xfrm>
            <a:off x="10532873" y="609324"/>
            <a:ext cx="2548127" cy="740663"/>
            <a:chOff x="5695188" y="7506716"/>
            <a:chExt cx="2548127" cy="740663"/>
          </a:xfrm>
        </p:grpSpPr>
        <p:pic>
          <p:nvPicPr>
            <p:cNvPr id="371" name="Google Shape;371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" name="Google Shape;372;p1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73" name="Google Shape;373;p16"/>
          <p:cNvSpPr txBox="1"/>
          <p:nvPr/>
        </p:nvSpPr>
        <p:spPr>
          <a:xfrm>
            <a:off x="11175999" y="8229600"/>
            <a:ext cx="55245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4" name="Google Shape;374;p16" descr="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7278" b="27278"/>
          <a:stretch/>
        </p:blipFill>
        <p:spPr>
          <a:xfrm>
            <a:off x="2" y="-2"/>
            <a:ext cx="16255997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80" name="Google Shape;38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7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3" name="Google Shape;383;p17"/>
          <p:cNvSpPr txBox="1"/>
          <p:nvPr/>
        </p:nvSpPr>
        <p:spPr>
          <a:xfrm>
            <a:off x="812800" y="4343400"/>
            <a:ext cx="11949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de Levantamento da Geodiversidade</a:t>
            </a:r>
            <a:endParaRPr sz="32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Geodiversidade do Estado do Acre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17"/>
          <p:cNvSpPr/>
          <p:nvPr/>
        </p:nvSpPr>
        <p:spPr>
          <a:xfrm>
            <a:off x="812800" y="5791200"/>
            <a:ext cx="7162800" cy="2286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5" name="Google Shape;385;p17"/>
          <p:cNvSpPr txBox="1"/>
          <p:nvPr/>
        </p:nvSpPr>
        <p:spPr>
          <a:xfrm>
            <a:off x="965200" y="5791200"/>
            <a:ext cx="6858000" cy="211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documento reúne informações sobre os grandes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geossistemas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formadores do território e sobre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dão origem às paisagens, rochas, minerais, águas, fósseis e outros depósitos superficiais que propiciam o desenvolvimento da vida na terra.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Google Shape;386;p17"/>
          <p:cNvSpPr/>
          <p:nvPr/>
        </p:nvSpPr>
        <p:spPr>
          <a:xfrm>
            <a:off x="8348406" y="5791200"/>
            <a:ext cx="5791200" cy="2286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7" name="Google Shape;387;p17"/>
          <p:cNvSpPr txBox="1"/>
          <p:nvPr/>
        </p:nvSpPr>
        <p:spPr>
          <a:xfrm>
            <a:off x="8500805" y="5791200"/>
            <a:ext cx="5391849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mapa, o SGB traduz o conhecimento geológico-científico para aplicação no uso adequado do território, notadamente nas áreas: construção civil, agricultura, gestão dos recursos minerais e geoturismo.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17"/>
          <p:cNvSpPr txBox="1"/>
          <p:nvPr/>
        </p:nvSpPr>
        <p:spPr>
          <a:xfrm>
            <a:off x="812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8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16000" y="-447880"/>
            <a:ext cx="6214898" cy="349588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8"/>
          <p:cNvSpPr/>
          <p:nvPr/>
        </p:nvSpPr>
        <p:spPr>
          <a:xfrm>
            <a:off x="812800" y="2388704"/>
            <a:ext cx="4267200" cy="5612296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96" name="Google Shape;39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82668" y="219349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138868" y="1231074"/>
            <a:ext cx="7429913" cy="557243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398" name="Google Shape;39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58720" y="-2264445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8"/>
          <p:cNvSpPr txBox="1"/>
          <p:nvPr/>
        </p:nvSpPr>
        <p:spPr>
          <a:xfrm>
            <a:off x="965200" y="256760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0" name="Google Shape;400;p18"/>
          <p:cNvSpPr txBox="1"/>
          <p:nvPr/>
        </p:nvSpPr>
        <p:spPr>
          <a:xfrm>
            <a:off x="965200" y="3177208"/>
            <a:ext cx="3446253" cy="461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Evidencia limitações e potencialidades do território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sustentável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gerar informações importantes para planejar e subsidiar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 produtivas, proteção ambiental, uso sustentável do solo e dos recursos hídricos </a:t>
            </a:r>
            <a:endParaRPr/>
          </a:p>
        </p:txBody>
      </p:sp>
      <p:sp>
        <p:nvSpPr>
          <p:cNvPr id="401" name="Google Shape;401;p18"/>
          <p:cNvSpPr/>
          <p:nvPr/>
        </p:nvSpPr>
        <p:spPr>
          <a:xfrm>
            <a:off x="12236092" y="5841087"/>
            <a:ext cx="3178113" cy="2030896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02" name="Google Shape;402;p18"/>
          <p:cNvSpPr txBox="1"/>
          <p:nvPr/>
        </p:nvSpPr>
        <p:spPr>
          <a:xfrm>
            <a:off x="12395200" y="5993487"/>
            <a:ext cx="301900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Planos e políticas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 e federais embasadas em geociências impactam diretamente a população.</a:t>
            </a:r>
            <a:endParaRPr/>
          </a:p>
        </p:txBody>
      </p:sp>
      <p:grpSp>
        <p:nvGrpSpPr>
          <p:cNvPr id="403" name="Google Shape;403;p18"/>
          <p:cNvGrpSpPr/>
          <p:nvPr/>
        </p:nvGrpSpPr>
        <p:grpSpPr>
          <a:xfrm>
            <a:off x="7975600" y="7260337"/>
            <a:ext cx="2548127" cy="740663"/>
            <a:chOff x="1275588" y="12938253"/>
            <a:chExt cx="2548127" cy="740663"/>
          </a:xfrm>
        </p:grpSpPr>
        <p:pic>
          <p:nvPicPr>
            <p:cNvPr id="404" name="Google Shape;404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75588" y="12938253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18"/>
            <p:cNvSpPr txBox="1"/>
            <p:nvPr/>
          </p:nvSpPr>
          <p:spPr>
            <a:xfrm>
              <a:off x="1423069" y="13142611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06" name="Google Shape;406;p18"/>
          <p:cNvSpPr txBox="1"/>
          <p:nvPr/>
        </p:nvSpPr>
        <p:spPr>
          <a:xfrm>
            <a:off x="812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grpSp>
        <p:nvGrpSpPr>
          <p:cNvPr id="407" name="Google Shape;407;p18"/>
          <p:cNvGrpSpPr/>
          <p:nvPr/>
        </p:nvGrpSpPr>
        <p:grpSpPr>
          <a:xfrm>
            <a:off x="2056110" y="84830"/>
            <a:ext cx="1966691" cy="2203195"/>
            <a:chOff x="6855459" y="2020328"/>
            <a:chExt cx="4258056" cy="4770107"/>
          </a:xfrm>
        </p:grpSpPr>
        <p:pic>
          <p:nvPicPr>
            <p:cNvPr id="408" name="Google Shape;408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1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32867" y="-447880"/>
            <a:ext cx="6214898" cy="349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95200" y="22334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791200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9"/>
          <p:cNvSpPr/>
          <p:nvPr/>
        </p:nvSpPr>
        <p:spPr>
          <a:xfrm rot="2568048">
            <a:off x="3755565" y="2459583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20" name="Google Shape;420;p19"/>
          <p:cNvSpPr/>
          <p:nvPr/>
        </p:nvSpPr>
        <p:spPr>
          <a:xfrm>
            <a:off x="8585200" y="2590801"/>
            <a:ext cx="46482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21" name="Google Shape;421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1389443" y="2058529"/>
            <a:ext cx="5426937" cy="5257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22" name="Google Shape;422;p19"/>
          <p:cNvSpPr txBox="1"/>
          <p:nvPr/>
        </p:nvSpPr>
        <p:spPr>
          <a:xfrm>
            <a:off x="8509000" y="1254895"/>
            <a:ext cx="6858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Acordos de Cooperação Técnica (ACT) e Parcerias Informais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19"/>
          <p:cNvSpPr/>
          <p:nvPr/>
        </p:nvSpPr>
        <p:spPr>
          <a:xfrm>
            <a:off x="8585200" y="3352800"/>
            <a:ext cx="6629400" cy="2175598"/>
          </a:xfrm>
          <a:prstGeom prst="roundRect">
            <a:avLst>
              <a:gd name="adj" fmla="val 1186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24" name="Google Shape;424;p19"/>
          <p:cNvSpPr txBox="1"/>
          <p:nvPr/>
        </p:nvSpPr>
        <p:spPr>
          <a:xfrm>
            <a:off x="8813800" y="3484616"/>
            <a:ext cx="6019800" cy="197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Residência de Porto Velho (REPO) tem procurado estabelecer, ao longo do tempo,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parcerias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formais ou informais com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públicos federais, estaduais e municipais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no intuito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transferir conhecimento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contribuir com 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execução de obras e serviços públicos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grpSp>
        <p:nvGrpSpPr>
          <p:cNvPr id="425" name="Google Shape;425;p19"/>
          <p:cNvGrpSpPr/>
          <p:nvPr/>
        </p:nvGrpSpPr>
        <p:grpSpPr>
          <a:xfrm>
            <a:off x="2032000" y="131530"/>
            <a:ext cx="1966691" cy="2203195"/>
            <a:chOff x="6855459" y="2020328"/>
            <a:chExt cx="4258056" cy="4770107"/>
          </a:xfrm>
        </p:grpSpPr>
        <p:pic>
          <p:nvPicPr>
            <p:cNvPr id="426" name="Google Shape;426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1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2"/>
          <p:cNvGrpSpPr/>
          <p:nvPr/>
        </p:nvGrpSpPr>
        <p:grpSpPr>
          <a:xfrm>
            <a:off x="129269" y="914400"/>
            <a:ext cx="8443902" cy="8077200"/>
            <a:chOff x="722" y="0"/>
            <a:chExt cx="4320" cy="4320"/>
          </a:xfrm>
        </p:grpSpPr>
        <p:sp>
          <p:nvSpPr>
            <p:cNvPr id="92" name="Google Shape;92;p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771343">
            <a:off x="2190696" y="1717531"/>
            <a:ext cx="3417110" cy="4724828"/>
            <a:chOff x="5373688" y="2928938"/>
            <a:chExt cx="1082675" cy="1497012"/>
          </a:xfrm>
        </p:grpSpPr>
        <p:sp>
          <p:nvSpPr>
            <p:cNvPr id="124" name="Google Shape;124;p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2"/>
          <p:cNvSpPr txBox="1"/>
          <p:nvPr/>
        </p:nvSpPr>
        <p:spPr>
          <a:xfrm>
            <a:off x="8773771" y="559024"/>
            <a:ext cx="564788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 l="11881" r="11881"/>
          <a:stretch/>
        </p:blipFill>
        <p:spPr>
          <a:xfrm>
            <a:off x="3168109" y="2771034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8" name="Google Shape;128;p2"/>
          <p:cNvSpPr txBox="1"/>
          <p:nvPr/>
        </p:nvSpPr>
        <p:spPr>
          <a:xfrm>
            <a:off x="8773772" y="1923693"/>
            <a:ext cx="7352959" cy="627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RHN monitora 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do país. É coordenada pela Agência Nacional de Águas e Saneamento Básico (ANA) e operada, em grande parte, pelo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Rede conta com cerca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4.700 estações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de monitoramento em diversos estados.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Do total de estações,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1.900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monitoram parâmetros relacionados aos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com a coleta de dados sobre os níveis, vazões, qualidade da água e transporte de sedimentos. Outras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2.800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estações coletam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pluviométricos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monitorando o volume de chuvas.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No Estado do Acre, são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pontos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de monitoramento, distribuídos nas bacias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Purus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de seus afluentes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Acre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Iaco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além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Abunã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pertencente a bacia do Rio Madeira.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8787891" y="8466982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" name="Google Shape;130;p2"/>
          <p:cNvSpPr/>
          <p:nvPr/>
        </p:nvSpPr>
        <p:spPr>
          <a:xfrm rot="10800000" flipH="1">
            <a:off x="8843622" y="1625824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31" name="Google Shape;131;p2" descr="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50429">
            <a:off x="-1705283" y="5523327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9930" y="760200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0414000" y="3755867"/>
            <a:ext cx="3175215" cy="302557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37" name="Google Shape;437;p20"/>
          <p:cNvSpPr/>
          <p:nvPr/>
        </p:nvSpPr>
        <p:spPr>
          <a:xfrm rot="-6995037">
            <a:off x="10520188" y="2222788"/>
            <a:ext cx="1998551" cy="415670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38" name="Google Shape;438;p20"/>
          <p:cNvSpPr txBox="1"/>
          <p:nvPr/>
        </p:nvSpPr>
        <p:spPr>
          <a:xfrm>
            <a:off x="989576" y="2732343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Parcerias estabelecidas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1064868" y="3298313"/>
            <a:ext cx="8229600" cy="3940687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40" name="Google Shape;440;p20"/>
          <p:cNvSpPr txBox="1"/>
          <p:nvPr/>
        </p:nvSpPr>
        <p:spPr>
          <a:xfrm>
            <a:off x="1320917" y="3823517"/>
            <a:ext cx="7671823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Fundação Nacional de Saúde – FUNASA, de abrangência nacional e aplicado no Estado do Acre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Proteção da Amazônia – SIPAM, com abrangência também para o Estado do Acre (ACT formalizado)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Instituto Estadual de Meio Ambiente – IMAC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 Municipal de Rio Branco (Geodiversidade de Rio Branco) (em apreciação).</a:t>
            </a:r>
            <a:endParaRPr/>
          </a:p>
        </p:txBody>
      </p:sp>
      <p:pic>
        <p:nvPicPr>
          <p:cNvPr id="441" name="Google Shape;441;p20" descr="Logotip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830098" y="-524080"/>
            <a:ext cx="6214898" cy="3495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p20"/>
          <p:cNvGrpSpPr/>
          <p:nvPr/>
        </p:nvGrpSpPr>
        <p:grpSpPr>
          <a:xfrm>
            <a:off x="2137012" y="76200"/>
            <a:ext cx="1966691" cy="2203195"/>
            <a:chOff x="6855459" y="2020328"/>
            <a:chExt cx="4258056" cy="4770107"/>
          </a:xfrm>
        </p:grpSpPr>
        <p:pic>
          <p:nvPicPr>
            <p:cNvPr id="443" name="Google Shape;443;p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1"/>
          <p:cNvSpPr/>
          <p:nvPr/>
        </p:nvSpPr>
        <p:spPr>
          <a:xfrm>
            <a:off x="3213471" y="2200841"/>
            <a:ext cx="2341791" cy="493418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53" name="Google Shape;45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 sz="1800"/>
          </a:p>
        </p:txBody>
      </p:sp>
      <p:sp>
        <p:nvSpPr>
          <p:cNvPr id="456" name="Google Shape;456;p21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1800"/>
              <a:buFont typeface="Century Gothic"/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Geocientífica</a:t>
            </a:r>
            <a:endParaRPr sz="1800"/>
          </a:p>
        </p:txBody>
      </p:sp>
      <p:sp>
        <p:nvSpPr>
          <p:cNvPr id="457" name="Google Shape;457;p21"/>
          <p:cNvSpPr txBox="1"/>
          <p:nvPr/>
        </p:nvSpPr>
        <p:spPr>
          <a:xfrm>
            <a:off x="7036690" y="1375528"/>
            <a:ext cx="5943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3200"/>
              <a:buFont typeface="Century Gothic"/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SGB Educa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21"/>
          <p:cNvSpPr/>
          <p:nvPr/>
        </p:nvSpPr>
        <p:spPr>
          <a:xfrm>
            <a:off x="7036690" y="22972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sz="1800"/>
          </a:p>
        </p:txBody>
      </p:sp>
      <p:sp>
        <p:nvSpPr>
          <p:cNvPr id="459" name="Google Shape;459;p21"/>
          <p:cNvSpPr txBox="1"/>
          <p:nvPr/>
        </p:nvSpPr>
        <p:spPr>
          <a:xfrm>
            <a:off x="6959324" y="2521798"/>
            <a:ext cx="8249541" cy="570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programa SGB Educa é destinado à divulgação e popularização das geociências através de visitas técnicas guiadas nas dependências da Unidade Regional, oficinas, palestras, exposições externas nos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locais solicitados e disponibilização de informações no Portal do SGBeduca.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entury Gothic"/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alvo</a:t>
            </a:r>
            <a:endParaRPr sz="1800"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Instituições de ensino públicas e privadas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Estudantes do ensino básico, fundamental, cursos técnicos e graduação e pós graduação;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desenvolvidas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Palestras e cursos em temas relacionados às geociências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Exposição de Minerais e Rochas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Interatividade com o uso da Sandbox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Oficinas de Réplicas de Fósseis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Visita Técnica Guiada</a:t>
            </a:r>
            <a:endParaRPr sz="1800"/>
          </a:p>
        </p:txBody>
      </p:sp>
      <p:pic>
        <p:nvPicPr>
          <p:cNvPr id="460" name="Google Shape;460;p2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1038746" y="2799058"/>
            <a:ext cx="3821032" cy="3821032"/>
          </a:xfrm>
          <a:prstGeom prst="ellipse">
            <a:avLst/>
          </a:prstGeom>
          <a:solidFill>
            <a:schemeClr val="lt1"/>
          </a:solidFill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grpSp>
        <p:nvGrpSpPr>
          <p:cNvPr id="461" name="Google Shape;461;p21"/>
          <p:cNvGrpSpPr/>
          <p:nvPr/>
        </p:nvGrpSpPr>
        <p:grpSpPr>
          <a:xfrm>
            <a:off x="12547600" y="7009218"/>
            <a:ext cx="2548127" cy="740663"/>
            <a:chOff x="5695188" y="7506716"/>
            <a:chExt cx="2548127" cy="740663"/>
          </a:xfrm>
        </p:grpSpPr>
        <p:pic>
          <p:nvPicPr>
            <p:cNvPr id="462" name="Google Shape;462;p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3" name="Google Shape;463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900"/>
                <a:buFont typeface="Century Gothic"/>
                <a:buNone/>
              </a:pP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</a:t>
              </a:r>
              <a:r>
                <a:rPr lang="pt-BR" sz="1900" u="sng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	</a:t>
              </a: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MAIS </a:t>
              </a:r>
              <a:endParaRPr sz="19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464" name="Google Shape;464;p21" descr="Logotipo&#10;&#10;Descrição gerada automa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970437" y="-534246"/>
            <a:ext cx="6214898" cy="3495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Google Shape;465;p21"/>
          <p:cNvGrpSpPr/>
          <p:nvPr/>
        </p:nvGrpSpPr>
        <p:grpSpPr>
          <a:xfrm>
            <a:off x="2137012" y="76200"/>
            <a:ext cx="1966691" cy="2203195"/>
            <a:chOff x="6855459" y="2020328"/>
            <a:chExt cx="4258056" cy="4770107"/>
          </a:xfrm>
        </p:grpSpPr>
        <p:pic>
          <p:nvPicPr>
            <p:cNvPr id="466" name="Google Shape;466;p2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2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2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94435" y="-49973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2"/>
          <p:cNvSpPr/>
          <p:nvPr/>
        </p:nvSpPr>
        <p:spPr>
          <a:xfrm>
            <a:off x="4693546" y="2416893"/>
            <a:ext cx="2002221" cy="4814869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76" name="Google Shape;47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42658" y="8066268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5302629" y="-2826779"/>
            <a:ext cx="3056288" cy="427804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2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 sz="1800"/>
          </a:p>
        </p:txBody>
      </p:sp>
      <p:sp>
        <p:nvSpPr>
          <p:cNvPr id="479" name="Google Shape;479;p22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1800"/>
              <a:buFont typeface="Century Gothic"/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Geocientífica</a:t>
            </a:r>
            <a:endParaRPr sz="1800"/>
          </a:p>
        </p:txBody>
      </p:sp>
      <p:sp>
        <p:nvSpPr>
          <p:cNvPr id="480" name="Google Shape;480;p22"/>
          <p:cNvSpPr txBox="1"/>
          <p:nvPr/>
        </p:nvSpPr>
        <p:spPr>
          <a:xfrm>
            <a:off x="6959324" y="1201048"/>
            <a:ext cx="86351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3200"/>
              <a:buFont typeface="Century Gothic"/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Escolar de Rochas  - Estado do Acre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1" name="Google Shape;481;p22"/>
          <p:cNvSpPr/>
          <p:nvPr/>
        </p:nvSpPr>
        <p:spPr>
          <a:xfrm>
            <a:off x="7001350" y="2003965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sz="1800"/>
          </a:p>
        </p:txBody>
      </p:sp>
      <p:sp>
        <p:nvSpPr>
          <p:cNvPr id="482" name="Google Shape;482;p22"/>
          <p:cNvSpPr txBox="1"/>
          <p:nvPr/>
        </p:nvSpPr>
        <p:spPr>
          <a:xfrm>
            <a:off x="6959324" y="2521798"/>
            <a:ext cx="8249541" cy="4808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Mapa Escolar de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Rochas do Estado o Acre foi elaborado a partir de uma reclassificação da base GIS Brasil e do mapa geológico estadual, com a finalidade de apresentar a geologia dividida pelas classes de rochas, com ilustrações dos principais atrativos geoturísticos e tipos de sedimentos e rochas que ocorrem em Rondônia.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produto consolida-se como uma ferramenta ao docente e instrumento de fácil compreensão para o público escolar, de linguagem acessível, sem perder a qualidade científica.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alvo</a:t>
            </a:r>
            <a:endParaRPr sz="1800"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Professores de instituições de ensino públicas e privadas;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Estudantes do ensino básico, fundamental, cursos técnicos e graduação e pós graduação.</a:t>
            </a:r>
            <a:endParaRPr/>
          </a:p>
        </p:txBody>
      </p:sp>
      <p:grpSp>
        <p:nvGrpSpPr>
          <p:cNvPr id="483" name="Google Shape;483;p22"/>
          <p:cNvGrpSpPr/>
          <p:nvPr/>
        </p:nvGrpSpPr>
        <p:grpSpPr>
          <a:xfrm>
            <a:off x="12663605" y="7231281"/>
            <a:ext cx="2548127" cy="740663"/>
            <a:chOff x="5695188" y="7506716"/>
            <a:chExt cx="2548127" cy="740663"/>
          </a:xfrm>
        </p:grpSpPr>
        <p:pic>
          <p:nvPicPr>
            <p:cNvPr id="484" name="Google Shape;484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p2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900"/>
                <a:buFont typeface="Century Gothic"/>
                <a:buNone/>
              </a:pP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</a:t>
              </a:r>
              <a:r>
                <a:rPr lang="pt-BR" sz="1900" u="sng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	</a:t>
              </a: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MAIS </a:t>
              </a:r>
              <a:endParaRPr sz="19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486" name="Google Shape;486;p2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1">
            <a:alphaModFix/>
          </a:blip>
          <a:srcRect/>
          <a:stretch/>
        </p:blipFill>
        <p:spPr>
          <a:xfrm>
            <a:off x="371511" y="2876627"/>
            <a:ext cx="5145067" cy="3895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7" name="Google Shape;487;p22" descr="Logotipo&#10;&#10;Descrição gerada automaticament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830098" y="-524080"/>
            <a:ext cx="6214898" cy="3495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22"/>
          <p:cNvGrpSpPr/>
          <p:nvPr/>
        </p:nvGrpSpPr>
        <p:grpSpPr>
          <a:xfrm>
            <a:off x="2137012" y="76200"/>
            <a:ext cx="1966691" cy="2203195"/>
            <a:chOff x="6855459" y="2020328"/>
            <a:chExt cx="4258056" cy="4770107"/>
          </a:xfrm>
        </p:grpSpPr>
        <p:pic>
          <p:nvPicPr>
            <p:cNvPr id="489" name="Google Shape;489;p2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2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2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3"/>
          <p:cNvSpPr/>
          <p:nvPr/>
        </p:nvSpPr>
        <p:spPr>
          <a:xfrm>
            <a:off x="4462083" y="2966915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99" name="Google Shape;49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3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 sz="1800"/>
          </a:p>
        </p:txBody>
      </p:sp>
      <p:sp>
        <p:nvSpPr>
          <p:cNvPr id="502" name="Google Shape;502;p23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1800"/>
              <a:buFont typeface="Century Gothic"/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Geocientífica</a:t>
            </a:r>
            <a:endParaRPr sz="1800"/>
          </a:p>
        </p:txBody>
      </p:sp>
      <p:sp>
        <p:nvSpPr>
          <p:cNvPr id="503" name="Google Shape;503;p23"/>
          <p:cNvSpPr txBox="1"/>
          <p:nvPr/>
        </p:nvSpPr>
        <p:spPr>
          <a:xfrm>
            <a:off x="6940437" y="1102814"/>
            <a:ext cx="87647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7CC8"/>
              </a:buClr>
              <a:buSzPts val="3200"/>
              <a:buFont typeface="Century Gothic"/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Litoteca Regional de Porto Velho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4" name="Google Shape;504;p23"/>
          <p:cNvSpPr/>
          <p:nvPr/>
        </p:nvSpPr>
        <p:spPr>
          <a:xfrm>
            <a:off x="7036690" y="17765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sz="1800"/>
          </a:p>
        </p:txBody>
      </p:sp>
      <p:sp>
        <p:nvSpPr>
          <p:cNvPr id="505" name="Google Shape;505;p23"/>
          <p:cNvSpPr txBox="1"/>
          <p:nvPr/>
        </p:nvSpPr>
        <p:spPr>
          <a:xfrm>
            <a:off x="6959324" y="2064598"/>
            <a:ext cx="8249541" cy="646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Litoteca Regional de Porto Velho integra a Rede Nacional de Litotecas, uma infraestrutura técnico-científica que tem como objetivo o acondicionamento adequado e disponibilização do patrimônio geológico coletado e analisado durante a execução dos projeto realizados pelo SGB em Rondônia, Acre e adjacências, bem como, materiais geológicos oriundos de doações de outras instituições públicas ou privadas que atuam no setor de mineração.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Litoteca Regional de Porto Velho é referência em acervo litológico, sendo a única existente no estado de Rondônia.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alvo</a:t>
            </a:r>
            <a:endParaRPr sz="1800"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Usuários internos - colaboradores do SGB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Estudantes do ensino básico, fundamental, cursos técnicos e graduação e pós graduação;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Pesquisadores de Universidades;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Empresas privadas do setor de mineração;</a:t>
            </a:r>
            <a:endParaRPr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Instituições públicas</a:t>
            </a:r>
            <a:endParaRPr/>
          </a:p>
        </p:txBody>
      </p:sp>
      <p:grpSp>
        <p:nvGrpSpPr>
          <p:cNvPr id="506" name="Google Shape;506;p23"/>
          <p:cNvGrpSpPr/>
          <p:nvPr/>
        </p:nvGrpSpPr>
        <p:grpSpPr>
          <a:xfrm>
            <a:off x="12663605" y="7675781"/>
            <a:ext cx="2548127" cy="740663"/>
            <a:chOff x="5695188" y="7506716"/>
            <a:chExt cx="2548127" cy="740663"/>
          </a:xfrm>
        </p:grpSpPr>
        <p:pic>
          <p:nvPicPr>
            <p:cNvPr id="507" name="Google Shape;507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2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900"/>
                <a:buFont typeface="Century Gothic"/>
                <a:buNone/>
              </a:pP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</a:t>
              </a:r>
              <a:r>
                <a:rPr lang="pt-BR" sz="1900" u="sng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	</a:t>
              </a:r>
              <a:r>
                <a:rPr lang="pt-BR" sz="1900" u="sng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MAIS </a:t>
              </a:r>
              <a:endParaRPr sz="19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509" name="Google Shape;509;p2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12481" r="12480"/>
          <a:stretch/>
        </p:blipFill>
        <p:spPr>
          <a:xfrm>
            <a:off x="1352438" y="3244361"/>
            <a:ext cx="4317973" cy="3695466"/>
          </a:xfrm>
          <a:prstGeom prst="ellipse">
            <a:avLst/>
          </a:prstGeom>
          <a:solidFill>
            <a:schemeClr val="lt1"/>
          </a:solidFill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510" name="Google Shape;510;p23" descr="Logotip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830098" y="-524080"/>
            <a:ext cx="6214898" cy="3495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23"/>
          <p:cNvGrpSpPr/>
          <p:nvPr/>
        </p:nvGrpSpPr>
        <p:grpSpPr>
          <a:xfrm>
            <a:off x="2137012" y="76200"/>
            <a:ext cx="1966691" cy="2203195"/>
            <a:chOff x="6855459" y="2020328"/>
            <a:chExt cx="4258056" cy="4770107"/>
          </a:xfrm>
        </p:grpSpPr>
        <p:pic>
          <p:nvPicPr>
            <p:cNvPr id="512" name="Google Shape;512;p2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855459" y="5174996"/>
              <a:ext cx="1289303" cy="1615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2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855459" y="2020328"/>
              <a:ext cx="2877311" cy="1310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2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863580" y="4483100"/>
              <a:ext cx="249935" cy="3535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4"/>
          <p:cNvSpPr/>
          <p:nvPr/>
        </p:nvSpPr>
        <p:spPr>
          <a:xfrm>
            <a:off x="3781085" y="1831091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4" name="Google Shape;524;p24"/>
          <p:cNvSpPr txBox="1"/>
          <p:nvPr/>
        </p:nvSpPr>
        <p:spPr>
          <a:xfrm>
            <a:off x="5080000" y="2209800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6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RESIDÊNCIADE PORTO VELHO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463" lvl="0" indent="-17463" algn="ctr" rtl="0">
              <a:spcBef>
                <a:spcPts val="447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</a:t>
            </a:r>
            <a:endParaRPr/>
          </a:p>
        </p:txBody>
      </p:sp>
      <p:sp>
        <p:nvSpPr>
          <p:cNvPr id="525" name="Google Shape;525;p24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6" name="Google Shape;526;p24"/>
          <p:cNvGrpSpPr/>
          <p:nvPr/>
        </p:nvGrpSpPr>
        <p:grpSpPr>
          <a:xfrm>
            <a:off x="4699000" y="4114800"/>
            <a:ext cx="6400800" cy="1260987"/>
            <a:chOff x="4699000" y="4114800"/>
            <a:chExt cx="6400800" cy="1260987"/>
          </a:xfrm>
        </p:grpSpPr>
        <p:sp>
          <p:nvSpPr>
            <p:cNvPr id="527" name="Google Shape;527;p24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528" name="Google Shape;528;p24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 txBox="1"/>
            <p:nvPr/>
          </p:nvSpPr>
          <p:spPr>
            <a:xfrm>
              <a:off x="5918200" y="4191000"/>
              <a:ext cx="51816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Lauro Sodré, 2561 – São Sebastião I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Porto Velho – RO - Brasil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76801-581</a:t>
              </a:r>
              <a:endParaRPr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30" name="Google Shape;530;p24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4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69 3901-3700</a:t>
            </a:r>
            <a:endParaRPr/>
          </a:p>
        </p:txBody>
      </p:sp>
      <p:sp>
        <p:nvSpPr>
          <p:cNvPr id="532" name="Google Shape;532;p24"/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 u="sng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sgb.portovelho@sgb.com.br</a:t>
            </a:r>
            <a:endParaRPr sz="1600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3" name="Google Shape;533;p24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/>
          </a:p>
        </p:txBody>
      </p:sp>
      <p:pic>
        <p:nvPicPr>
          <p:cNvPr id="534" name="Google Shape;534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08600" y="6172200"/>
            <a:ext cx="561340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59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812800" y="4653045"/>
            <a:ext cx="4419600" cy="2738355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812800" y="1371600"/>
            <a:ext cx="4267200" cy="3069714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39" name="Google Shape;1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9934" r="9934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142" name="Google Shape;142;p3"/>
          <p:cNvSpPr txBox="1"/>
          <p:nvPr/>
        </p:nvSpPr>
        <p:spPr>
          <a:xfrm>
            <a:off x="812800" y="4729246"/>
            <a:ext cx="36576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são dados indispensáveis para a navegação fluvial nos rios Purus, Juruá, Tarauacá, Acre, Iaco e Abunã e de tributários menores, notadamente no período de estiagem, quando tornam-se frequentes os bancos arenosos no leito dos rios. </a:t>
            </a: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11709400" y="1219200"/>
            <a:ext cx="3505200" cy="2590800"/>
          </a:xfrm>
          <a:prstGeom prst="roundRect">
            <a:avLst>
              <a:gd name="adj" fmla="val 904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11785600" y="1371600"/>
            <a:ext cx="34036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atividade de mineração impulsiona a </a:t>
            </a: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economia do estado</a:t>
            </a: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consequentemente, do país. No Acre, destaca-se o aproveitamento de bens minerais utilizados na construção civil.</a:t>
            </a:r>
            <a:endParaRPr/>
          </a:p>
        </p:txBody>
      </p:sp>
      <p:pic>
        <p:nvPicPr>
          <p:cNvPr id="145" name="Google Shape;14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889000" y="2057400"/>
            <a:ext cx="3581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partir das informações geradas sobre a vazão e chuvas, é possível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hídrica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principais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bacias hidrográficas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estado. </a:t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11702691" y="3917089"/>
            <a:ext cx="3511909" cy="362671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11861800" y="4587444"/>
            <a:ext cx="3581400" cy="2260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SIPAM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IMAC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Agricultores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Universidades</a:t>
            </a:r>
            <a:endParaRPr/>
          </a:p>
        </p:txBody>
      </p:sp>
      <p:sp>
        <p:nvSpPr>
          <p:cNvPr id="150" name="Google Shape;150;p3"/>
          <p:cNvSpPr txBox="1"/>
          <p:nvPr/>
        </p:nvSpPr>
        <p:spPr>
          <a:xfrm>
            <a:off x="11709400" y="39624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1" name="Google Shape;151;p3"/>
          <p:cNvGrpSpPr/>
          <p:nvPr/>
        </p:nvGrpSpPr>
        <p:grpSpPr>
          <a:xfrm>
            <a:off x="812800" y="8098537"/>
            <a:ext cx="2548127" cy="740663"/>
            <a:chOff x="5695188" y="7506716"/>
            <a:chExt cx="2548127" cy="740663"/>
          </a:xfrm>
        </p:grpSpPr>
        <p:pic>
          <p:nvPicPr>
            <p:cNvPr id="152" name="Google Shape;152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54" name="Google Shape;154;p3"/>
          <p:cNvSpPr txBox="1"/>
          <p:nvPr/>
        </p:nvSpPr>
        <p:spPr>
          <a:xfrm>
            <a:off x="10490200" y="8466982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 txBox="1"/>
          <p:nvPr/>
        </p:nvSpPr>
        <p:spPr>
          <a:xfrm>
            <a:off x="736601" y="5075423"/>
            <a:ext cx="7391400" cy="2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Sistema de Alerta de Eventos Críticos (SACE) é a plataforma desenvolvida pelo Serviço Geológico do Brasil (SGB) para disponibilizar todas as informações geradas no contexto dos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 Hidrológico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(SAHS).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Nesta plataforma, são reunidas todas as informações disponíveis para cada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 hidrográfica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como o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automático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 não de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chuvas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níveis de rios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diversas estações hidrometeorológicas, os links para os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mapas de risco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municípios e todos os boletins de monitoramento e alerta publicados.</a:t>
            </a:r>
            <a:endParaRPr/>
          </a:p>
        </p:txBody>
      </p:sp>
      <p:sp>
        <p:nvSpPr>
          <p:cNvPr id="164" name="Google Shape;164;p4"/>
          <p:cNvSpPr/>
          <p:nvPr/>
        </p:nvSpPr>
        <p:spPr>
          <a:xfrm>
            <a:off x="812800" y="4770623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736600" y="2362200"/>
            <a:ext cx="7467600" cy="231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de Eventos Críticos (SACE)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 Hidrológico (SAH)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Acre </a:t>
            </a:r>
            <a:endParaRPr/>
          </a:p>
        </p:txBody>
      </p:sp>
      <p:pic>
        <p:nvPicPr>
          <p:cNvPr id="166" name="Google Shape;166;p4"/>
          <p:cNvPicPr preferRelativeResize="0"/>
          <p:nvPr/>
        </p:nvPicPr>
        <p:blipFill rotWithShape="1">
          <a:blip r:embed="rId8">
            <a:alphaModFix/>
          </a:blip>
          <a:srcRect l="22037" r="22037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7" name="Google Shape;167;p4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168" name="Google Shape;168;p4" descr="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50429">
            <a:off x="-3502846" y="3776124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2017" y="7603563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30998" t="37489" r="22051" b="-129"/>
          <a:stretch/>
        </p:blipFill>
        <p:spPr>
          <a:xfrm>
            <a:off x="10710392" y="3722473"/>
            <a:ext cx="3175215" cy="31752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77" name="Google Shape;177;p5"/>
          <p:cNvSpPr/>
          <p:nvPr/>
        </p:nvSpPr>
        <p:spPr>
          <a:xfrm rot="-6995037">
            <a:off x="10831535" y="2329866"/>
            <a:ext cx="1998551" cy="4089380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grpSp>
        <p:nvGrpSpPr>
          <p:cNvPr id="178" name="Google Shape;178;p5"/>
          <p:cNvGrpSpPr/>
          <p:nvPr/>
        </p:nvGrpSpPr>
        <p:grpSpPr>
          <a:xfrm>
            <a:off x="9749872" y="7416773"/>
            <a:ext cx="2548127" cy="740663"/>
            <a:chOff x="5695188" y="7506716"/>
            <a:chExt cx="2548127" cy="740663"/>
          </a:xfrm>
        </p:grpSpPr>
        <p:pic>
          <p:nvPicPr>
            <p:cNvPr id="179" name="Google Shape;179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81" name="Google Shape;181;p5"/>
          <p:cNvSpPr txBox="1"/>
          <p:nvPr/>
        </p:nvSpPr>
        <p:spPr>
          <a:xfrm>
            <a:off x="778435" y="4940895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812800" y="5494812"/>
            <a:ext cx="4800599" cy="2792632"/>
          </a:xfrm>
          <a:prstGeom prst="roundRect">
            <a:avLst>
              <a:gd name="adj" fmla="val 15167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940326" y="5754828"/>
            <a:ext cx="4800599" cy="253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Regiões Ribeirinhas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Civis, Estadual e Municipal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CENAD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CEMADEN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SIPAM</a:t>
            </a:r>
            <a:endParaRPr/>
          </a:p>
        </p:txBody>
      </p:sp>
      <p:sp>
        <p:nvSpPr>
          <p:cNvPr id="184" name="Google Shape;184;p5"/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778435" y="2597370"/>
            <a:ext cx="8727446" cy="245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Rio Acre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alertas para os municípios de Assis Brasil, Epitaciolândia, Brasiléia, Rio Branco e Xapuri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beneficiada: 396 mil pessoas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e boletins são repassados às defesas civis para subsidiar a tomada de decisões relacionadas à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mitigação dos impactos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eventos hidrológicos extremos, contribuindo para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86" name="Google Shape;186;p5"/>
          <p:cNvSpPr txBox="1"/>
          <p:nvPr/>
        </p:nvSpPr>
        <p:spPr>
          <a:xfrm>
            <a:off x="778435" y="2198246"/>
            <a:ext cx="8126082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7" name="Google Shape;187;p5" descr="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905101" y="-538403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"/>
          <p:cNvSpPr txBox="1"/>
          <p:nvPr/>
        </p:nvSpPr>
        <p:spPr>
          <a:xfrm>
            <a:off x="736600" y="4295757"/>
            <a:ext cx="7086600" cy="178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de dados de poços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permanentemente atualizada, e de módulos capazes de realizar consultas, pesquisas e extração e geração de relatórios.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permite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adequada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informação hidrogeológica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integração com outros sistemas.</a:t>
            </a:r>
            <a:endParaRPr/>
          </a:p>
        </p:txBody>
      </p:sp>
      <p:sp>
        <p:nvSpPr>
          <p:cNvPr id="198" name="Google Shape;198;p6"/>
          <p:cNvSpPr/>
          <p:nvPr/>
        </p:nvSpPr>
        <p:spPr>
          <a:xfrm>
            <a:off x="812800" y="4067157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1072072" y="61722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736600" y="2847957"/>
            <a:ext cx="71628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6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2" name="Google Shape;20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66200" y="2223567"/>
            <a:ext cx="6706630" cy="502997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3" name="Google Shape;203;p6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862219" y="2846875"/>
            <a:ext cx="609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12" name="Google Shape;212;p7"/>
          <p:cNvSpPr/>
          <p:nvPr/>
        </p:nvSpPr>
        <p:spPr>
          <a:xfrm>
            <a:off x="7414180" y="2971800"/>
            <a:ext cx="3733800" cy="24384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13" name="Google Shape;213;p7"/>
          <p:cNvSpPr txBox="1"/>
          <p:nvPr/>
        </p:nvSpPr>
        <p:spPr>
          <a:xfrm>
            <a:off x="7566579" y="3200400"/>
            <a:ext cx="339851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do SIAGAS podem ser usados em estudos e projetos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aproveitamento de recursos hídricos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subterrâneos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concessão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outorga pelo órgão gestor estadual.</a:t>
            </a:r>
            <a:endParaRPr/>
          </a:p>
        </p:txBody>
      </p:sp>
      <p:sp>
        <p:nvSpPr>
          <p:cNvPr id="214" name="Google Shape;214;p7"/>
          <p:cNvSpPr/>
          <p:nvPr/>
        </p:nvSpPr>
        <p:spPr>
          <a:xfrm>
            <a:off x="11504561" y="2971800"/>
            <a:ext cx="3962400" cy="24384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15" name="Google Shape;215;p7"/>
          <p:cNvSpPr txBox="1"/>
          <p:nvPr/>
        </p:nvSpPr>
        <p:spPr>
          <a:xfrm>
            <a:off x="11580762" y="3198674"/>
            <a:ext cx="37338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Agência Nacional de Águas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Instituto do Meio Ambiente e Recursos Hídricos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Agricultores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Universidades</a:t>
            </a:r>
            <a:endParaRPr/>
          </a:p>
        </p:txBody>
      </p:sp>
      <p:grpSp>
        <p:nvGrpSpPr>
          <p:cNvPr id="216" name="Google Shape;216;p7"/>
          <p:cNvGrpSpPr/>
          <p:nvPr/>
        </p:nvGrpSpPr>
        <p:grpSpPr>
          <a:xfrm>
            <a:off x="11861800" y="6629400"/>
            <a:ext cx="2548127" cy="740663"/>
            <a:chOff x="5695188" y="7506716"/>
            <a:chExt cx="2548127" cy="740663"/>
          </a:xfrm>
        </p:grpSpPr>
        <p:pic>
          <p:nvPicPr>
            <p:cNvPr id="217" name="Google Shape;217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19" name="Google Shape;219;p7"/>
          <p:cNvSpPr txBox="1"/>
          <p:nvPr/>
        </p:nvSpPr>
        <p:spPr>
          <a:xfrm>
            <a:off x="7566579" y="24384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7"/>
          <p:cNvSpPr txBox="1"/>
          <p:nvPr/>
        </p:nvSpPr>
        <p:spPr>
          <a:xfrm>
            <a:off x="11580761" y="24384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7"/>
          <p:cNvSpPr txBox="1"/>
          <p:nvPr/>
        </p:nvSpPr>
        <p:spPr>
          <a:xfrm>
            <a:off x="10685412" y="32158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2" name="Google Shape;222;p7" descr="Logotip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032867" y="-649005"/>
            <a:ext cx="6214898" cy="349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08484" y="2286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8"/>
          <p:cNvSpPr/>
          <p:nvPr/>
        </p:nvSpPr>
        <p:spPr>
          <a:xfrm rot="2568048">
            <a:off x="3672268" y="2160586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33" name="Google Shape;233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1239024" y="1876045"/>
            <a:ext cx="5548425" cy="513435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34" name="Google Shape;234;p8"/>
          <p:cNvSpPr/>
          <p:nvPr/>
        </p:nvSpPr>
        <p:spPr>
          <a:xfrm>
            <a:off x="9271000" y="3053970"/>
            <a:ext cx="5943600" cy="4067555"/>
          </a:xfrm>
          <a:prstGeom prst="roundRect">
            <a:avLst>
              <a:gd name="adj" fmla="val 91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9317318" y="3130170"/>
            <a:ext cx="5897282" cy="369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meio da RIMAS, o SGB promove uma série de atividades sistemáticas e de caráter continuado, que vão desde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seleção dos aquíferos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regiões monitoradas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passando pelas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pelos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diagnósticos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perfuração dos poços, até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implantação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estações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coleta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Através da RIMAS é realizada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consistência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disponibilização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informações dos poços, com registro 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estáticos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água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principais aquíferos brasileiros.</a:t>
            </a:r>
            <a:endParaRPr/>
          </a:p>
        </p:txBody>
      </p:sp>
      <p:sp>
        <p:nvSpPr>
          <p:cNvPr id="236" name="Google Shape;236;p8"/>
          <p:cNvSpPr txBox="1"/>
          <p:nvPr/>
        </p:nvSpPr>
        <p:spPr>
          <a:xfrm>
            <a:off x="9271000" y="1305430"/>
            <a:ext cx="646813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de Monitoramento de Águas Subterrâneas (RIMAS)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9271000" y="2596770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238" name="Google Shape;238;p8"/>
          <p:cNvSpPr txBox="1"/>
          <p:nvPr/>
        </p:nvSpPr>
        <p:spPr>
          <a:xfrm>
            <a:off x="92710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/>
          <p:nvPr/>
        </p:nvSpPr>
        <p:spPr>
          <a:xfrm>
            <a:off x="341918" y="1371599"/>
            <a:ext cx="5804882" cy="6221897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45" name="Google Shape;2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418638" y="24657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375400" y="1371600"/>
            <a:ext cx="6049516" cy="453713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248" name="Google Shape;24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9"/>
          <p:cNvSpPr txBox="1"/>
          <p:nvPr/>
        </p:nvSpPr>
        <p:spPr>
          <a:xfrm>
            <a:off x="591041" y="1558373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9"/>
          <p:cNvSpPr txBox="1"/>
          <p:nvPr/>
        </p:nvSpPr>
        <p:spPr>
          <a:xfrm>
            <a:off x="584200" y="1905000"/>
            <a:ext cx="5410200" cy="5441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quantitativas e qualitativas importantes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 subterrâneos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Permite avaliar os impactos das atividades antrópicas e alterações climáticas nos sistemas aquíferos.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do monitoramento também propiciam, a médio e longo prazo, a identificação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às águas subterrâneas em decorrência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explotação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formas de uso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terrenos e da estimativa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recurso hídrico subterrâneo.</a:t>
            </a:r>
            <a:endParaRPr/>
          </a:p>
        </p:txBody>
      </p:sp>
      <p:sp>
        <p:nvSpPr>
          <p:cNvPr id="251" name="Google Shape;251;p9"/>
          <p:cNvSpPr/>
          <p:nvPr/>
        </p:nvSpPr>
        <p:spPr>
          <a:xfrm>
            <a:off x="11713508" y="4776819"/>
            <a:ext cx="3511909" cy="24384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52" name="Google Shape;252;p9"/>
          <p:cNvSpPr txBox="1"/>
          <p:nvPr/>
        </p:nvSpPr>
        <p:spPr>
          <a:xfrm>
            <a:off x="11872616" y="4929219"/>
            <a:ext cx="3518877" cy="203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IMAC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Agricultores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Universidades</a:t>
            </a:r>
            <a:endParaRPr/>
          </a:p>
        </p:txBody>
      </p:sp>
      <p:grpSp>
        <p:nvGrpSpPr>
          <p:cNvPr id="253" name="Google Shape;253;p9"/>
          <p:cNvGrpSpPr/>
          <p:nvPr/>
        </p:nvGrpSpPr>
        <p:grpSpPr>
          <a:xfrm>
            <a:off x="7952734" y="6890933"/>
            <a:ext cx="2548127" cy="740663"/>
            <a:chOff x="5695188" y="7506716"/>
            <a:chExt cx="2548127" cy="740663"/>
          </a:xfrm>
        </p:grpSpPr>
        <p:pic>
          <p:nvPicPr>
            <p:cNvPr id="254" name="Google Shape;254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56" name="Google Shape;256;p9"/>
          <p:cNvSpPr txBox="1"/>
          <p:nvPr/>
        </p:nvSpPr>
        <p:spPr>
          <a:xfrm>
            <a:off x="497348" y="8233494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2022</Words>
  <Application>Microsoft Office PowerPoint</Application>
  <PresentationFormat>Personalizar</PresentationFormat>
  <Paragraphs>233</Paragraphs>
  <Slides>25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Montserrat</vt:lpstr>
      <vt:lpstr>Arial</vt:lpstr>
      <vt:lpstr>Noto Sans Symbols</vt:lpstr>
      <vt:lpstr>Century Gothic</vt:lpstr>
      <vt:lpstr>Calibri</vt:lpstr>
      <vt:lpstr>Gill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Stuckert de Camargo</dc:creator>
  <cp:lastModifiedBy>Stella Maris da Costa</cp:lastModifiedBy>
  <cp:revision>1</cp:revision>
  <dcterms:created xsi:type="dcterms:W3CDTF">2023-05-16T12:22:51Z</dcterms:created>
  <dcterms:modified xsi:type="dcterms:W3CDTF">2023-09-29T18:55:39Z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