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2"/>
  </p:sldMasterIdLst>
  <p:notesMasterIdLst>
    <p:notesMasterId r:id="rId27"/>
  </p:notesMasterIdLst>
  <p:sldIdLst>
    <p:sldId id="263" r:id="rId3"/>
    <p:sldId id="318" r:id="rId4"/>
    <p:sldId id="305" r:id="rId5"/>
    <p:sldId id="339" r:id="rId6"/>
    <p:sldId id="316" r:id="rId7"/>
    <p:sldId id="321" r:id="rId8"/>
    <p:sldId id="319" r:id="rId9"/>
    <p:sldId id="320" r:id="rId10"/>
    <p:sldId id="336" r:id="rId11"/>
    <p:sldId id="322" r:id="rId12"/>
    <p:sldId id="337" r:id="rId13"/>
    <p:sldId id="323" r:id="rId14"/>
    <p:sldId id="338" r:id="rId15"/>
    <p:sldId id="324" r:id="rId16"/>
    <p:sldId id="325" r:id="rId17"/>
    <p:sldId id="326" r:id="rId18"/>
    <p:sldId id="327" r:id="rId19"/>
    <p:sldId id="328" r:id="rId20"/>
    <p:sldId id="335" r:id="rId21"/>
    <p:sldId id="332" r:id="rId22"/>
    <p:sldId id="329" r:id="rId23"/>
    <p:sldId id="340" r:id="rId24"/>
    <p:sldId id="331" r:id="rId25"/>
    <p:sldId id="266" r:id="rId26"/>
  </p:sldIdLst>
  <p:sldSz cx="9144000" cy="6858000" type="overhead"/>
  <p:notesSz cx="6797675" cy="9874250"/>
  <p:defaultTextStyle>
    <a:defPPr>
      <a:defRPr lang="en-US"/>
    </a:defPPr>
    <a:lvl1pPr marL="0" algn="l" defTabSz="880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0443" algn="l" defTabSz="880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80886" algn="l" defTabSz="880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21328" algn="l" defTabSz="880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61770" algn="l" defTabSz="880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02214" algn="l" defTabSz="880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42655" algn="l" defTabSz="880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83099" algn="l" defTabSz="880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23540" algn="l" defTabSz="880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3073" autoAdjust="0"/>
  </p:normalViewPr>
  <p:slideViewPr>
    <p:cSldViewPr showGuides="1">
      <p:cViewPr varScale="1">
        <p:scale>
          <a:sx n="106" d="100"/>
          <a:sy n="106" d="100"/>
        </p:scale>
        <p:origin x="183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presenta&#231;&#228;o%20DE%2016.08.18\Gr&#225;ficos%20Indicadores%20de%20Produ&#231;&#227;o%204&#186;%20Trimestre%20201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resenta&#231;&#228;o%20DE%2016.08.18\Gr&#225;ficos%20Indicadores%20de%20Produ&#231;&#227;o%204&#186;%20Trimestre%20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resenta&#231;&#228;o%20DE%2016.08.18\Gr&#225;ficos%20Indicadores%20de%20Produ&#231;&#227;o%204&#186;%20Trimestre%202018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8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presenta&#231;&#228;o%20DE%2016.08.18\Gr&#225;ficos%20Indicadores%20de%20Produ&#231;&#227;o%204&#186;%20Trimestre%202018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3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A4F-4720-B2CC-35BC1F5EABB6}"/>
              </c:ext>
            </c:extLst>
          </c:dPt>
          <c:dLbls>
            <c:dLbl>
              <c:idx val="0"/>
              <c:layout>
                <c:manualLayout>
                  <c:x val="8.3333333333333332E-3"/>
                  <c:y val="-0.40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4F-4720-B2CC-35BC1F5EABB6}"/>
                </c:ext>
              </c:extLst>
            </c:dLbl>
            <c:dLbl>
              <c:idx val="1"/>
              <c:layout>
                <c:manualLayout>
                  <c:x val="5.5555555555555558E-3"/>
                  <c:y val="-0.3796296296296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F-4720-B2CC-35BC1F5EAB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Plan2!$A$5:$A$6</c:f>
              <c:strCache>
                <c:ptCount val="2"/>
                <c:pt idx="0">
                  <c:v>% Esperada</c:v>
                </c:pt>
                <c:pt idx="1">
                  <c:v>% Executada</c:v>
                </c:pt>
              </c:strCache>
            </c:strRef>
          </c:cat>
          <c:val>
            <c:numRef>
              <c:f>Plan2!$B$5:$B$6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4F-4720-B2CC-35BC1F5EA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970368"/>
        <c:axId val="86971904"/>
      </c:barChart>
      <c:catAx>
        <c:axId val="8697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86971904"/>
        <c:crosses val="autoZero"/>
        <c:auto val="1"/>
        <c:lblAlgn val="ctr"/>
        <c:lblOffset val="100"/>
        <c:noMultiLvlLbl val="0"/>
      </c:catAx>
      <c:valAx>
        <c:axId val="869719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86970368"/>
        <c:crosses val="autoZero"/>
        <c:crossBetween val="between"/>
      </c:valAx>
      <c:spPr>
        <a:noFill/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28040244969378"/>
          <c:y val="3.9108705161854766E-2"/>
          <c:w val="0.81327515310586174"/>
          <c:h val="0.786207349081364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CCF-4D2A-B91A-15EF1649FA8C}"/>
              </c:ext>
            </c:extLst>
          </c:dPt>
          <c:dLbls>
            <c:dLbl>
              <c:idx val="0"/>
              <c:layout>
                <c:manualLayout>
                  <c:x val="8.3333333333333332E-3"/>
                  <c:y val="-0.40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CF-4D2A-B91A-15EF1649FA8C}"/>
                </c:ext>
              </c:extLst>
            </c:dLbl>
            <c:dLbl>
              <c:idx val="1"/>
              <c:layout>
                <c:manualLayout>
                  <c:x val="5.5555555555555558E-3"/>
                  <c:y val="-0.3796296296296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CF-4D2A-B91A-15EF1649FA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Plan2!$A$5:$A$6</c:f>
              <c:strCache>
                <c:ptCount val="2"/>
                <c:pt idx="0">
                  <c:v>% Esperada</c:v>
                </c:pt>
                <c:pt idx="1">
                  <c:v>% Executada</c:v>
                </c:pt>
              </c:strCache>
            </c:strRef>
          </c:cat>
          <c:val>
            <c:numRef>
              <c:f>Plan2!$B$5:$B$6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CF-4D2A-B91A-15EF1649F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82560"/>
        <c:axId val="8084096"/>
      </c:barChart>
      <c:catAx>
        <c:axId val="808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8084096"/>
        <c:crosses val="autoZero"/>
        <c:auto val="1"/>
        <c:lblAlgn val="ctr"/>
        <c:lblOffset val="100"/>
        <c:noMultiLvlLbl val="0"/>
      </c:catAx>
      <c:valAx>
        <c:axId val="80840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8082560"/>
        <c:crosses val="autoZero"/>
        <c:crossBetween val="between"/>
      </c:valAx>
      <c:spPr>
        <a:noFill/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3BD-4F97-882E-8F2BDB36374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3BD-4F97-882E-8F2BDB36374F}"/>
              </c:ext>
            </c:extLst>
          </c:dPt>
          <c:dLbls>
            <c:dLbl>
              <c:idx val="0"/>
              <c:layout>
                <c:manualLayout>
                  <c:x val="-8.3333333333333332E-3"/>
                  <c:y val="-0.31481481481481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BD-4F97-882E-8F2BDB36374F}"/>
                </c:ext>
              </c:extLst>
            </c:dLbl>
            <c:dLbl>
              <c:idx val="1"/>
              <c:layout>
                <c:manualLayout>
                  <c:x val="-2.7777777777777779E-3"/>
                  <c:y val="-0.42129629629629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BD-4F97-882E-8F2BDB3637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Plan2!$A$156:$A$157</c:f>
              <c:strCache>
                <c:ptCount val="2"/>
                <c:pt idx="0">
                  <c:v>% Esperada</c:v>
                </c:pt>
                <c:pt idx="1">
                  <c:v>% Executada</c:v>
                </c:pt>
              </c:strCache>
            </c:strRef>
          </c:cat>
          <c:val>
            <c:numRef>
              <c:f>Plan2!$B$156:$B$157</c:f>
              <c:numCache>
                <c:formatCode>0%</c:formatCode>
                <c:ptCount val="2"/>
                <c:pt idx="0">
                  <c:v>1</c:v>
                </c:pt>
                <c:pt idx="1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BD-4F97-882E-8F2BDB363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081152"/>
        <c:axId val="88082688"/>
      </c:barChart>
      <c:catAx>
        <c:axId val="8808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082688"/>
        <c:crosses val="autoZero"/>
        <c:auto val="1"/>
        <c:lblAlgn val="ctr"/>
        <c:lblOffset val="100"/>
        <c:noMultiLvlLbl val="0"/>
      </c:catAx>
      <c:valAx>
        <c:axId val="88082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808115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A94-4B4F-8592-1C3E197995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A94-4B4F-8592-1C3E19799510}"/>
              </c:ext>
            </c:extLst>
          </c:dPt>
          <c:dLbls>
            <c:dLbl>
              <c:idx val="0"/>
              <c:layout>
                <c:manualLayout>
                  <c:x val="-1.1111111111111112E-2"/>
                  <c:y val="-0.29166666666666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94-4B4F-8592-1C3E19799510}"/>
                </c:ext>
              </c:extLst>
            </c:dLbl>
            <c:dLbl>
              <c:idx val="1"/>
              <c:layout>
                <c:manualLayout>
                  <c:x val="8.3333333333334356E-3"/>
                  <c:y val="-0.44444444444444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94-4B4F-8592-1C3E197995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Plan2!$A$191:$A$192</c:f>
              <c:strCache>
                <c:ptCount val="2"/>
                <c:pt idx="0">
                  <c:v>% Esperada</c:v>
                </c:pt>
                <c:pt idx="1">
                  <c:v>% Executada</c:v>
                </c:pt>
              </c:strCache>
            </c:strRef>
          </c:cat>
          <c:val>
            <c:numRef>
              <c:f>Plan2!$B$191:$B$192</c:f>
              <c:numCache>
                <c:formatCode>0%</c:formatCode>
                <c:ptCount val="2"/>
                <c:pt idx="0">
                  <c:v>1</c:v>
                </c:pt>
                <c:pt idx="1">
                  <c:v>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94-4B4F-8592-1C3E19799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139264"/>
        <c:axId val="88140800"/>
      </c:barChart>
      <c:catAx>
        <c:axId val="8813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140800"/>
        <c:crosses val="autoZero"/>
        <c:auto val="1"/>
        <c:lblAlgn val="ctr"/>
        <c:lblOffset val="100"/>
        <c:noMultiLvlLbl val="0"/>
      </c:catAx>
      <c:valAx>
        <c:axId val="88140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813926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  <a:ln>
                <a:solidFill>
                  <a:srgbClr val="9BBB59">
                    <a:lumMod val="75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9B-41FF-9F7A-061E811C8763}"/>
              </c:ext>
            </c:extLst>
          </c:dPt>
          <c:dLbls>
            <c:dLbl>
              <c:idx val="0"/>
              <c:layout>
                <c:manualLayout>
                  <c:x val="8.3333333333333332E-3"/>
                  <c:y val="-0.40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9B-41FF-9F7A-061E811C8763}"/>
                </c:ext>
              </c:extLst>
            </c:dLbl>
            <c:dLbl>
              <c:idx val="1"/>
              <c:layout>
                <c:manualLayout>
                  <c:x val="5.5555555555555558E-3"/>
                  <c:y val="-0.3796296296296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9B-41FF-9F7A-061E811C87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Plan2!$A$5:$A$6</c:f>
              <c:strCache>
                <c:ptCount val="2"/>
                <c:pt idx="0">
                  <c:v>% Esperada</c:v>
                </c:pt>
                <c:pt idx="1">
                  <c:v>% Executada</c:v>
                </c:pt>
              </c:strCache>
            </c:strRef>
          </c:cat>
          <c:val>
            <c:numRef>
              <c:f>Plan2!$B$5:$B$6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9B-41FF-9F7A-061E811C8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116160"/>
        <c:axId val="35118080"/>
      </c:barChart>
      <c:catAx>
        <c:axId val="3511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5118080"/>
        <c:crosses val="autoZero"/>
        <c:auto val="1"/>
        <c:lblAlgn val="ctr"/>
        <c:lblOffset val="100"/>
        <c:noMultiLvlLbl val="0"/>
      </c:catAx>
      <c:valAx>
        <c:axId val="35118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5116160"/>
        <c:crosses val="autoZero"/>
        <c:crossBetween val="between"/>
      </c:valAx>
      <c:spPr>
        <a:noFill/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DD1-4B5C-A3BC-E982520378A2}"/>
              </c:ext>
            </c:extLst>
          </c:dPt>
          <c:dLbls>
            <c:dLbl>
              <c:idx val="0"/>
              <c:layout>
                <c:manualLayout>
                  <c:x val="8.3333333333333332E-3"/>
                  <c:y val="-0.40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D1-4B5C-A3BC-E982520378A2}"/>
                </c:ext>
              </c:extLst>
            </c:dLbl>
            <c:dLbl>
              <c:idx val="1"/>
              <c:layout>
                <c:manualLayout>
                  <c:x val="5.5555555555555558E-3"/>
                  <c:y val="-0.3796296296296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D1-4B5C-A3BC-E982520378A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Plan2!$A$5:$A$6</c:f>
              <c:strCache>
                <c:ptCount val="2"/>
                <c:pt idx="0">
                  <c:v>% Esperada</c:v>
                </c:pt>
                <c:pt idx="1">
                  <c:v>% Executada</c:v>
                </c:pt>
              </c:strCache>
            </c:strRef>
          </c:cat>
          <c:val>
            <c:numRef>
              <c:f>Plan2!$B$5:$B$6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D1-4B5C-A3BC-E98252037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472448"/>
        <c:axId val="92473984"/>
      </c:barChart>
      <c:catAx>
        <c:axId val="9247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92473984"/>
        <c:crosses val="autoZero"/>
        <c:auto val="1"/>
        <c:lblAlgn val="ctr"/>
        <c:lblOffset val="100"/>
        <c:noMultiLvlLbl val="0"/>
      </c:catAx>
      <c:valAx>
        <c:axId val="92473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92472448"/>
        <c:crosses val="autoZero"/>
        <c:crossBetween val="between"/>
      </c:valAx>
      <c:spPr>
        <a:noFill/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FF4-4F54-8F52-38EAFCB694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FF4-4F54-8F52-38EAFCB694B9}"/>
              </c:ext>
            </c:extLst>
          </c:dPt>
          <c:dLbls>
            <c:dLbl>
              <c:idx val="0"/>
              <c:layout>
                <c:manualLayout>
                  <c:x val="-8.3333333333333332E-3"/>
                  <c:y val="-0.33333333333333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F4-4F54-8F52-38EAFCB694B9}"/>
                </c:ext>
              </c:extLst>
            </c:dLbl>
            <c:dLbl>
              <c:idx val="1"/>
              <c:layout>
                <c:manualLayout>
                  <c:x val="5.5555555555555558E-3"/>
                  <c:y val="-0.39351851851851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F4-4F54-8F52-38EAFCB694B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Plan2!$A$45:$A$46</c:f>
              <c:strCache>
                <c:ptCount val="2"/>
                <c:pt idx="0">
                  <c:v>% Esperada</c:v>
                </c:pt>
                <c:pt idx="1">
                  <c:v>% Executada</c:v>
                </c:pt>
              </c:strCache>
            </c:strRef>
          </c:cat>
          <c:val>
            <c:numRef>
              <c:f>Plan2!$B$45:$B$46</c:f>
              <c:numCache>
                <c:formatCode>0%</c:formatCode>
                <c:ptCount val="2"/>
                <c:pt idx="0">
                  <c:v>1</c:v>
                </c:pt>
                <c:pt idx="1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4-4F54-8F52-38EAFCB69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50496"/>
        <c:axId val="117852032"/>
      </c:barChart>
      <c:catAx>
        <c:axId val="11785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117852032"/>
        <c:crosses val="autoZero"/>
        <c:auto val="1"/>
        <c:lblAlgn val="ctr"/>
        <c:lblOffset val="100"/>
        <c:noMultiLvlLbl val="0"/>
      </c:catAx>
      <c:valAx>
        <c:axId val="117852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117850496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926-49CC-950D-03A1C477A795}"/>
              </c:ext>
            </c:extLst>
          </c:dPt>
          <c:dLbls>
            <c:dLbl>
              <c:idx val="0"/>
              <c:layout>
                <c:manualLayout>
                  <c:x val="8.3333333333333332E-3"/>
                  <c:y val="-0.40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26-49CC-950D-03A1C477A795}"/>
                </c:ext>
              </c:extLst>
            </c:dLbl>
            <c:dLbl>
              <c:idx val="1"/>
              <c:layout>
                <c:manualLayout>
                  <c:x val="5.5555555555555558E-3"/>
                  <c:y val="-0.3796296296296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26-49CC-950D-03A1C477A7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Plan2!$A$5:$A$6</c:f>
              <c:strCache>
                <c:ptCount val="2"/>
                <c:pt idx="0">
                  <c:v>% Esperada</c:v>
                </c:pt>
                <c:pt idx="1">
                  <c:v>% Executada</c:v>
                </c:pt>
              </c:strCache>
            </c:strRef>
          </c:cat>
          <c:val>
            <c:numRef>
              <c:f>Plan2!$B$5:$B$6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26-49CC-950D-03A1C477A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063104"/>
        <c:axId val="124093568"/>
      </c:barChart>
      <c:catAx>
        <c:axId val="12406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124093568"/>
        <c:crosses val="autoZero"/>
        <c:auto val="1"/>
        <c:lblAlgn val="ctr"/>
        <c:lblOffset val="100"/>
        <c:noMultiLvlLbl val="0"/>
      </c:catAx>
      <c:valAx>
        <c:axId val="124093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124063104"/>
        <c:crosses val="autoZero"/>
        <c:crossBetween val="between"/>
      </c:valAx>
      <c:spPr>
        <a:noFill/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17BF77A4-95C4-49A7-B18D-D234C078783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0855" tIns="45427" rIns="90855" bIns="454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D7F40DFA-B482-4AD0-A536-856EB395CEA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8088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40443" algn="l" defTabSz="88088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80886" algn="l" defTabSz="88088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21328" algn="l" defTabSz="88088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61770" algn="l" defTabSz="88088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02214" algn="l" defTabSz="88088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42655" algn="l" defTabSz="88088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83099" algn="l" defTabSz="88088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23540" algn="l" defTabSz="88088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8938" y="496888"/>
            <a:ext cx="3397250" cy="2547937"/>
          </a:xfrm>
        </p:spPr>
      </p:sp>
    </p:spTree>
    <p:extLst>
      <p:ext uri="{BB962C8B-B14F-4D97-AF65-F5344CB8AC3E}">
        <p14:creationId xmlns:p14="http://schemas.microsoft.com/office/powerpoint/2010/main" val="253778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8938" y="496888"/>
            <a:ext cx="3397250" cy="2547937"/>
          </a:xfrm>
        </p:spPr>
      </p:sp>
    </p:spTree>
    <p:extLst>
      <p:ext uri="{BB962C8B-B14F-4D97-AF65-F5344CB8AC3E}">
        <p14:creationId xmlns:p14="http://schemas.microsoft.com/office/powerpoint/2010/main" val="189450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9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3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2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4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0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7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5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9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42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6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9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6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2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382" indent="0">
              <a:buNone/>
              <a:defRPr sz="1800" b="1"/>
            </a:lvl2pPr>
            <a:lvl3pPr marL="804763" indent="0">
              <a:buNone/>
              <a:defRPr sz="1600" b="1"/>
            </a:lvl3pPr>
            <a:lvl4pPr marL="1207145" indent="0">
              <a:buNone/>
              <a:defRPr sz="1400" b="1"/>
            </a:lvl4pPr>
            <a:lvl5pPr marL="1609527" indent="0">
              <a:buNone/>
              <a:defRPr sz="1400" b="1"/>
            </a:lvl5pPr>
            <a:lvl6pPr marL="2011909" indent="0">
              <a:buNone/>
              <a:defRPr sz="1400" b="1"/>
            </a:lvl6pPr>
            <a:lvl7pPr marL="2414290" indent="0">
              <a:buNone/>
              <a:defRPr sz="1400" b="1"/>
            </a:lvl7pPr>
            <a:lvl8pPr marL="2816672" indent="0">
              <a:buNone/>
              <a:defRPr sz="1400" b="1"/>
            </a:lvl8pPr>
            <a:lvl9pPr marL="3219054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382" indent="0">
              <a:buNone/>
              <a:defRPr sz="1800" b="1"/>
            </a:lvl2pPr>
            <a:lvl3pPr marL="804763" indent="0">
              <a:buNone/>
              <a:defRPr sz="1600" b="1"/>
            </a:lvl3pPr>
            <a:lvl4pPr marL="1207145" indent="0">
              <a:buNone/>
              <a:defRPr sz="1400" b="1"/>
            </a:lvl4pPr>
            <a:lvl5pPr marL="1609527" indent="0">
              <a:buNone/>
              <a:defRPr sz="1400" b="1"/>
            </a:lvl5pPr>
            <a:lvl6pPr marL="2011909" indent="0">
              <a:buNone/>
              <a:defRPr sz="1400" b="1"/>
            </a:lvl6pPr>
            <a:lvl7pPr marL="2414290" indent="0">
              <a:buNone/>
              <a:defRPr sz="1400" b="1"/>
            </a:lvl7pPr>
            <a:lvl8pPr marL="2816672" indent="0">
              <a:buNone/>
              <a:defRPr sz="1400" b="1"/>
            </a:lvl8pPr>
            <a:lvl9pPr marL="3219054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7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8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0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2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2382" indent="0">
              <a:buNone/>
              <a:defRPr sz="1100"/>
            </a:lvl2pPr>
            <a:lvl3pPr marL="804763" indent="0">
              <a:buNone/>
              <a:defRPr sz="900"/>
            </a:lvl3pPr>
            <a:lvl4pPr marL="1207145" indent="0">
              <a:buNone/>
              <a:defRPr sz="800"/>
            </a:lvl4pPr>
            <a:lvl5pPr marL="1609527" indent="0">
              <a:buNone/>
              <a:defRPr sz="800"/>
            </a:lvl5pPr>
            <a:lvl6pPr marL="2011909" indent="0">
              <a:buNone/>
              <a:defRPr sz="800"/>
            </a:lvl6pPr>
            <a:lvl7pPr marL="2414290" indent="0">
              <a:buNone/>
              <a:defRPr sz="800"/>
            </a:lvl7pPr>
            <a:lvl8pPr marL="2816672" indent="0">
              <a:buNone/>
              <a:defRPr sz="800"/>
            </a:lvl8pPr>
            <a:lvl9pPr marL="3219054" indent="0">
              <a:buNone/>
              <a:defRPr sz="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3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02382" indent="0">
              <a:buNone/>
              <a:defRPr sz="2500"/>
            </a:lvl2pPr>
            <a:lvl3pPr marL="804763" indent="0">
              <a:buNone/>
              <a:defRPr sz="2100"/>
            </a:lvl3pPr>
            <a:lvl4pPr marL="1207145" indent="0">
              <a:buNone/>
              <a:defRPr sz="1800"/>
            </a:lvl4pPr>
            <a:lvl5pPr marL="1609527" indent="0">
              <a:buNone/>
              <a:defRPr sz="1800"/>
            </a:lvl5pPr>
            <a:lvl6pPr marL="2011909" indent="0">
              <a:buNone/>
              <a:defRPr sz="1800"/>
            </a:lvl6pPr>
            <a:lvl7pPr marL="2414290" indent="0">
              <a:buNone/>
              <a:defRPr sz="1800"/>
            </a:lvl7pPr>
            <a:lvl8pPr marL="2816672" indent="0">
              <a:buNone/>
              <a:defRPr sz="1800"/>
            </a:lvl8pPr>
            <a:lvl9pPr marL="3219054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02382" indent="0">
              <a:buNone/>
              <a:defRPr sz="1100"/>
            </a:lvl2pPr>
            <a:lvl3pPr marL="804763" indent="0">
              <a:buNone/>
              <a:defRPr sz="900"/>
            </a:lvl3pPr>
            <a:lvl4pPr marL="1207145" indent="0">
              <a:buNone/>
              <a:defRPr sz="800"/>
            </a:lvl4pPr>
            <a:lvl5pPr marL="1609527" indent="0">
              <a:buNone/>
              <a:defRPr sz="800"/>
            </a:lvl5pPr>
            <a:lvl6pPr marL="2011909" indent="0">
              <a:buNone/>
              <a:defRPr sz="800"/>
            </a:lvl6pPr>
            <a:lvl7pPr marL="2414290" indent="0">
              <a:buNone/>
              <a:defRPr sz="800"/>
            </a:lvl7pPr>
            <a:lvl8pPr marL="2816672" indent="0">
              <a:buNone/>
              <a:defRPr sz="800"/>
            </a:lvl8pPr>
            <a:lvl9pPr marL="3219054" indent="0">
              <a:buNone/>
              <a:defRPr sz="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999"/>
          </a:xfrm>
          <a:prstGeom prst="rect">
            <a:avLst/>
          </a:prstGeom>
        </p:spPr>
        <p:txBody>
          <a:bodyPr vert="horz" lIns="80476" tIns="40238" rIns="80476" bIns="40238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80476" tIns="40238" rIns="80476" bIns="40238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80476" tIns="40238" rIns="80476" bIns="4023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80476" tIns="40238" rIns="80476" bIns="4023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80476" tIns="40238" rIns="80476" bIns="4023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80476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786" indent="-301786" algn="l" defTabSz="804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3870" indent="-251489" algn="l" defTabSz="8047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954" indent="-201191" algn="l" defTabSz="804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8336" indent="-201191" algn="l" defTabSz="80476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718" indent="-201191" algn="l" defTabSz="804763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3099" indent="-201191" algn="l" defTabSz="804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481" indent="-201191" algn="l" defTabSz="804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863" indent="-201191" algn="l" defTabSz="804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0245" indent="-201191" algn="l" defTabSz="804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04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82" algn="l" defTabSz="804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763" algn="l" defTabSz="804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145" algn="l" defTabSz="804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527" algn="l" defTabSz="804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909" algn="l" defTabSz="804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4290" algn="l" defTabSz="804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672" algn="l" defTabSz="804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9054" algn="l" defTabSz="804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7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4.x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package" Target="../embeddings/Planilha_do_Microsoft_Excel9.xls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.xlsx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slide" Target="slide19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.xlsx"/><Relationship Id="rId7" Type="http://schemas.openxmlformats.org/officeDocument/2006/relationships/slide" Target="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chart" Target="../charts/chart8.xml"/><Relationship Id="rId5" Type="http://schemas.openxmlformats.org/officeDocument/2006/relationships/image" Target="../media/image3.png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na.accioly@cprm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7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8"/>
          <p:cNvSpPr/>
          <p:nvPr/>
        </p:nvSpPr>
        <p:spPr>
          <a:xfrm>
            <a:off x="8" y="-110358"/>
            <a:ext cx="8748465" cy="6968363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089" tIns="44044" rIns="88089" bIns="4404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320486" y="1412776"/>
            <a:ext cx="4716015" cy="1470024"/>
          </a:xfrm>
          <a:prstGeom prst="rect">
            <a:avLst/>
          </a:prstGeom>
        </p:spPr>
        <p:txBody>
          <a:bodyPr lIns="88089" tIns="44044" rIns="88089" bIns="44044"/>
          <a:lstStyle/>
          <a:p>
            <a:pPr algn="ctr">
              <a:spcBef>
                <a:spcPct val="0"/>
              </a:spcBef>
              <a:defRPr/>
            </a:pPr>
            <a:r>
              <a:rPr lang="pt-BR" sz="3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Serviço Geológico do Brasil – CPRM</a:t>
            </a:r>
          </a:p>
        </p:txBody>
      </p:sp>
      <p:pic>
        <p:nvPicPr>
          <p:cNvPr id="14" name="Imagem 13" descr="cp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506" y="2"/>
            <a:ext cx="4359507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 bwMode="auto">
          <a:xfrm>
            <a:off x="4294513" y="2725752"/>
            <a:ext cx="4716015" cy="129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89" tIns="44044" rIns="88089" bIns="44044"/>
          <a:lstStyle/>
          <a:p>
            <a:pPr algn="ctr">
              <a:spcBef>
                <a:spcPts val="97"/>
              </a:spcBef>
              <a:defRPr/>
            </a:pPr>
            <a:r>
              <a:rPr lang="pt-BR" sz="2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Acompanhamento das Metas da GDAG –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Gratificação de Desempenho de Atividades </a:t>
            </a:r>
            <a:r>
              <a:rPr lang="pt-BR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Geocientíficas</a:t>
            </a:r>
            <a:endParaRPr lang="pt-BR" sz="2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97"/>
              </a:spcBef>
              <a:defRPr/>
            </a:pPr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5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(2º Semestre </a:t>
            </a:r>
            <a:r>
              <a:rPr lang="pt-BR" sz="2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2018)</a:t>
            </a:r>
          </a:p>
          <a:p>
            <a:pPr algn="ctr">
              <a:spcBef>
                <a:spcPts val="97"/>
              </a:spcBef>
              <a:defRPr/>
            </a:pPr>
            <a:endParaRPr lang="pt-BR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97"/>
              </a:spcBef>
              <a:defRPr/>
            </a:pPr>
            <a:endParaRPr lang="pt-BR" b="1" dirty="0">
              <a:solidFill>
                <a:schemeClr val="bg1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05420" y="5805264"/>
            <a:ext cx="5803084" cy="748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8089" tIns="44044" rIns="88089" bIns="44044">
            <a:spAutoFit/>
          </a:bodyPr>
          <a:lstStyle/>
          <a:p>
            <a:pPr algn="ctr">
              <a:spcBef>
                <a:spcPts val="97"/>
              </a:spcBef>
              <a:defRPr/>
            </a:pPr>
            <a:r>
              <a:rPr lang="pt-BR" sz="21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Superintendência de Planejamento e Métodos</a:t>
            </a:r>
          </a:p>
          <a:p>
            <a:pPr algn="ctr">
              <a:spcBef>
                <a:spcPts val="97"/>
              </a:spcBef>
              <a:defRPr/>
            </a:pPr>
            <a:r>
              <a:rPr lang="pt-BR" sz="21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SUPLAM</a:t>
            </a:r>
            <a:endParaRPr lang="pt-BR" sz="21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496" y="46334"/>
            <a:ext cx="90730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2: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Publicação de Bases de Dados no AFLORA</a:t>
            </a:r>
          </a:p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(Nº de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4609" y="5330835"/>
            <a:ext cx="4178165" cy="830997"/>
          </a:xfrm>
          <a:prstGeom prst="rect">
            <a:avLst/>
          </a:prstGeom>
          <a:noFill/>
          <a:ln>
            <a:solidFill>
              <a:schemeClr val="tx1">
                <a:alpha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Realizado 2º Semestre</a:t>
            </a:r>
            <a:r>
              <a:rPr lang="pt-B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 Projetos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984389"/>
              </p:ext>
            </p:extLst>
          </p:nvPr>
        </p:nvGraphicFramePr>
        <p:xfrm>
          <a:off x="5125220" y="5670159"/>
          <a:ext cx="3831820" cy="93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1" name="Planilha" r:id="rId3" imgW="3171901" imgH="771660" progId="Excel.Sheet.12">
                  <p:embed/>
                </p:oleObj>
              </mc:Choice>
              <mc:Fallback>
                <p:oleObj name="Planilha" r:id="rId3" imgW="3171901" imgH="77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5220" y="5670159"/>
                        <a:ext cx="3831820" cy="93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1884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1520" y="4725144"/>
            <a:ext cx="2985007" cy="461665"/>
          </a:xfrm>
          <a:prstGeom prst="rect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30 Projetos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591" name="Picture 1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69" y="1196752"/>
            <a:ext cx="6096000" cy="3398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Seta para a direita 8">
            <a:hlinkClick r:id="rId7" action="ppaction://hlinksldjump"/>
          </p:cNvPr>
          <p:cNvSpPr/>
          <p:nvPr/>
        </p:nvSpPr>
        <p:spPr>
          <a:xfrm>
            <a:off x="431266" y="6309320"/>
            <a:ext cx="978408" cy="38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475656" y="62548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Justificativa</a:t>
            </a:r>
            <a:endParaRPr 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83568" y="38201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Publicação de bancos AFLORA de 30 projetos</a:t>
            </a:r>
            <a:r>
              <a:rPr lang="pt-BR" dirty="0"/>
              <a:t>: Também neste caso, dependemos das ações das equipes da DIG (mais especificamente, da DIGEOP) para viabilizar a revisão e publicação das bases de dados. A estimativa foi realizada, considerando que o quadro da DIGEOP é restrito para atender as nossas demandas.</a:t>
            </a:r>
          </a:p>
        </p:txBody>
      </p:sp>
      <p:sp>
        <p:nvSpPr>
          <p:cNvPr id="6" name="Seta para a esquerda 5">
            <a:hlinkClick r:id="rId2" action="ppaction://hlinksldjump"/>
          </p:cNvPr>
          <p:cNvSpPr/>
          <p:nvPr/>
        </p:nvSpPr>
        <p:spPr>
          <a:xfrm>
            <a:off x="6300192" y="5589240"/>
            <a:ext cx="108012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524328" y="556957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Voltar</a:t>
            </a:r>
            <a:endParaRPr 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46335"/>
            <a:ext cx="8928992" cy="1138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3: 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Publicação de Mapas de Diversas Escalas e Temas (Geológico, Geológico-Geofísico, Geofísico-Geológico, </a:t>
            </a:r>
            <a:r>
              <a:rPr lang="pt-BR" sz="2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Prospectividade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Recursos Minerais e etc..)</a:t>
            </a:r>
            <a:endParaRPr lang="pt-B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4" y="5445224"/>
            <a:ext cx="416480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Realizado 2º Semestre</a:t>
            </a:r>
            <a:r>
              <a:rPr lang="pt-B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262 Mapas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169243"/>
              </p:ext>
            </p:extLst>
          </p:nvPr>
        </p:nvGraphicFramePr>
        <p:xfrm>
          <a:off x="5124450" y="5670550"/>
          <a:ext cx="383222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4" name="Planilha" r:id="rId3" imgW="3171901" imgH="771660" progId="Excel.Sheet.12">
                  <p:embed/>
                </p:oleObj>
              </mc:Choice>
              <mc:Fallback>
                <p:oleObj name="Planilha" r:id="rId3" imgW="3171901" imgH="771660" progId="Excel.Sheet.12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5670550"/>
                        <a:ext cx="383222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1884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7504" y="4911551"/>
            <a:ext cx="2880320" cy="461665"/>
          </a:xfrm>
          <a:prstGeom prst="rect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170 Mapas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896326"/>
              </p:ext>
            </p:extLst>
          </p:nvPr>
        </p:nvGraphicFramePr>
        <p:xfrm>
          <a:off x="2771800" y="1484784"/>
          <a:ext cx="62646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Seta para a direita 7">
            <a:hlinkClick r:id="rId7" action="ppaction://hlinksldjump"/>
          </p:cNvPr>
          <p:cNvSpPr/>
          <p:nvPr/>
        </p:nvSpPr>
        <p:spPr>
          <a:xfrm>
            <a:off x="323528" y="6387144"/>
            <a:ext cx="978408" cy="38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367918" y="633262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Justificativa</a:t>
            </a:r>
            <a:endParaRPr 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55576" y="33265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Publicação de 170 mapas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Neste caso nossa previsão foi de fato subestimada. Entendíamos que as equipes executoras estavam sobrecarregadas, e que os revisores técnicos de mapas (da própria DGM) não poderiam atender a uma demanda maior.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Seta para a esquerda 5">
            <a:hlinkClick r:id="rId2" action="ppaction://hlinksldjump"/>
          </p:cNvPr>
          <p:cNvSpPr/>
          <p:nvPr/>
        </p:nvSpPr>
        <p:spPr>
          <a:xfrm>
            <a:off x="6300192" y="5589240"/>
            <a:ext cx="108012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524328" y="556957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Voltar</a:t>
            </a:r>
            <a:endParaRPr 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348880"/>
            <a:ext cx="8208912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Diretoria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</a:t>
            </a:r>
            <a:r>
              <a:rPr lang="pt-B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Infraestrutura </a:t>
            </a:r>
            <a:r>
              <a:rPr lang="pt-BR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Geocientífica</a:t>
            </a:r>
            <a:r>
              <a:rPr lang="pt-B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DIG</a:t>
            </a:r>
            <a:endParaRPr 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46337"/>
            <a:ext cx="9144000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1: 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Implantar no LAMIN-Caeté realização dos Estudos IN LOCO solicitados pelo DNPM no Estado de MG (Meta do LAMIN)</a:t>
            </a:r>
            <a:endParaRPr lang="pt-B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5752707"/>
            <a:ext cx="4178165" cy="861774"/>
          </a:xfrm>
          <a:prstGeom prst="rect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Realizado 2º Semestre</a:t>
            </a:r>
            <a:r>
              <a:rPr lang="pt-B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pt-BR" sz="2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de Implantação</a:t>
            </a:r>
            <a:endParaRPr lang="pt-BR" sz="2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85577"/>
              </p:ext>
            </p:extLst>
          </p:nvPr>
        </p:nvGraphicFramePr>
        <p:xfrm>
          <a:off x="5125220" y="5670159"/>
          <a:ext cx="3831820" cy="93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2" name="Planilha" r:id="rId3" imgW="3171901" imgH="771660" progId="Excel.Sheet.12">
                  <p:embed/>
                </p:oleObj>
              </mc:Choice>
              <mc:Fallback>
                <p:oleObj name="Planilha" r:id="rId3" imgW="3171901" imgH="77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5220" y="5670159"/>
                        <a:ext cx="3831820" cy="93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1884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46833" y="4797152"/>
            <a:ext cx="5145247" cy="830997"/>
          </a:xfrm>
          <a:prstGeom prst="rect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100% de Implantação dos Estudos IN LOCO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760375"/>
              </p:ext>
            </p:extLst>
          </p:nvPr>
        </p:nvGraphicFramePr>
        <p:xfrm>
          <a:off x="2915816" y="1124744"/>
          <a:ext cx="6013861" cy="347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610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16" y="46334"/>
            <a:ext cx="8855968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2: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Realizar um evento Institucional ao ano em Cada Unidade Regional, para divulgação dos produtos do SGB, convidando clientes e a Sociedade Local para conhecer os trabalhos executados e a sua relevância para a Região (Meta do DERID)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8761" y="5949280"/>
            <a:ext cx="4073199" cy="830997"/>
          </a:xfrm>
          <a:prstGeom prst="rect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Realizado 2º Semestre</a:t>
            </a:r>
            <a:r>
              <a:rPr lang="pt-B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Eventos Realizados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714833"/>
              </p:ext>
            </p:extLst>
          </p:nvPr>
        </p:nvGraphicFramePr>
        <p:xfrm>
          <a:off x="5125220" y="5670159"/>
          <a:ext cx="3831820" cy="93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2" name="Planilha" r:id="rId4" imgW="3171901" imgH="771660" progId="Excel.Sheet.12">
                  <p:embed/>
                </p:oleObj>
              </mc:Choice>
              <mc:Fallback>
                <p:oleObj name="Planilha" r:id="rId4" imgW="3171901" imgH="77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5220" y="5670159"/>
                        <a:ext cx="3831820" cy="93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3" y="2276872"/>
            <a:ext cx="1884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46833" y="4869160"/>
            <a:ext cx="4281151" cy="830997"/>
          </a:xfrm>
          <a:prstGeom prst="rect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13 Eventos (1 por Unidade Regional)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556095"/>
              </p:ext>
            </p:extLst>
          </p:nvPr>
        </p:nvGraphicFramePr>
        <p:xfrm>
          <a:off x="3635896" y="1484784"/>
          <a:ext cx="52920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423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348880"/>
            <a:ext cx="8208912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Diretoria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</a:t>
            </a:r>
            <a:r>
              <a:rPr lang="pt-B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Administração e Finanças - DAF</a:t>
            </a:r>
            <a:endParaRPr 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16" y="5715"/>
            <a:ext cx="88559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1: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Capacitação dos Servidores com 08 Horas/Homem (Média de Treinamento) 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3" y="5373216"/>
            <a:ext cx="38884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Realizado 2º Semestre: 65,29 Horas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95923"/>
              </p:ext>
            </p:extLst>
          </p:nvPr>
        </p:nvGraphicFramePr>
        <p:xfrm>
          <a:off x="5125220" y="5670159"/>
          <a:ext cx="3831820" cy="93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0" name="Planilha" r:id="rId3" imgW="3171901" imgH="771660" progId="Excel.Sheet.12">
                  <p:embed/>
                </p:oleObj>
              </mc:Choice>
              <mc:Fallback>
                <p:oleObj name="Planilha" r:id="rId3" imgW="3171901" imgH="77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5220" y="5670159"/>
                        <a:ext cx="3831820" cy="93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ta para a direita 4">
            <a:hlinkClick r:id="rId5" action="ppaction://hlinksldjump"/>
          </p:cNvPr>
          <p:cNvSpPr/>
          <p:nvPr/>
        </p:nvSpPr>
        <p:spPr>
          <a:xfrm>
            <a:off x="345387" y="6381328"/>
            <a:ext cx="1058261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hlinkClick r:id="rId5" action="ppaction://hlinksldjump"/>
          </p:cNvPr>
          <p:cNvSpPr txBox="1"/>
          <p:nvPr/>
        </p:nvSpPr>
        <p:spPr>
          <a:xfrm>
            <a:off x="1403648" y="6398994"/>
            <a:ext cx="26642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Justificativa</a:t>
            </a:r>
            <a:endParaRPr lang="pt-BR" sz="1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1" y="1710680"/>
            <a:ext cx="1884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43510" y="4653136"/>
            <a:ext cx="2592286" cy="492443"/>
          </a:xfrm>
          <a:prstGeom prst="rect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</a:t>
            </a:r>
            <a:r>
              <a:rPr lang="pt-BR" sz="2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8 Horas</a:t>
            </a:r>
            <a:endParaRPr lang="pt-BR" sz="2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675" name="Picture 1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63" y="1128287"/>
            <a:ext cx="5998222" cy="35968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16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54868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1412776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 mês de novembro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2018, 52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colaboradores do ensino médio receberam  a capacitação do nível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técnico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em hidrologia, acordados na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contratação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por concurso. Foram formados na CPRM em parceria com o IPH. Esse acordo de formação ocorreu pois no Mercado não há a quantidade 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técnicos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em hidrologia no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território nacionais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Esse treinamento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extrapolou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as horas estimadas na Meta.</a:t>
            </a:r>
          </a:p>
        </p:txBody>
      </p:sp>
      <p:sp>
        <p:nvSpPr>
          <p:cNvPr id="5" name="Seta para a esquerda 4">
            <a:hlinkClick r:id="rId2" action="ppaction://hlinksldjump"/>
          </p:cNvPr>
          <p:cNvSpPr/>
          <p:nvPr/>
        </p:nvSpPr>
        <p:spPr>
          <a:xfrm>
            <a:off x="6300192" y="5589240"/>
            <a:ext cx="108012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524328" y="556957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Voltar</a:t>
            </a:r>
            <a:endParaRPr 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348880"/>
            <a:ext cx="8208912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Diretoria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pt-B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Hidrologia e Gestão Territorial - DHT</a:t>
            </a:r>
            <a:endParaRPr 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16" y="46334"/>
            <a:ext cx="885596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2: 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Disponibilizar as informações de Custos dos Projetos Operacionais definidos como prioritários pela DGM e DHT cadastrados no PAT/2018</a:t>
            </a:r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023472"/>
              </p:ext>
            </p:extLst>
          </p:nvPr>
        </p:nvGraphicFramePr>
        <p:xfrm>
          <a:off x="5125220" y="5670159"/>
          <a:ext cx="3831820" cy="93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2" name="Planilha" r:id="rId3" imgW="3171901" imgH="771660" progId="Excel.Sheet.12">
                  <p:embed/>
                </p:oleObj>
              </mc:Choice>
              <mc:Fallback>
                <p:oleObj name="Planilha" r:id="rId3" imgW="3171901" imgH="77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5220" y="5670159"/>
                        <a:ext cx="3831820" cy="93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17" y="1340768"/>
            <a:ext cx="5903070" cy="3291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700808"/>
            <a:ext cx="1884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79512" y="5373216"/>
            <a:ext cx="4178165" cy="861774"/>
          </a:xfrm>
          <a:prstGeom prst="rect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Realizado 2º Semestre</a:t>
            </a:r>
            <a:r>
              <a:rPr lang="pt-B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pt-BR" sz="2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pt-BR" sz="2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46334"/>
            <a:ext cx="8784976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3: 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Revisão e Mapeamento Integral dos Fluxos Operacionais de Processos Administrativos, com avaliação de critérios de sustentabilidade para aquisições e contratações de serviços, com objetivo de implementar quatro (04) processos administrativos completos no sistema SEI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496" y="5157192"/>
            <a:ext cx="4752528" cy="830997"/>
          </a:xfrm>
          <a:prstGeom prst="rect">
            <a:avLst/>
          </a:prstGeom>
          <a:noFill/>
          <a:ln>
            <a:solidFill>
              <a:schemeClr val="tx1">
                <a:alpha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Realizado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º Semestre</a:t>
            </a:r>
            <a:r>
              <a:rPr lang="pt-B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</a:p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Mapeamento de Processo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594348"/>
              </p:ext>
            </p:extLst>
          </p:nvPr>
        </p:nvGraphicFramePr>
        <p:xfrm>
          <a:off x="5132668" y="5646219"/>
          <a:ext cx="3831820" cy="93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2" name="Planilha" r:id="rId3" imgW="3171901" imgH="771660" progId="Excel.Sheet.12">
                  <p:embed/>
                </p:oleObj>
              </mc:Choice>
              <mc:Fallback>
                <p:oleObj name="Planilha" r:id="rId3" imgW="3171901" imgH="77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2668" y="5646219"/>
                        <a:ext cx="3831820" cy="93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5" y="1844824"/>
            <a:ext cx="1884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5496" y="4221088"/>
            <a:ext cx="3564393" cy="769441"/>
          </a:xfrm>
          <a:prstGeom prst="rect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4 Mapeamentos de Processo</a:t>
            </a:r>
            <a:endParaRPr lang="pt-BR" sz="2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565330"/>
              </p:ext>
            </p:extLst>
          </p:nvPr>
        </p:nvGraphicFramePr>
        <p:xfrm>
          <a:off x="3779912" y="1556792"/>
          <a:ext cx="50760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Seta para a direita 9">
            <a:hlinkClick r:id="rId7" action="ppaction://hlinksldjump"/>
          </p:cNvPr>
          <p:cNvSpPr/>
          <p:nvPr/>
        </p:nvSpPr>
        <p:spPr>
          <a:xfrm>
            <a:off x="431266" y="6309320"/>
            <a:ext cx="978408" cy="38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475656" y="62548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Justificativa</a:t>
            </a:r>
            <a:endParaRPr 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548680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Justificativa: </a:t>
            </a:r>
            <a:r>
              <a:rPr lang="pt-BR" dirty="0" smtClean="0"/>
              <a:t>Foram </a:t>
            </a:r>
            <a:r>
              <a:rPr lang="pt-BR" dirty="0"/>
              <a:t>colocados 5 processos: Solicitação de Pessoal, Auxílio Creche, Atualização do plano estratégico, RAC e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Comunicação (memorandos e comunicados). Sendo que, a c</a:t>
            </a:r>
            <a:r>
              <a:rPr lang="pt-BR" dirty="0"/>
              <a:t>omunicação (memorandos e comunicados) é entendido pelo SEI como um processo, mas na prática de trabalho ele é tramitação de comunicação. </a:t>
            </a:r>
          </a:p>
        </p:txBody>
      </p:sp>
      <p:sp>
        <p:nvSpPr>
          <p:cNvPr id="5" name="Seta para a esquerda 4">
            <a:hlinkClick r:id="rId2" action="ppaction://hlinksldjump"/>
          </p:cNvPr>
          <p:cNvSpPr/>
          <p:nvPr/>
        </p:nvSpPr>
        <p:spPr>
          <a:xfrm>
            <a:off x="6300192" y="5589240"/>
            <a:ext cx="108012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524328" y="556957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Voltar</a:t>
            </a:r>
            <a:endParaRPr 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16" y="46334"/>
            <a:ext cx="8855968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4: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Implantação de 40 ilhas de digitalização/impressão em nível nacional, para substituição das impressoras individualizadas, visando à racionalização da utilização de documentos impressos no âmbito da empresa de forma sustentável. Promover maior integração DAF/DRI e o uso sustentável de insumos de impressão, melhoria dos serviços e redução significativa dos custos de aquisição e contratação.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063" y="5517232"/>
            <a:ext cx="417816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Realizado 2º Semestre</a:t>
            </a:r>
            <a:r>
              <a:rPr lang="pt-B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: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da Implantação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735453"/>
              </p:ext>
            </p:extLst>
          </p:nvPr>
        </p:nvGraphicFramePr>
        <p:xfrm>
          <a:off x="5125220" y="5670159"/>
          <a:ext cx="3831820" cy="93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8" name="Planilha" r:id="rId3" imgW="3171901" imgH="771660" progId="Excel.Sheet.12">
                  <p:embed/>
                </p:oleObj>
              </mc:Choice>
              <mc:Fallback>
                <p:oleObj name="Planilha" r:id="rId3" imgW="3171901" imgH="77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5220" y="5670159"/>
                        <a:ext cx="3831820" cy="93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0" y="2276872"/>
            <a:ext cx="1884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5497" y="4653136"/>
            <a:ext cx="3096344" cy="769441"/>
          </a:xfrm>
          <a:prstGeom prst="rect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40 Ilhas de Impressão</a:t>
            </a:r>
            <a:endParaRPr lang="pt-BR" sz="2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249779"/>
              </p:ext>
            </p:extLst>
          </p:nvPr>
        </p:nvGraphicFramePr>
        <p:xfrm>
          <a:off x="3851920" y="2060848"/>
          <a:ext cx="51480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795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3528401" y="1785376"/>
            <a:ext cx="4716015" cy="10675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88089" tIns="44044" rIns="88089" bIns="44044"/>
          <a:lstStyle/>
          <a:p>
            <a:pPr algn="ctr">
              <a:spcBef>
                <a:spcPct val="0"/>
              </a:spcBef>
              <a:defRPr/>
            </a:pPr>
            <a:r>
              <a:rPr lang="pt-BR" sz="33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Serviço Geológico do Brasil – CPRM</a:t>
            </a:r>
          </a:p>
        </p:txBody>
      </p:sp>
      <p:pic>
        <p:nvPicPr>
          <p:cNvPr id="16" name="Imagem 15" descr="cp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-36506" y="2"/>
            <a:ext cx="4359507" cy="6858000"/>
          </a:xfrm>
          <a:prstGeom prst="rect">
            <a:avLst/>
          </a:prstGeom>
        </p:spPr>
      </p:pic>
      <p:sp>
        <p:nvSpPr>
          <p:cNvPr id="17" name="Arc 8"/>
          <p:cNvSpPr/>
          <p:nvPr/>
        </p:nvSpPr>
        <p:spPr>
          <a:xfrm>
            <a:off x="8" y="-110358"/>
            <a:ext cx="8748465" cy="6968363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089" tIns="44044" rIns="88089" bIns="4404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707904" y="3645024"/>
            <a:ext cx="4823401" cy="1007148"/>
          </a:xfrm>
          <a:prstGeom prst="rect">
            <a:avLst/>
          </a:prstGeom>
        </p:spPr>
        <p:txBody>
          <a:bodyPr wrap="none" lIns="88089" tIns="44044" rIns="88089" bIns="44044">
            <a:spAutoFit/>
          </a:bodyPr>
          <a:lstStyle/>
          <a:p>
            <a:pPr algn="r">
              <a:spcBef>
                <a:spcPts val="97"/>
              </a:spcBef>
              <a:defRPr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Claudia de Aguiar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Accioly</a:t>
            </a:r>
          </a:p>
          <a:p>
            <a:pPr algn="r">
              <a:spcBef>
                <a:spcPts val="97"/>
              </a:spcBef>
              <a:defRPr/>
            </a:pP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ana.accioly@cprm.gov.br</a:t>
            </a:r>
            <a:endParaRPr lang="pt-BR" sz="2000" b="1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97"/>
              </a:spcBef>
              <a:defRPr/>
            </a:pP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Superintendente 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Planejamento e Métodos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5568" y="44624"/>
            <a:ext cx="88559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1: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Setorização de Riscos Geológicos </a:t>
            </a:r>
            <a:r>
              <a:rPr lang="pt-B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Munícipios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2027" y="5000463"/>
            <a:ext cx="3960440" cy="923330"/>
          </a:xfrm>
          <a:prstGeom prst="rect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Realizado 2º Semestre</a:t>
            </a:r>
            <a:r>
              <a:rPr lang="pt-B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302	 Municípios</a:t>
            </a:r>
            <a:endParaRPr lang="pt-BR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187974"/>
              </p:ext>
            </p:extLst>
          </p:nvPr>
        </p:nvGraphicFramePr>
        <p:xfrm>
          <a:off x="5125220" y="5670159"/>
          <a:ext cx="3831820" cy="93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" name="Planilha" r:id="rId3" imgW="3171901" imgH="771660" progId="Excel.Sheet.12">
                  <p:embed/>
                </p:oleObj>
              </mc:Choice>
              <mc:Fallback>
                <p:oleObj name="Planilha" r:id="rId3" imgW="3171901" imgH="77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5220" y="5670159"/>
                        <a:ext cx="3831820" cy="93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1884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87193" y="4365104"/>
            <a:ext cx="3600399" cy="492443"/>
          </a:xfrm>
          <a:prstGeom prst="rect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</a:t>
            </a:r>
            <a:r>
              <a:rPr lang="pt-BR" sz="2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72 Municípios</a:t>
            </a:r>
            <a:endParaRPr lang="pt-BR" sz="2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458" name="Picture 2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5616575" cy="3246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Seta para a direita 8">
            <a:hlinkClick r:id="rId7" action="ppaction://hlinksldjump"/>
          </p:cNvPr>
          <p:cNvSpPr/>
          <p:nvPr/>
        </p:nvSpPr>
        <p:spPr>
          <a:xfrm>
            <a:off x="431266" y="6309320"/>
            <a:ext cx="978408" cy="38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475656" y="62548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Justificativa</a:t>
            </a:r>
            <a:endParaRPr 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476672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Justificativa: </a:t>
            </a:r>
            <a:r>
              <a:rPr lang="pt-BR" dirty="0" smtClean="0"/>
              <a:t>A </a:t>
            </a:r>
            <a:r>
              <a:rPr lang="pt-BR" dirty="0"/>
              <a:t>elevada produtividade do Projeto Setorização de Risco foi devido a produção executada junto ao Convênio de Santa Catarina, no qual a equipe adotou um protocolo de trabalho semelhante as Atuações de Atendimento </a:t>
            </a:r>
            <a:r>
              <a:rPr lang="pt-BR" dirty="0" err="1"/>
              <a:t>Emergencias</a:t>
            </a:r>
            <a:r>
              <a:rPr lang="pt-BR" dirty="0"/>
              <a:t> frente a Desastres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Para tal, 90% da equipe que compõem a DIGEAP  (de todas as regionais da CPRM, dede </a:t>
            </a:r>
            <a:r>
              <a:rPr lang="pt-BR" dirty="0" smtClean="0"/>
              <a:t>Manaus </a:t>
            </a:r>
            <a:r>
              <a:rPr lang="pt-BR" dirty="0"/>
              <a:t>a Porto Alegre)atuou de forma concentrada entre os meses de </a:t>
            </a:r>
            <a:r>
              <a:rPr lang="pt-BR" dirty="0" err="1"/>
              <a:t>jan</a:t>
            </a:r>
            <a:r>
              <a:rPr lang="pt-BR" dirty="0"/>
              <a:t> a mar-2018 para levantamento dos dados.</a:t>
            </a:r>
          </a:p>
          <a:p>
            <a:pPr algn="just"/>
            <a:r>
              <a:rPr lang="pt-BR" dirty="0"/>
              <a:t/>
            </a:r>
            <a:br>
              <a:rPr lang="pt-BR" dirty="0"/>
            </a:br>
            <a:r>
              <a:rPr lang="pt-BR" dirty="0"/>
              <a:t>Este tipo de atuação é esporádica, visando levantamento de grande quantidade de dados em curto prazo. Por ser feita de forma concentrada e ocupando todas as unidades regionais, não é uma atividade regular.</a:t>
            </a:r>
          </a:p>
        </p:txBody>
      </p:sp>
      <p:sp>
        <p:nvSpPr>
          <p:cNvPr id="5" name="Seta para a esquerda 4">
            <a:hlinkClick r:id="rId2" action="ppaction://hlinksldjump"/>
          </p:cNvPr>
          <p:cNvSpPr/>
          <p:nvPr/>
        </p:nvSpPr>
        <p:spPr>
          <a:xfrm>
            <a:off x="6300192" y="5589240"/>
            <a:ext cx="108012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524328" y="556957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Voltar</a:t>
            </a:r>
            <a:endParaRPr 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16" y="46334"/>
            <a:ext cx="88559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2: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Cartas de Suscetibilidade a Movimentos Gravitacionais de Massa e Inundações</a:t>
            </a:r>
            <a:r>
              <a:rPr lang="pt-B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Municípios</a:t>
            </a:r>
            <a:r>
              <a:rPr lang="pt-B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553751"/>
              </p:ext>
            </p:extLst>
          </p:nvPr>
        </p:nvGraphicFramePr>
        <p:xfrm>
          <a:off x="5125220" y="5670159"/>
          <a:ext cx="3831820" cy="93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9" name="Planilha" r:id="rId3" imgW="3171901" imgH="771660" progId="Excel.Sheet.12">
                  <p:embed/>
                </p:oleObj>
              </mc:Choice>
              <mc:Fallback>
                <p:oleObj name="Planilha" r:id="rId3" imgW="3171901" imgH="77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5220" y="5670159"/>
                        <a:ext cx="3831820" cy="93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1884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46833" y="4911551"/>
            <a:ext cx="3569837" cy="461665"/>
          </a:xfrm>
          <a:prstGeom prst="rect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Municípios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9513" y="5732094"/>
            <a:ext cx="3960440" cy="923330"/>
          </a:xfrm>
          <a:prstGeom prst="rect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Realizado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º Semestre</a:t>
            </a:r>
            <a:r>
              <a:rPr lang="pt-B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Municípios</a:t>
            </a:r>
            <a:endParaRPr lang="pt-BR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553321"/>
              </p:ext>
            </p:extLst>
          </p:nvPr>
        </p:nvGraphicFramePr>
        <p:xfrm>
          <a:off x="3347864" y="980728"/>
          <a:ext cx="56521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199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2567" y="44624"/>
            <a:ext cx="88559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3: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Estudos de Chuvas Intensas (50 </a:t>
            </a:r>
            <a:r>
              <a:rPr lang="pt-BR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IDF’s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5473005"/>
            <a:ext cx="39564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Realizado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º Semestre</a:t>
            </a:r>
            <a:r>
              <a:rPr lang="pt-B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(</a:t>
            </a:r>
            <a:r>
              <a:rPr lang="pt-BR" sz="30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IDF’s</a:t>
            </a: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t-BR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671542"/>
              </p:ext>
            </p:extLst>
          </p:nvPr>
        </p:nvGraphicFramePr>
        <p:xfrm>
          <a:off x="5125220" y="5670159"/>
          <a:ext cx="3831820" cy="93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5" name="Planilha" r:id="rId3" imgW="3171901" imgH="771660" progId="Excel.Sheet.12">
                  <p:embed/>
                </p:oleObj>
              </mc:Choice>
              <mc:Fallback>
                <p:oleObj name="Planilha" r:id="rId3" imgW="3171901" imgH="77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5220" y="5670159"/>
                        <a:ext cx="3831820" cy="93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71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1884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85697" y="4254301"/>
            <a:ext cx="5754455" cy="923330"/>
          </a:xfrm>
          <a:prstGeom prst="rect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Equações de Intensidade, duração e frequência (</a:t>
            </a:r>
            <a:r>
              <a:rPr lang="pt-BR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IDF’s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212388"/>
              </p:ext>
            </p:extLst>
          </p:nvPr>
        </p:nvGraphicFramePr>
        <p:xfrm>
          <a:off x="3563888" y="716558"/>
          <a:ext cx="5454647" cy="336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482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348880"/>
            <a:ext cx="8208912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Diretoria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</a:t>
            </a:r>
            <a:r>
              <a:rPr lang="pt-B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Geologia e Recursos Minerais - DGM</a:t>
            </a:r>
            <a:endParaRPr 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16" y="46334"/>
            <a:ext cx="88559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1: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Lançamento de Relatórios finais de Projetos </a:t>
            </a:r>
          </a:p>
          <a:p>
            <a:pPr algn="just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(Notas Explicativas, Informes de Recursos Minerais</a:t>
            </a:r>
            <a:r>
              <a:rPr lang="pt-B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5250812"/>
            <a:ext cx="4178165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Realizado 2º Semestre</a:t>
            </a:r>
            <a:r>
              <a:rPr lang="pt-B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r>
              <a:rPr lang="pt-BR" sz="2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 Relatórios</a:t>
            </a:r>
            <a:endParaRPr lang="pt-BR" sz="2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609251"/>
              </p:ext>
            </p:extLst>
          </p:nvPr>
        </p:nvGraphicFramePr>
        <p:xfrm>
          <a:off x="5125220" y="5670159"/>
          <a:ext cx="3831820" cy="93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Planilha" r:id="rId3" imgW="3171901" imgH="771660" progId="Excel.Sheet.12">
                  <p:embed/>
                </p:oleObj>
              </mc:Choice>
              <mc:Fallback>
                <p:oleObj name="Planilha" r:id="rId3" imgW="3171901" imgH="77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5220" y="5670159"/>
                        <a:ext cx="3831820" cy="93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18843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79512" y="4653136"/>
            <a:ext cx="3569837" cy="461665"/>
          </a:xfrm>
          <a:prstGeom prst="rect">
            <a:avLst/>
          </a:prstGeom>
          <a:noFill/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30 Relatórios</a:t>
            </a:r>
            <a:endParaRPr lang="pt-BR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7935"/>
              </p:ext>
            </p:extLst>
          </p:nvPr>
        </p:nvGraphicFramePr>
        <p:xfrm>
          <a:off x="3059832" y="1052736"/>
          <a:ext cx="564340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Seta para a direita 3">
            <a:hlinkClick r:id="rId7" action="ppaction://hlinksldjump"/>
          </p:cNvPr>
          <p:cNvSpPr/>
          <p:nvPr/>
        </p:nvSpPr>
        <p:spPr>
          <a:xfrm>
            <a:off x="431266" y="6309320"/>
            <a:ext cx="978408" cy="38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475656" y="62548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Justificativa</a:t>
            </a:r>
            <a:endParaRPr 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332656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Publicação de 30 Relatórios</a:t>
            </a:r>
            <a:r>
              <a:rPr lang="pt-BR" dirty="0"/>
              <a:t>: Nossa estimativa de propor a finalização de 30 relatórios finais de projetos se baseou na previsão de entrega dos produtos, feita pelos responsáveis, em geral gerentes regionais e chefes de divisões técnicas. Também levamos em conta a possibilidade da DIEDIG e DIMARK, vinculadas a DIG, não poderem atender uma demanda maior que 30, com relação a editoração dos relatórios (diagramação e elaboração de capas).</a:t>
            </a:r>
          </a:p>
          <a:p>
            <a:pPr algn="just"/>
            <a:r>
              <a:rPr lang="pt-BR" dirty="0"/>
              <a:t/>
            </a:r>
            <a:br>
              <a:rPr lang="pt-BR" dirty="0"/>
            </a:br>
            <a:r>
              <a:rPr lang="pt-BR" dirty="0"/>
              <a:t>No entanto, mais relatórios que o previsto foram finalizados, visto que decidimos priorizar a finalização de passivos, ou seja, relatórios de projetos antigos, que já estavam em andamento em anos passados, mas que foram paralisados em gestões anteriores, e retomados em 2018. Além disso, as divisões acima citadas atenderam plenamente todas as nossas demandas de editoração.</a:t>
            </a:r>
          </a:p>
        </p:txBody>
      </p:sp>
      <p:sp>
        <p:nvSpPr>
          <p:cNvPr id="5" name="Seta para a esquerda 4">
            <a:hlinkClick r:id="rId2" action="ppaction://hlinksldjump"/>
          </p:cNvPr>
          <p:cNvSpPr/>
          <p:nvPr/>
        </p:nvSpPr>
        <p:spPr>
          <a:xfrm>
            <a:off x="6300192" y="5589240"/>
            <a:ext cx="108012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524328" y="556957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Voltar</a:t>
            </a:r>
            <a:endParaRPr 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1765B9-20D3-4C45-B9BB-958029DA14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8819</TotalTime>
  <Words>763</Words>
  <Application>Microsoft Office PowerPoint</Application>
  <PresentationFormat>Transparência</PresentationFormat>
  <Paragraphs>78</Paragraphs>
  <Slides>24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Arial</vt:lpstr>
      <vt:lpstr>Calibri</vt:lpstr>
      <vt:lpstr>Tahoma</vt:lpstr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Stella Maris da Costa</cp:lastModifiedBy>
  <cp:revision>659</cp:revision>
  <cp:lastPrinted>2014-09-25T22:52:42Z</cp:lastPrinted>
  <dcterms:created xsi:type="dcterms:W3CDTF">2011-03-14T16:54:15Z</dcterms:created>
  <dcterms:modified xsi:type="dcterms:W3CDTF">2022-09-29T17:16:26Z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TC103382669990</vt:lpwstr>
  </property>
</Properties>
</file>