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79" r:id="rId28"/>
    <p:sldId id="282" r:id="rId29"/>
    <p:sldId id="283" r:id="rId30"/>
    <p:sldId id="284" r:id="rId31"/>
    <p:sldId id="285" r:id="rId32"/>
  </p:sldIdLst>
  <p:sldSz cx="9144000" cy="5143500" type="screen16x9"/>
  <p:notesSz cx="6888163" cy="100203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Tw Cen MT" panose="020B0602020104020603" pitchFamily="34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13">
          <p15:clr>
            <a:srgbClr val="A4A3A4"/>
          </p15:clr>
        </p15:guide>
        <p15:guide id="2" pos="9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IUJoLIlIjkzGdXOCZ+s7TsIuB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8FF3F3-9E5D-46EB-A9C6-10E1AFBBD863}">
  <a:tblStyle styleId="{458FF3F3-9E5D-46EB-A9C6-10E1AFBBD863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tcBdr/>
        <a:fill>
          <a:solidFill>
            <a:srgbClr val="CBE2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294F15-4047-4791-B5F3-6B3C5CEF964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60" autoAdjust="0"/>
  </p:normalViewPr>
  <p:slideViewPr>
    <p:cSldViewPr snapToGrid="0">
      <p:cViewPr varScale="1">
        <p:scale>
          <a:sx n="123" d="100"/>
          <a:sy n="123" d="100"/>
        </p:scale>
        <p:origin x="1716" y="102"/>
      </p:cViewPr>
      <p:guideLst>
        <p:guide orient="horz" pos="2913"/>
        <p:guide pos="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700" y="0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02401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583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6664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878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8052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2116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4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4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041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5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2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6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678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7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0288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8681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930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2639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20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0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200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21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1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726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22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2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7517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2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3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080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4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4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2852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5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93329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26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6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601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27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7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214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28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8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824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29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9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47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3556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43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978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5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7132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988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032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9384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 txBox="1">
            <a:spLocks noGrp="1"/>
          </p:cNvSpPr>
          <p:nvPr>
            <p:ph type="sldNum" idx="12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729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50"/>
              <a:buFont typeface="Twentieth Century"/>
              <a:buNone/>
              <a:defRPr sz="75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50"/>
              <a:buFont typeface="Twentieth Century"/>
              <a:buNone/>
              <a:defRPr sz="75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50"/>
              <a:buFont typeface="Twentieth Century"/>
              <a:buNone/>
              <a:defRPr sz="75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50"/>
              <a:buFont typeface="Twentieth Century"/>
              <a:buNone/>
              <a:defRPr sz="75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50"/>
              <a:buFont typeface="Twentieth Century"/>
              <a:buNone/>
              <a:defRPr sz="75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50"/>
              <a:buFont typeface="Twentieth Century"/>
              <a:buNone/>
              <a:defRPr sz="75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50"/>
              <a:buFont typeface="Twentieth Century"/>
              <a:buNone/>
              <a:defRPr sz="75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50"/>
              <a:buFont typeface="Twentieth Century"/>
              <a:buNone/>
              <a:defRPr sz="75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50"/>
              <a:buFont typeface="Twentieth Century"/>
              <a:buNone/>
              <a:defRPr sz="75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7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750"/>
              <a:buFont typeface="Twentieth Century"/>
              <a:buNone/>
              <a:defRPr sz="3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350"/>
              <a:buNone/>
              <a:defRPr sz="1350"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73" name="Google Shape;73;p37"/>
          <p:cNvCxnSpPr/>
          <p:nvPr/>
        </p:nvCxnSpPr>
        <p:spPr>
          <a:xfrm rot="10800000">
            <a:off x="6290132" y="3948080"/>
            <a:ext cx="0" cy="6858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8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750"/>
              <a:buFont typeface="Twentieth Century"/>
              <a:buNone/>
              <a:defRPr sz="375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82" name="Google Shape;82;p38"/>
          <p:cNvCxnSpPr/>
          <p:nvPr/>
        </p:nvCxnSpPr>
        <p:spPr>
          <a:xfrm rot="10800000">
            <a:off x="6290132" y="3948080"/>
            <a:ext cx="0" cy="6858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9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body" idx="1"/>
          </p:nvPr>
        </p:nvSpPr>
        <p:spPr>
          <a:xfrm>
            <a:off x="768095" y="1714500"/>
            <a:ext cx="356616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body" idx="2"/>
          </p:nvPr>
        </p:nvSpPr>
        <p:spPr>
          <a:xfrm>
            <a:off x="4491990" y="1714500"/>
            <a:ext cx="356616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25"/>
              <a:buNone/>
              <a:defRPr sz="1725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body" idx="2"/>
          </p:nvPr>
        </p:nvSpPr>
        <p:spPr>
          <a:xfrm>
            <a:off x="768096" y="2225841"/>
            <a:ext cx="3566160" cy="25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body" idx="3"/>
          </p:nvPr>
        </p:nvSpPr>
        <p:spPr>
          <a:xfrm>
            <a:off x="4493166" y="1634727"/>
            <a:ext cx="356616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25"/>
              <a:buNone/>
              <a:defRPr sz="1725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body" idx="4"/>
          </p:nvPr>
        </p:nvSpPr>
        <p:spPr>
          <a:xfrm>
            <a:off x="4493166" y="2225841"/>
            <a:ext cx="3566160" cy="25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0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1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1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2"/>
          <p:cNvSpPr txBox="1"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Twentieth Century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2"/>
          <p:cNvSpPr txBox="1">
            <a:spLocks noGrp="1"/>
          </p:cNvSpPr>
          <p:nvPr>
            <p:ph type="body" idx="1"/>
          </p:nvPr>
        </p:nvSpPr>
        <p:spPr>
          <a:xfrm>
            <a:off x="4286250" y="617220"/>
            <a:ext cx="4258818" cy="388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500"/>
              <a:buChar char="🢝"/>
              <a:defRPr sz="15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🢝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🢝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🢝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🢝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🢝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🢝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Char char="🢝"/>
              <a:defRPr sz="1200"/>
            </a:lvl9pPr>
          </a:lstStyle>
          <a:p>
            <a:endParaRPr/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2"/>
          </p:nvPr>
        </p:nvSpPr>
        <p:spPr>
          <a:xfrm>
            <a:off x="768096" y="1693129"/>
            <a:ext cx="3291840" cy="282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2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2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3"/>
          <p:cNvSpPr txBox="1"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750"/>
              <a:buFont typeface="Twentieth Century"/>
              <a:buNone/>
              <a:defRPr sz="3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3"/>
          <p:cNvSpPr>
            <a:spLocks noGrp="1"/>
          </p:cNvSpPr>
          <p:nvPr>
            <p:ph type="pic" idx="2"/>
          </p:nvPr>
        </p:nvSpPr>
        <p:spPr>
          <a:xfrm>
            <a:off x="0" y="-1"/>
            <a:ext cx="9141714" cy="3429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114" name="Google Shape;114;p43"/>
          <p:cNvSpPr txBox="1">
            <a:spLocks noGrp="1"/>
          </p:cNvSpPr>
          <p:nvPr>
            <p:ph type="body" idx="1"/>
          </p:nvPr>
        </p:nvSpPr>
        <p:spPr>
          <a:xfrm>
            <a:off x="6457950" y="3720104"/>
            <a:ext cx="24003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15" name="Google Shape;115;p43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3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3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118" name="Google Shape;118;p43"/>
          <p:cNvCxnSpPr/>
          <p:nvPr/>
        </p:nvCxnSpPr>
        <p:spPr>
          <a:xfrm rot="10800000">
            <a:off x="6290132" y="3948080"/>
            <a:ext cx="0" cy="685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4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4"/>
          <p:cNvSpPr txBox="1">
            <a:spLocks noGrp="1"/>
          </p:cNvSpPr>
          <p:nvPr>
            <p:ph type="body" idx="1"/>
          </p:nvPr>
        </p:nvSpPr>
        <p:spPr>
          <a:xfrm rot="5400000">
            <a:off x="2904364" y="-421768"/>
            <a:ext cx="3017520" cy="729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22" name="Google Shape;122;p44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4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4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4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o e Título Vertical" type="vertTitleAndTx">
  <p:cSld name="VERTICAL_TITLE_AND_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5"/>
          <p:cNvSpPr txBox="1">
            <a:spLocks noGrp="1"/>
          </p:cNvSpPr>
          <p:nvPr>
            <p:ph type="title"/>
          </p:nvPr>
        </p:nvSpPr>
        <p:spPr>
          <a:xfrm rot="5400000">
            <a:off x="5500689" y="1614488"/>
            <a:ext cx="4057650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5"/>
          <p:cNvSpPr txBox="1">
            <a:spLocks noGrp="1"/>
          </p:cNvSpPr>
          <p:nvPr>
            <p:ph type="body" idx="1"/>
          </p:nvPr>
        </p:nvSpPr>
        <p:spPr>
          <a:xfrm rot="5400000">
            <a:off x="1557339" y="-242887"/>
            <a:ext cx="4057650" cy="568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28" name="Google Shape;128;p45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5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5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131" name="Google Shape;131;p45"/>
          <p:cNvCxnSpPr/>
          <p:nvPr/>
        </p:nvCxnSpPr>
        <p:spPr>
          <a:xfrm rot="10800000">
            <a:off x="7543800" y="44447"/>
            <a:ext cx="0" cy="685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4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" name="Google Shape;32;p4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" name="Google Shape;33;p4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750"/>
              <a:buFont typeface="Twentieth Century"/>
              <a:buNone/>
              <a:defRPr sz="375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33375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Twentieth Century"/>
              <a:buChar char=" "/>
              <a:defRPr sz="16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🢝"/>
              <a:defRPr sz="13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🢝"/>
              <a:defRPr sz="10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🢝"/>
              <a:defRPr sz="10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🢝"/>
              <a:defRPr sz="10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🢝"/>
              <a:defRPr sz="10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🢝"/>
              <a:defRPr sz="10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🢝"/>
              <a:defRPr sz="10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Noto Sans Symbols"/>
              <a:buChar char="🢝"/>
              <a:defRPr sz="10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dt" idx="10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ftr" idx="11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5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75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75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75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75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75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75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75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75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50" name="Google Shape;50;p33"/>
          <p:cNvCxnSpPr/>
          <p:nvPr/>
        </p:nvCxnSpPr>
        <p:spPr>
          <a:xfrm rot="10800000">
            <a:off x="571500" y="619743"/>
            <a:ext cx="0" cy="685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/>
        </p:nvSpPr>
        <p:spPr>
          <a:xfrm>
            <a:off x="-2105526" y="347149"/>
            <a:ext cx="10178715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SERVIÇO GEOLÓGICO DO BRASIL - CPRM</a:t>
            </a:r>
            <a:endParaRPr sz="22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37" name="Google Shape;137;p1"/>
          <p:cNvCxnSpPr/>
          <p:nvPr/>
        </p:nvCxnSpPr>
        <p:spPr>
          <a:xfrm>
            <a:off x="129430" y="1946984"/>
            <a:ext cx="4819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1"/>
          <p:cNvSpPr txBox="1"/>
          <p:nvPr/>
        </p:nvSpPr>
        <p:spPr>
          <a:xfrm>
            <a:off x="-216813" y="3417989"/>
            <a:ext cx="7516232" cy="120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SUPERINTENDÊNCIA DE PLANEJAMENTO ESTRATÉGICO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SUPLAN </a:t>
            </a:r>
            <a:endParaRPr/>
          </a:p>
        </p:txBody>
      </p:sp>
      <p:sp>
        <p:nvSpPr>
          <p:cNvPr id="139" name="Google Shape;139;p1"/>
          <p:cNvSpPr txBox="1"/>
          <p:nvPr/>
        </p:nvSpPr>
        <p:spPr>
          <a:xfrm>
            <a:off x="348944" y="630621"/>
            <a:ext cx="4707153" cy="120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"/>
          <p:cNvSpPr txBox="1"/>
          <p:nvPr/>
        </p:nvSpPr>
        <p:spPr>
          <a:xfrm>
            <a:off x="129430" y="136462"/>
            <a:ext cx="595358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b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i="0" u="none" strike="noStrike" cap="none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ACOMPANHAMENTO DAS METAS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i="0" u="none" strike="noStrike" cap="none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DA </a:t>
            </a:r>
            <a:r>
              <a:rPr lang="pt-BR" sz="21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GDAG </a:t>
            </a:r>
            <a:r>
              <a:rPr lang="pt-BR" sz="21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EM </a:t>
            </a:r>
            <a:r>
              <a:rPr lang="pt-BR" sz="2100" b="1" i="0" u="none" strike="noStrike" cap="none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2021</a:t>
            </a:r>
            <a:endParaRPr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/>
          <p:nvPr/>
        </p:nvSpPr>
        <p:spPr>
          <a:xfrm>
            <a:off x="92764" y="119981"/>
            <a:ext cx="8971723" cy="4545493"/>
          </a:xfrm>
          <a:prstGeom prst="rect">
            <a:avLst/>
          </a:prstGeom>
          <a:solidFill>
            <a:srgbClr val="000099"/>
          </a:solidFill>
          <a:ln w="190500" cap="flat" cmpd="sng">
            <a:solidFill>
              <a:srgbClr val="6EA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196770" y="2083443"/>
            <a:ext cx="8785186" cy="792525"/>
          </a:xfrm>
          <a:prstGeom prst="rect">
            <a:avLst/>
          </a:prstGeom>
          <a:solidFill>
            <a:srgbClr val="9EC0D5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DIRETORIA DE HIDROLOGIA E GESTÃO TERRITORIAL - DHT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 METAS</a:t>
            </a:r>
            <a:endParaRPr/>
          </a:p>
        </p:txBody>
      </p:sp>
      <p:pic>
        <p:nvPicPr>
          <p:cNvPr id="222" name="Google Shape;2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2354" y="4782428"/>
            <a:ext cx="4023709" cy="335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/>
          <p:nvPr/>
        </p:nvSpPr>
        <p:spPr>
          <a:xfrm>
            <a:off x="56885" y="90171"/>
            <a:ext cx="9039328" cy="584775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1:</a:t>
            </a:r>
            <a:r>
              <a:rPr lang="pt-BR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Entrega de 28 produtos voltados para a Preservação de Desastres: 20 Cartas Geotécnicas e 8 Cursos de Capacitação </a:t>
            </a: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(DEGET)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sp>
        <p:nvSpPr>
          <p:cNvPr id="229" name="Google Shape;229;p11"/>
          <p:cNvSpPr txBox="1"/>
          <p:nvPr/>
        </p:nvSpPr>
        <p:spPr>
          <a:xfrm>
            <a:off x="56885" y="90171"/>
            <a:ext cx="9056940" cy="4989658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0" name="Google Shape;230;p11"/>
          <p:cNvSpPr txBox="1"/>
          <p:nvPr/>
        </p:nvSpPr>
        <p:spPr>
          <a:xfrm>
            <a:off x="161952" y="925172"/>
            <a:ext cx="86802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Resultado: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Desempenho de 203%, resultado da entrega de 57 produtos sendo 40 Cartas Geotécnicas </a:t>
            </a:r>
            <a:r>
              <a:rPr lang="pt-BR" b="1" dirty="0"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pt-BR" sz="1400" b="1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Cartas de Suscetibilidade</a:t>
            </a:r>
            <a:r>
              <a:rPr lang="pt-BR" sz="1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e 17 Cursos de Capacitação.</a:t>
            </a:r>
            <a:endParaRPr sz="14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sng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sng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Justificativa</a:t>
            </a:r>
            <a:r>
              <a:rPr lang="pt-BR" sz="1400" b="1" i="0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</a:t>
            </a:r>
            <a:r>
              <a:rPr lang="pt-BR"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eta superada devido a retomada das atividades de campo no 2º semestre</a:t>
            </a:r>
            <a:r>
              <a:rPr lang="pt-BR" sz="14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pt-BR" sz="14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a </a:t>
            </a:r>
            <a:r>
              <a:rPr lang="pt-BR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elaboração de estudos diagnósticos de risco geológico (municípios previamente mapeados)</a:t>
            </a:r>
            <a:r>
              <a:rPr lang="pt-BR" sz="14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e adoção da </a:t>
            </a:r>
            <a:r>
              <a:rPr lang="pt-BR"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modalidade curso EAD.</a:t>
            </a:r>
            <a:endParaRPr sz="1400" i="0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b="1" i="0" u="sng" strike="noStrike" cap="none" dirty="0">
              <a:solidFill>
                <a:srgbClr val="00009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wentieth Century"/>
              <a:buNone/>
            </a:pPr>
            <a:endParaRPr sz="13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1" name="Google Shape;23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6818" y="4748440"/>
            <a:ext cx="9143992" cy="24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/>
          <p:nvPr/>
        </p:nvSpPr>
        <p:spPr>
          <a:xfrm>
            <a:off x="218687" y="943433"/>
            <a:ext cx="870654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Resultado</a:t>
            </a:r>
            <a:r>
              <a:rPr lang="pt-BR" sz="1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 </a:t>
            </a:r>
            <a:endParaRPr sz="14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Desempenho de 200% com a entrega de 4 estudos na área de Geologia e Meio Ambiente.</a:t>
            </a:r>
            <a:endParaRPr sz="1400" b="1" i="0" u="sng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b="1" i="0" u="sng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 b="1" i="0" u="sng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Justificativa</a:t>
            </a:r>
            <a:r>
              <a:rPr lang="pt-BR" sz="1400" b="1" i="0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Meta superada em função da viabilidade de execução de 02 (dois) produtos a partir de dados existentes (Altas Geoquímicos) e da retomada das atividades de campo no 2º semestre, que resultou na elaboração de outros 2 (dois) produtos (indicação de aterros sanitários). </a:t>
            </a:r>
            <a:endParaRPr sz="1400" i="0" u="sng" strike="noStrike" cap="none" dirty="0">
              <a:solidFill>
                <a:srgbClr val="00009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wentieth Century"/>
              <a:buNone/>
            </a:pPr>
            <a:endParaRPr sz="22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0" name="Google Shape;24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6818" y="4760138"/>
            <a:ext cx="9143992" cy="2447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8;p11"/>
          <p:cNvSpPr txBox="1"/>
          <p:nvPr/>
        </p:nvSpPr>
        <p:spPr>
          <a:xfrm>
            <a:off x="51876" y="81783"/>
            <a:ext cx="9039328" cy="584775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t-BR" sz="1600" b="1" dirty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2: </a:t>
            </a:r>
            <a:r>
              <a:rPr lang="pt-BR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02 (dois) Estudos na área de Geologia e Meio Ambiente - Atlas  Geoquímicos/ou indicação de Aterros Sanitários </a:t>
            </a:r>
            <a:r>
              <a:rPr lang="pt-BR" sz="1600" b="1" dirty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(DEGET)</a:t>
            </a:r>
            <a:r>
              <a:rPr lang="pt-BR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pt-BR" sz="1600" dirty="0"/>
          </a:p>
        </p:txBody>
      </p:sp>
      <p:sp>
        <p:nvSpPr>
          <p:cNvPr id="238" name="Google Shape;238;p12"/>
          <p:cNvSpPr txBox="1"/>
          <p:nvPr/>
        </p:nvSpPr>
        <p:spPr>
          <a:xfrm>
            <a:off x="34264" y="78341"/>
            <a:ext cx="9056940" cy="4989658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 txBox="1"/>
          <p:nvPr/>
        </p:nvSpPr>
        <p:spPr>
          <a:xfrm>
            <a:off x="56885" y="106292"/>
            <a:ext cx="9039328" cy="584775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3: 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Elaboração do Termo de Referência para contratação de serviços de Monitoramento do Meio Biótico e Manutenção da Área II – Ex-Patrimônio</a:t>
            </a: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 (DEGET)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sp>
        <p:nvSpPr>
          <p:cNvPr id="247" name="Google Shape;247;p13"/>
          <p:cNvSpPr txBox="1"/>
          <p:nvPr/>
        </p:nvSpPr>
        <p:spPr>
          <a:xfrm>
            <a:off x="52336" y="76921"/>
            <a:ext cx="9056940" cy="4989658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141482" y="952205"/>
            <a:ext cx="88701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Resultado: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Desempenho de 100% com a elaboração do Termo de Referência.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sng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 b="1" i="0" u="sng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Justificativa</a:t>
            </a:r>
            <a:r>
              <a:rPr lang="pt-BR" sz="1400" b="1" i="0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lang="pt-BR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ermo de referência para contratação do monitoramento do meio biótico e manutenção da obra de recuperação ambiental da Área II – Ex-Patrimônio finalizado no 3º trimestre de 2021.</a:t>
            </a:r>
            <a:endParaRPr sz="140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9" name="Google Shape;24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6818" y="4720589"/>
            <a:ext cx="9143992" cy="24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/>
          <p:nvPr/>
        </p:nvSpPr>
        <p:spPr>
          <a:xfrm>
            <a:off x="104672" y="128639"/>
            <a:ext cx="9039328" cy="338554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4: : 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Elaboração de 02 (dois) Mapas de Manchas de Inundação </a:t>
            </a: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(DEHID)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/>
          </a:p>
        </p:txBody>
      </p:sp>
      <p:sp>
        <p:nvSpPr>
          <p:cNvPr id="256" name="Google Shape;256;p14"/>
          <p:cNvSpPr txBox="1"/>
          <p:nvPr/>
        </p:nvSpPr>
        <p:spPr>
          <a:xfrm>
            <a:off x="52336" y="76921"/>
            <a:ext cx="9056940" cy="4989658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7" name="Google Shape;257;p14"/>
          <p:cNvSpPr txBox="1"/>
          <p:nvPr/>
        </p:nvSpPr>
        <p:spPr>
          <a:xfrm>
            <a:off x="221666" y="762557"/>
            <a:ext cx="8718279" cy="201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Resultado: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Desempenho de 100% com a elaboração de 02 (dois) Mapas de Manchas de Inundação </a:t>
            </a:r>
            <a:r>
              <a:rPr lang="pt-BR" sz="1400" b="1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</a:t>
            </a:r>
            <a:endParaRPr sz="14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sng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 b="1" i="0" u="sng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Justificativa: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Elaboração e publicação de 01 (um) Mapa de Mancha de Inundação  do Município de Caxias (MA) e 01 (um) Mapa de Mancha de Inundação  do Município de Nova Era (MG).</a:t>
            </a:r>
            <a:endParaRPr sz="140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wentieth Century"/>
              <a:buNone/>
            </a:pPr>
            <a:endParaRPr sz="13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8" name="Google Shape;25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6818" y="4720465"/>
            <a:ext cx="9143992" cy="24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/>
          <p:nvPr/>
        </p:nvSpPr>
        <p:spPr>
          <a:xfrm>
            <a:off x="78462" y="129669"/>
            <a:ext cx="9039328" cy="338554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5: 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Elaboração de 01 (um) Estudo do Sistema Aquífero Urucuia </a:t>
            </a: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(DEHID)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sp>
        <p:nvSpPr>
          <p:cNvPr id="265" name="Google Shape;265;p15"/>
          <p:cNvSpPr txBox="1"/>
          <p:nvPr/>
        </p:nvSpPr>
        <p:spPr>
          <a:xfrm>
            <a:off x="52336" y="76921"/>
            <a:ext cx="9056940" cy="4989658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6" name="Google Shape;266;p15"/>
          <p:cNvSpPr txBox="1"/>
          <p:nvPr/>
        </p:nvSpPr>
        <p:spPr>
          <a:xfrm>
            <a:off x="178725" y="692414"/>
            <a:ext cx="866656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Resultado: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Desempenho de 100% com a elaboração de 01 Estudo do Sistema Aquífero </a:t>
            </a:r>
            <a:r>
              <a:rPr lang="pt-BR" sz="1400" b="1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Urucuia</a:t>
            </a:r>
            <a:r>
              <a:rPr lang="pt-BR" sz="1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b="1" i="0" u="sng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 b="1" i="0" u="sng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Justificativa</a:t>
            </a:r>
            <a:r>
              <a:rPr lang="pt-BR" sz="1400" b="1" i="0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Elaboração e publicação de 01 (um) Estudo - "Sistema Aquífero </a:t>
            </a:r>
            <a:r>
              <a:rPr lang="pt-BR" sz="14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Urucuia</a:t>
            </a: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 monitoramento, estudos e bacia‐escola".</a:t>
            </a:r>
            <a:endParaRPr sz="140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7" name="Google Shape;2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6818" y="4724226"/>
            <a:ext cx="9143992" cy="24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"/>
          <p:cNvSpPr txBox="1"/>
          <p:nvPr/>
        </p:nvSpPr>
        <p:spPr>
          <a:xfrm>
            <a:off x="92764" y="106918"/>
            <a:ext cx="8971723" cy="4545493"/>
          </a:xfrm>
          <a:prstGeom prst="rect">
            <a:avLst/>
          </a:prstGeom>
          <a:solidFill>
            <a:srgbClr val="000099"/>
          </a:solidFill>
          <a:ln w="190500" cap="flat" cmpd="sng">
            <a:solidFill>
              <a:srgbClr val="6EA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196770" y="2083443"/>
            <a:ext cx="8785186" cy="792525"/>
          </a:xfrm>
          <a:prstGeom prst="rect">
            <a:avLst/>
          </a:prstGeom>
          <a:solidFill>
            <a:srgbClr val="9EC0D5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DIRETORIA DE GEOLOGIA E RECURSOS MINERAIS - DGM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 METAS </a:t>
            </a:r>
            <a:endParaRPr/>
          </a:p>
        </p:txBody>
      </p:sp>
      <p:pic>
        <p:nvPicPr>
          <p:cNvPr id="275" name="Google Shape;2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1404" y="4782428"/>
            <a:ext cx="4023709" cy="335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"/>
          <p:cNvSpPr txBox="1"/>
          <p:nvPr/>
        </p:nvSpPr>
        <p:spPr>
          <a:xfrm>
            <a:off x="233288" y="457576"/>
            <a:ext cx="8695036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Resultado: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Desempenho de 120% com a publicação de 12 mapas de Avaliação de Potencial Mineral.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sng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 b="1" i="0" u="sng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Justificativa: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Foram publicados 12 mapas temáticos que permitem a avaliação de potencial das áreas trabalhadas, do tipo Mapa de Recursos Minerais, Mapa de Favorabilidade Mineral e Mapa de Potencialidade Mineral. A DGM informou todos os links de publicação no RIGEO.</a:t>
            </a:r>
            <a:endParaRPr sz="1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84" name="Google Shape;28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6818" y="4783789"/>
            <a:ext cx="9143992" cy="2447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90;p18"/>
          <p:cNvSpPr txBox="1"/>
          <p:nvPr/>
        </p:nvSpPr>
        <p:spPr>
          <a:xfrm>
            <a:off x="115804" y="133576"/>
            <a:ext cx="8930004" cy="338514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t-BR" sz="1600" b="1" dirty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1: </a:t>
            </a:r>
            <a:r>
              <a:rPr lang="pt-BR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Publicação de 10 Mapas de  Avaliação de Potencial Mineral </a:t>
            </a:r>
            <a:r>
              <a:rPr lang="pt-BR" sz="1600" b="1" dirty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(DEREM)</a:t>
            </a:r>
            <a:r>
              <a:rPr lang="pt-BR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 </a:t>
            </a:r>
            <a:endParaRPr lang="pt-BR" sz="1600" dirty="0"/>
          </a:p>
        </p:txBody>
      </p:sp>
      <p:sp>
        <p:nvSpPr>
          <p:cNvPr id="282" name="Google Shape;282;p17"/>
          <p:cNvSpPr txBox="1"/>
          <p:nvPr/>
        </p:nvSpPr>
        <p:spPr>
          <a:xfrm>
            <a:off x="52336" y="97291"/>
            <a:ext cx="9056940" cy="4989658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"/>
          <p:cNvSpPr txBox="1"/>
          <p:nvPr/>
        </p:nvSpPr>
        <p:spPr>
          <a:xfrm>
            <a:off x="159062" y="128370"/>
            <a:ext cx="8930004" cy="584775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2: 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Elaboração de 3 termos de referência para subsidiar editais de ativos minerais do SGB/CPRM </a:t>
            </a: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(DEREM)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sp>
        <p:nvSpPr>
          <p:cNvPr id="291" name="Google Shape;291;p18"/>
          <p:cNvSpPr txBox="1"/>
          <p:nvPr/>
        </p:nvSpPr>
        <p:spPr>
          <a:xfrm>
            <a:off x="83588" y="60147"/>
            <a:ext cx="9024127" cy="4989658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2" name="Google Shape;292;p18"/>
          <p:cNvSpPr txBox="1"/>
          <p:nvPr/>
        </p:nvSpPr>
        <p:spPr>
          <a:xfrm>
            <a:off x="259989" y="766351"/>
            <a:ext cx="8743894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endParaRPr sz="1200" b="1" i="0" u="sng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Resultado: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Desempenho de 100% com a elaboração dos 3 termos de referência.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sng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 b="1" i="0" u="sng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Justificativa</a:t>
            </a:r>
            <a:r>
              <a:rPr lang="pt-BR" sz="1400" b="1" i="0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i="0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Foram finalizados dois editais do primeiro semestre, que culminaram com a realização do leilão dos blocos de áreas do Fosfato Miriri e do Cobre de Bom Jardim. No segundo semestre, foi finalizado o edital referente aos blocos das áreas de Caulim do Rio Capim, o qual está em processo de avaliação no TCU. </a:t>
            </a:r>
            <a:endParaRPr sz="1300" b="1" u="sng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3" name="Google Shape;2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6818" y="4701415"/>
            <a:ext cx="9143992" cy="24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 txBox="1"/>
          <p:nvPr/>
        </p:nvSpPr>
        <p:spPr>
          <a:xfrm>
            <a:off x="168916" y="2824967"/>
            <a:ext cx="8724629" cy="62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02" name="Google Shape;30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6818" y="4763427"/>
            <a:ext cx="9143992" cy="2447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18;p21"/>
          <p:cNvSpPr txBox="1"/>
          <p:nvPr/>
        </p:nvSpPr>
        <p:spPr>
          <a:xfrm>
            <a:off x="26363" y="125479"/>
            <a:ext cx="9039328" cy="584735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t-BR" sz="1600" b="1" dirty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3: </a:t>
            </a:r>
            <a:r>
              <a:rPr lang="pt-BR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Publicação de 30 Estudos Geocientíficos realizados em diversas regiões do </a:t>
            </a:r>
            <a:r>
              <a:rPr lang="pt-BR" sz="1600" b="1" dirty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País</a:t>
            </a:r>
            <a:r>
              <a:rPr lang="pt-BR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1600" b="1" dirty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(DEGEO/DEREM)</a:t>
            </a:r>
            <a:r>
              <a:rPr lang="pt-BR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pt-BR" sz="1600" dirty="0"/>
          </a:p>
        </p:txBody>
      </p:sp>
      <p:sp>
        <p:nvSpPr>
          <p:cNvPr id="303" name="Google Shape;303;p19"/>
          <p:cNvSpPr txBox="1"/>
          <p:nvPr/>
        </p:nvSpPr>
        <p:spPr>
          <a:xfrm>
            <a:off x="198509" y="910134"/>
            <a:ext cx="8695036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Resultado: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Desempenho de 130% com a publicação de 39 Estudos Geocientíficos.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sng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 b="1" i="0" u="sng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Justificativa: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i="0" u="sng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 DGM informou os links de publicação no RIGEO dos 39 estudos publicados, entre os quais: Informes de Recursos Minerais (14), Notas Explicativas (12), Artigos Técnico-Cientícos (5), Atlas Aerogeofísicos (4), Informes de Geofísica Aplicada (3) e Atlas de Rochas Ornamentais (1). 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0" name="Google Shape;300;p19"/>
          <p:cNvSpPr txBox="1"/>
          <p:nvPr/>
        </p:nvSpPr>
        <p:spPr>
          <a:xfrm>
            <a:off x="-10738" y="75714"/>
            <a:ext cx="9056940" cy="4989658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60000"/>
          </a:srgb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 txBox="1">
            <a:spLocks noGrp="1"/>
          </p:cNvSpPr>
          <p:nvPr>
            <p:ph type="ctrTitle"/>
          </p:nvPr>
        </p:nvSpPr>
        <p:spPr>
          <a:xfrm>
            <a:off x="57877" y="99897"/>
            <a:ext cx="9043594" cy="1308020"/>
          </a:xfrm>
          <a:prstGeom prst="rect">
            <a:avLst/>
          </a:prstGeom>
          <a:solidFill>
            <a:srgbClr val="000099"/>
          </a:solidFill>
          <a:ln w="152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Arial"/>
              <a:buNone/>
            </a:pPr>
            <a:endParaRPr sz="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endParaRPr sz="6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50"/>
              <a:buFont typeface="Tahoma"/>
              <a:buNone/>
            </a:pPr>
            <a:r>
              <a:rPr lang="pt-BR" sz="175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GRATIFICAÇÃO DE DESEMPENHO DE ATIVIDADES GEOCIENTÍFICAS – GDAG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</a:pPr>
            <a:endParaRPr sz="175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57874" y="1305655"/>
            <a:ext cx="9043594" cy="1128323"/>
          </a:xfrm>
          <a:prstGeom prst="rect">
            <a:avLst/>
          </a:prstGeom>
          <a:solidFill>
            <a:schemeClr val="accent3"/>
          </a:solidFill>
          <a:ln w="152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pt-BR" sz="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pt-BR" sz="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pt-BR" sz="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endParaRPr sz="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21 METAS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" name="Google Shape;148;p2"/>
          <p:cNvSpPr txBox="1">
            <a:spLocks noGrp="1"/>
          </p:cNvSpPr>
          <p:nvPr>
            <p:ph type="subTitle" idx="1"/>
          </p:nvPr>
        </p:nvSpPr>
        <p:spPr>
          <a:xfrm>
            <a:off x="57877" y="2376234"/>
            <a:ext cx="9043593" cy="2069302"/>
          </a:xfrm>
          <a:prstGeom prst="rect">
            <a:avLst/>
          </a:prstGeom>
          <a:solidFill>
            <a:srgbClr val="BFBFBF"/>
          </a:solidFill>
          <a:ln w="152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pt-BR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03 METAS  PRESIDÊNCIA - PR</a:t>
            </a:r>
            <a:endParaRPr/>
          </a:p>
          <a:p>
            <a:pPr marL="45720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pt-BR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02 METAS  DIRETORIA DE INFRAESTRUTURA GEOCIENTÍFICAS - DIG</a:t>
            </a:r>
            <a:endParaRPr/>
          </a:p>
          <a:p>
            <a:pPr marL="45720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pt-BR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05 METAS  DIRETORIA DE HIDROLOGIA E GESTÃO TERRITORIAL - DHT </a:t>
            </a:r>
            <a:endParaRPr/>
          </a:p>
          <a:p>
            <a:pPr marL="45720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pt-BR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06 METAS  DIRETORIA DE GEOLOGIA E RECURSOS MINERAIS - DGM </a:t>
            </a:r>
            <a:endParaRPr/>
          </a:p>
          <a:p>
            <a:pPr marL="45720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pt-BR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05 METAS  DIRETORIA DE ADMINISTRAÇÃO E FINANÇAS – DAF</a:t>
            </a:r>
            <a:endParaRPr/>
          </a:p>
          <a:p>
            <a:pPr marL="4572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9" name="Google Shape;14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7759" y="4673569"/>
            <a:ext cx="4023709" cy="33530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"/>
          <p:cNvSpPr txBox="1"/>
          <p:nvPr/>
        </p:nvSpPr>
        <p:spPr>
          <a:xfrm>
            <a:off x="20957" y="4639546"/>
            <a:ext cx="5022626" cy="3693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Processo SEI nº 48038.000023/2021-56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/>
          <p:nvPr/>
        </p:nvSpPr>
        <p:spPr>
          <a:xfrm>
            <a:off x="-50968" y="28497"/>
            <a:ext cx="9234156" cy="338554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 Meta 4: 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Mapeamento Geológico Sistemático de 40.131 Km² </a:t>
            </a: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(DEGEO)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sp>
        <p:nvSpPr>
          <p:cNvPr id="310" name="Google Shape;310;p20"/>
          <p:cNvSpPr txBox="1"/>
          <p:nvPr/>
        </p:nvSpPr>
        <p:spPr>
          <a:xfrm>
            <a:off x="-50968" y="1"/>
            <a:ext cx="9191630" cy="5082186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11" name="Google Shape;31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6648" y="4747792"/>
            <a:ext cx="9143992" cy="24478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0"/>
          <p:cNvSpPr txBox="1"/>
          <p:nvPr/>
        </p:nvSpPr>
        <p:spPr>
          <a:xfrm>
            <a:off x="197329" y="546414"/>
            <a:ext cx="8695036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Resultado: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Desempenho de 100% com a realização de mapeamento geológico sistemático conforme previsto na meta.</a:t>
            </a:r>
            <a:endParaRPr sz="1400" b="1" u="sng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b="1" i="0" u="sng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 b="1" i="0" u="sng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Justificativa: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b="1" i="0" u="sng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Publicação de 13 mapas geológicos de folhas cartográficas na escala 1:100.000, que totalizam 39.000km², e publicação do mapa geológico do município de Joinvile na escala 1:50.000, com área de 1.131 km². 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 DGM informou os links de publicação no RIGEO dos produtos.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"/>
          <p:cNvSpPr txBox="1"/>
          <p:nvPr/>
        </p:nvSpPr>
        <p:spPr>
          <a:xfrm>
            <a:off x="62302" y="124471"/>
            <a:ext cx="9039328" cy="338554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5: 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Integração Geológica Regional em 1.381.576 Km² </a:t>
            </a: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(DEGEO)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sp>
        <p:nvSpPr>
          <p:cNvPr id="319" name="Google Shape;319;p21"/>
          <p:cNvSpPr txBox="1"/>
          <p:nvPr/>
        </p:nvSpPr>
        <p:spPr>
          <a:xfrm>
            <a:off x="8503" y="45806"/>
            <a:ext cx="9107641" cy="5022894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0" name="Google Shape;320;p21"/>
          <p:cNvSpPr txBox="1"/>
          <p:nvPr/>
        </p:nvSpPr>
        <p:spPr>
          <a:xfrm>
            <a:off x="157970" y="557120"/>
            <a:ext cx="8605315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Resultado: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Desempenho de 106% com a realização de mapeamento de integração geológica regional.</a:t>
            </a:r>
            <a:endParaRPr sz="1400" b="1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Justificativa: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Publicação de 12 mapas de integração geológica, cuja área total é de 1.461.651 km2: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AutoNum type="arabicParenR"/>
            </a:pP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Mapa Geológico da Província Borborema/440.370 km²;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AutoNum type="arabicParenR"/>
            </a:pP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Mapa Geológico do Tocantins/277.467km²;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AutoNum type="arabicParenR"/>
            </a:pP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Mapa Geológico do Rio Grande do Norte/52.810 km²;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AutoNum type="arabicParenR"/>
            </a:pP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Mapa Geológico do Paraná/199.299 km².</a:t>
            </a:r>
            <a:endParaRPr sz="1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 DGM informou os links de publicação no RIGEO dos produtos.</a:t>
            </a:r>
            <a:endParaRPr sz="14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1" name="Google Shape;3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368" y="4720840"/>
            <a:ext cx="9143992" cy="24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"/>
          <p:cNvSpPr txBox="1"/>
          <p:nvPr/>
        </p:nvSpPr>
        <p:spPr>
          <a:xfrm>
            <a:off x="69970" y="100340"/>
            <a:ext cx="9039328" cy="584775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6: 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Publicação de 3 Estudos Geocientíficos Realizados em Espaço Marinho e Costeiro </a:t>
            </a: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(DIGEOM)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sp>
        <p:nvSpPr>
          <p:cNvPr id="328" name="Google Shape;328;p22"/>
          <p:cNvSpPr txBox="1"/>
          <p:nvPr/>
        </p:nvSpPr>
        <p:spPr>
          <a:xfrm>
            <a:off x="1" y="53771"/>
            <a:ext cx="9170126" cy="4989658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9" name="Google Shape;329;p22"/>
          <p:cNvSpPr txBox="1"/>
          <p:nvPr/>
        </p:nvSpPr>
        <p:spPr>
          <a:xfrm>
            <a:off x="130630" y="823322"/>
            <a:ext cx="8978668" cy="353939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b="1" u="sng" dirty="0">
                <a:latin typeface="Tahoma"/>
                <a:ea typeface="Tahoma"/>
                <a:cs typeface="Tahoma"/>
                <a:sym typeface="Tahoma"/>
              </a:rPr>
              <a:t>Resultado:</a:t>
            </a:r>
            <a:endParaRPr b="1" u="sng" dirty="0">
              <a:latin typeface="Tahoma"/>
              <a:ea typeface="Tahoma"/>
              <a:cs typeface="Tahoma"/>
            </a:endParaRPr>
          </a:p>
          <a:p>
            <a:endParaRPr b="1" u="sng" dirty="0">
              <a:latin typeface="Tahoma"/>
              <a:ea typeface="Tahoma"/>
              <a:cs typeface="Tahoma"/>
              <a:sym typeface="Tahoma"/>
            </a:endParaRPr>
          </a:p>
          <a:p>
            <a:r>
              <a:rPr lang="pt-BR" b="1" u="sng" dirty="0">
                <a:latin typeface="Tahoma"/>
                <a:ea typeface="Tahoma"/>
                <a:cs typeface="Tahoma"/>
                <a:sym typeface="Tahoma"/>
              </a:rPr>
              <a:t>Desempenho de 100% com a publicação de 3 Estudos </a:t>
            </a:r>
            <a:r>
              <a:rPr lang="pt-BR" b="1" u="sng" dirty="0" err="1">
                <a:latin typeface="Tahoma"/>
                <a:ea typeface="Tahoma"/>
                <a:cs typeface="Tahoma"/>
                <a:sym typeface="Tahoma"/>
              </a:rPr>
              <a:t>Geocientífico</a:t>
            </a:r>
            <a:r>
              <a:rPr lang="pt-BR" b="1" u="sng" dirty="0">
                <a:latin typeface="Tahoma"/>
                <a:ea typeface="Tahoma"/>
                <a:cs typeface="Tahoma"/>
                <a:sym typeface="Tahoma"/>
              </a:rPr>
              <a:t> realizados em Espaço Marinho e Costeiros.</a:t>
            </a:r>
            <a:endParaRPr b="1" u="sng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b="1" i="0" u="sng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 b="1" i="0" u="sng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Justificativa</a:t>
            </a:r>
            <a:r>
              <a:rPr lang="pt-BR" sz="1400" b="1" i="0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</a:t>
            </a:r>
            <a:endParaRPr sz="1400" i="0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indent="0">
              <a:buNone/>
            </a:pPr>
            <a:r>
              <a:rPr lang="pt-BR" dirty="0" smtClean="0"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pt-BR" dirty="0">
                <a:latin typeface="Tahoma"/>
                <a:ea typeface="Tahoma"/>
                <a:cs typeface="Tahoma"/>
                <a:sym typeface="Tahoma"/>
              </a:rPr>
              <a:t>) Informe Mineral Projeto de Prospecção e Exploração de Sulfetos Polimetálicos Maciços na Cordilheira Mesoatlântica Equatorial;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0" indent="0">
              <a:buNone/>
            </a:pPr>
            <a:r>
              <a:rPr lang="pt-BR" dirty="0" smtClean="0"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pt-BR" dirty="0">
                <a:latin typeface="Tahoma"/>
                <a:ea typeface="Tahoma"/>
                <a:cs typeface="Tahoma"/>
                <a:sym typeface="Tahoma"/>
              </a:rPr>
              <a:t>) Informe Mineral Prospecção e Exploração de Depósitos de </a:t>
            </a:r>
            <a:r>
              <a:rPr lang="pt-BR" dirty="0" err="1">
                <a:latin typeface="Tahoma"/>
                <a:ea typeface="Tahoma"/>
                <a:cs typeface="Tahoma"/>
                <a:sym typeface="Tahoma"/>
              </a:rPr>
              <a:t>Fosforitas</a:t>
            </a:r>
            <a:r>
              <a:rPr lang="pt-BR" dirty="0">
                <a:latin typeface="Tahoma"/>
                <a:ea typeface="Tahoma"/>
                <a:cs typeface="Tahoma"/>
                <a:sym typeface="Tahoma"/>
              </a:rPr>
              <a:t> Marinhas na Plataforma Continental Jurídica Brasileira;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0" indent="0">
              <a:buNone/>
            </a:pPr>
            <a:r>
              <a:rPr lang="pt-BR" dirty="0" smtClean="0"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pt-BR" dirty="0">
                <a:latin typeface="Tahoma"/>
                <a:ea typeface="Tahoma"/>
                <a:cs typeface="Tahoma"/>
                <a:sym typeface="Tahoma"/>
              </a:rPr>
              <a:t>) Informe de Geofísica Aplicada Prospecção e Exploração de Diamantes na Plataforma Continental </a:t>
            </a:r>
            <a:r>
              <a:rPr lang="pt-BR" dirty="0" smtClean="0">
                <a:latin typeface="Tahoma"/>
                <a:ea typeface="Tahoma"/>
                <a:cs typeface="Tahoma"/>
                <a:sym typeface="Tahoma"/>
              </a:rPr>
              <a:t>Adjacente </a:t>
            </a:r>
            <a:r>
              <a:rPr lang="pt-BR" dirty="0">
                <a:latin typeface="Tahoma"/>
                <a:ea typeface="Tahoma"/>
                <a:cs typeface="Tahoma"/>
                <a:sym typeface="Tahoma"/>
              </a:rPr>
              <a:t>à Foz do Rio Jequitinhonha e Pardo-Salobro.</a:t>
            </a:r>
            <a:endParaRPr dirty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pt-BR" dirty="0">
                <a:latin typeface="Tahoma"/>
                <a:ea typeface="Tahoma"/>
                <a:cs typeface="Tahoma"/>
                <a:sym typeface="Tahoma"/>
              </a:rPr>
              <a:t>A DGM informou os links de publicação no RIGEO dos produtos.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0" indent="0">
              <a:buNone/>
            </a:pPr>
            <a:r>
              <a:rPr lang="pt-BR" dirty="0">
                <a:latin typeface="Tahoma"/>
                <a:ea typeface="Tahoma"/>
                <a:cs typeface="Tahoma"/>
                <a:sym typeface="Tahoma"/>
              </a:rPr>
              <a:t>Adicionalmente, foi elaborado e entregue o Relatório Anual da ISBA em 07/05/2021 - CPRM_Annual_Report_2020_ISA.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30" name="Google Shape;33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6818" y="4701415"/>
            <a:ext cx="9143992" cy="24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"/>
          <p:cNvSpPr txBox="1"/>
          <p:nvPr/>
        </p:nvSpPr>
        <p:spPr>
          <a:xfrm>
            <a:off x="92764" y="106918"/>
            <a:ext cx="8971723" cy="4545493"/>
          </a:xfrm>
          <a:prstGeom prst="rect">
            <a:avLst/>
          </a:prstGeom>
          <a:solidFill>
            <a:srgbClr val="000099"/>
          </a:solidFill>
          <a:ln w="190500" cap="flat" cmpd="sng">
            <a:solidFill>
              <a:srgbClr val="6EA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7" name="Google Shape;337;p23"/>
          <p:cNvSpPr txBox="1"/>
          <p:nvPr/>
        </p:nvSpPr>
        <p:spPr>
          <a:xfrm>
            <a:off x="196770" y="2083443"/>
            <a:ext cx="8785186" cy="792525"/>
          </a:xfrm>
          <a:prstGeom prst="rect">
            <a:avLst/>
          </a:prstGeom>
          <a:solidFill>
            <a:srgbClr val="9EC0D5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pt-BR" sz="22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DIRETORIA DE ADMINISTRAÇÃO E FINANÇAS – DAF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None/>
            </a:pPr>
            <a:r>
              <a:rPr lang="pt-BR" sz="22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 METAS</a:t>
            </a:r>
            <a:endParaRPr/>
          </a:p>
        </p:txBody>
      </p:sp>
      <p:pic>
        <p:nvPicPr>
          <p:cNvPr id="338" name="Google Shape;33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0454" y="4782428"/>
            <a:ext cx="4023709" cy="335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"/>
          <p:cNvSpPr txBox="1"/>
          <p:nvPr/>
        </p:nvSpPr>
        <p:spPr>
          <a:xfrm>
            <a:off x="121784" y="163063"/>
            <a:ext cx="9056940" cy="1200329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1: </a:t>
            </a:r>
            <a:r>
              <a:rPr lang="pt-BR" sz="18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Instituir,</a:t>
            </a:r>
            <a:r>
              <a:rPr lang="pt-BR" sz="1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no exercício de </a:t>
            </a:r>
            <a:r>
              <a:rPr lang="pt-BR" sz="18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2021,</a:t>
            </a:r>
            <a:r>
              <a:rPr lang="pt-BR" sz="1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Plano de Formação de Gestores em Geociências em nível de </a:t>
            </a:r>
            <a:r>
              <a:rPr lang="pt-BR" sz="18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pós-graduação, </a:t>
            </a:r>
            <a:r>
              <a:rPr lang="pt-BR" sz="1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ser ofertada pela unidade de gestão de pessoas aos empregados do Serviço Geológico do Brasil, a ser aprovado pela Diretoria Executiva </a:t>
            </a:r>
            <a:r>
              <a:rPr lang="pt-BR" sz="1800" b="1" dirty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(DERHU/DIDEHU)</a:t>
            </a:r>
            <a:r>
              <a:rPr lang="pt-BR" sz="1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8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56" name="Google Shape;35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31" y="4673767"/>
            <a:ext cx="9143992" cy="35003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4"/>
          <p:cNvSpPr txBox="1"/>
          <p:nvPr/>
        </p:nvSpPr>
        <p:spPr>
          <a:xfrm>
            <a:off x="68742" y="109132"/>
            <a:ext cx="9143992" cy="4989658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7" name="Google Shape;357;p24"/>
          <p:cNvSpPr txBox="1"/>
          <p:nvPr/>
        </p:nvSpPr>
        <p:spPr>
          <a:xfrm>
            <a:off x="228600" y="1589361"/>
            <a:ext cx="877194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Resultado: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Desempenho de 100% com a elaboração do Plano de Formação de Gestores em Geociências.</a:t>
            </a:r>
            <a:endParaRPr sz="1400"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b="1" i="0" u="sng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 b="1" i="0" u="sng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Justificativa</a:t>
            </a:r>
            <a:r>
              <a:rPr lang="pt-BR" sz="1400" b="1" i="0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sz="1400" i="0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 plano de formação de gestores foi desenhado em parceria Universidade Federal do Rio Grande do Sul (UFRGS) e foi aprovado pela Diretoria Executiva.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b="1" i="0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wentieth Century"/>
              <a:buNone/>
            </a:pPr>
            <a:endParaRPr sz="1300" b="1" i="0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wentieth Century"/>
              <a:buNone/>
            </a:pPr>
            <a:endParaRPr sz="1300" b="1" i="0" u="sng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wentieth Century"/>
              <a:buNone/>
            </a:pPr>
            <a:endParaRPr sz="1300" b="1" i="0" u="sng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wentieth Century"/>
              <a:buNone/>
            </a:pPr>
            <a:endParaRPr sz="13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5"/>
          <p:cNvSpPr txBox="1"/>
          <p:nvPr/>
        </p:nvSpPr>
        <p:spPr>
          <a:xfrm>
            <a:off x="61485" y="109132"/>
            <a:ext cx="9143992" cy="4989658"/>
          </a:xfrm>
          <a:prstGeom prst="rect">
            <a:avLst/>
          </a:prstGeom>
          <a:solidFill>
            <a:srgbClr val="C6CDD0"/>
          </a:solidFill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" name="Google Shape;364;p25"/>
          <p:cNvSpPr txBox="1"/>
          <p:nvPr/>
        </p:nvSpPr>
        <p:spPr>
          <a:xfrm>
            <a:off x="93255" y="78652"/>
            <a:ext cx="9019376" cy="646331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2: </a:t>
            </a:r>
            <a:r>
              <a:rPr lang="pt-BR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Capacitar 70% dos líderes com no mínimo 60 horas/ano e 70% de não-líderes com no mínimo 32 horas/ano </a:t>
            </a:r>
            <a:r>
              <a:rPr lang="pt-BR" sz="18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(DERHU/DIDEHU)</a:t>
            </a:r>
            <a:r>
              <a:rPr lang="pt-BR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/>
          </a:p>
        </p:txBody>
      </p:sp>
      <p:sp>
        <p:nvSpPr>
          <p:cNvPr id="365" name="Google Shape;365;p25"/>
          <p:cNvSpPr txBox="1"/>
          <p:nvPr/>
        </p:nvSpPr>
        <p:spPr>
          <a:xfrm>
            <a:off x="31369" y="-617"/>
            <a:ext cx="9112631" cy="5081508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66" name="Google Shape;36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311" y="4830182"/>
            <a:ext cx="8807644" cy="2170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7" name="Google Shape;367;p25"/>
          <p:cNvGraphicFramePr/>
          <p:nvPr>
            <p:extLst>
              <p:ext uri="{D42A27DB-BD31-4B8C-83A1-F6EECF244321}">
                <p14:modId xmlns:p14="http://schemas.microsoft.com/office/powerpoint/2010/main" val="2621106608"/>
              </p:ext>
            </p:extLst>
          </p:nvPr>
        </p:nvGraphicFramePr>
        <p:xfrm>
          <a:off x="1253494" y="2431775"/>
          <a:ext cx="7014850" cy="1368075"/>
        </p:xfrm>
        <a:graphic>
          <a:graphicData uri="http://schemas.openxmlformats.org/drawingml/2006/table">
            <a:tbl>
              <a:tblPr>
                <a:noFill/>
                <a:tableStyleId>{40294F15-4047-4791-B5F3-6B3C5CEF9641}</a:tableStyleId>
              </a:tblPr>
              <a:tblGrid>
                <a:gridCol w="166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6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Empregados Capacitados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Quantidade Programada 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 70% Empregados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no Exercício de 2021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Empregados capacitados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em 2021 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% Realizado em 2021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Líderes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84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dirty="0" smtClean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96*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114%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Não Líderes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1.003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1.155**</a:t>
                      </a:r>
                      <a:endParaRPr sz="1200" b="1" i="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115%</a:t>
                      </a:r>
                      <a:endParaRPr dirty="0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8" name="Google Shape;368;p25"/>
          <p:cNvSpPr txBox="1"/>
          <p:nvPr/>
        </p:nvSpPr>
        <p:spPr>
          <a:xfrm>
            <a:off x="175331" y="919043"/>
            <a:ext cx="4679575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Resultado: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Desempenho de 114,5% em relação ao previsto.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sng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 b="1" i="0" u="sng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Justificativa</a:t>
            </a:r>
            <a:r>
              <a:rPr lang="pt-BR" sz="1400" b="1" i="0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1192017" y="3791796"/>
            <a:ext cx="696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empregados com mínimo de 60 horas de capacitação</a:t>
            </a:r>
          </a:p>
          <a:p>
            <a:r>
              <a:rPr lang="pt-BR" dirty="0" smtClean="0"/>
              <a:t>** empregados com mínimo de 32 horas de capacitação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5045" y="4925729"/>
            <a:ext cx="9143992" cy="24478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6">
            <a:hlinkClick r:id="rId4" action="ppaction://hlinksldjump"/>
          </p:cNvPr>
          <p:cNvSpPr txBox="1"/>
          <p:nvPr/>
        </p:nvSpPr>
        <p:spPr>
          <a:xfrm>
            <a:off x="302762" y="1078992"/>
            <a:ext cx="83685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Resultado: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Desempenho de 104% em relação ao previsto. 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Justificativa</a:t>
            </a:r>
            <a:r>
              <a:rPr lang="pt-BR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 atraso na aprovação da LOA, a priorização na execução de Restos a Pagar no exercício de 202</a:t>
            </a:r>
            <a:r>
              <a:rPr lang="pt-B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o cancelamento de Restos a Pagar que não seriam utilizados</a:t>
            </a:r>
            <a:r>
              <a:rPr lang="pt-BR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com acompanhamento na Junta Orçamentária e Financeira – JOFIN contribuíram para o desempenho, conforme demonstrado a seguir: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47" name="Google Shape;347;p26"/>
          <p:cNvGraphicFramePr/>
          <p:nvPr/>
        </p:nvGraphicFramePr>
        <p:xfrm>
          <a:off x="2440941" y="3325761"/>
          <a:ext cx="4610800" cy="1097300"/>
        </p:xfrm>
        <a:graphic>
          <a:graphicData uri="http://schemas.openxmlformats.org/drawingml/2006/table">
            <a:tbl>
              <a:tblPr firstRow="1" bandRow="1">
                <a:noFill/>
                <a:tableStyleId>{458FF3F3-9E5D-46EB-A9C6-10E1AFBBD863}</a:tableStyleId>
              </a:tblPr>
              <a:tblGrid>
                <a:gridCol w="161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Restos a Pagar (RAP)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RAP Liquidado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% Execução RAP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R$ 23.096.434,41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pt-BR" sz="12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R$ 21.785.157,11</a:t>
                      </a: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94,32%</a:t>
                      </a: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Google Shape;364;p25"/>
          <p:cNvSpPr txBox="1"/>
          <p:nvPr/>
        </p:nvSpPr>
        <p:spPr>
          <a:xfrm>
            <a:off x="55224" y="56734"/>
            <a:ext cx="9019376" cy="923289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t-BR" sz="1800" b="1" dirty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3: </a:t>
            </a:r>
            <a:r>
              <a:rPr lang="pt-BR" sz="1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Executar 90% do valor total inscrito em Restos a Pagar não processados, contados de 31/12/2020, em todas as ações vinculadas ao Serviço Geológico do Brasil </a:t>
            </a:r>
            <a:r>
              <a:rPr lang="pt-BR" sz="1800" b="1" dirty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(DECOF)</a:t>
            </a:r>
            <a:r>
              <a:rPr lang="pt-BR" sz="1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pt-BR" sz="1800" dirty="0"/>
          </a:p>
        </p:txBody>
      </p:sp>
      <p:sp>
        <p:nvSpPr>
          <p:cNvPr id="344" name="Google Shape;344;p26"/>
          <p:cNvSpPr txBox="1"/>
          <p:nvPr/>
        </p:nvSpPr>
        <p:spPr>
          <a:xfrm>
            <a:off x="8389" y="61727"/>
            <a:ext cx="9070739" cy="5173492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"/>
          <p:cNvSpPr txBox="1"/>
          <p:nvPr/>
        </p:nvSpPr>
        <p:spPr>
          <a:xfrm>
            <a:off x="3458" y="116810"/>
            <a:ext cx="9085414" cy="1077218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</a:t>
            </a:r>
            <a:r>
              <a:rPr lang="pt-BR" sz="1600" b="1" dirty="0" smtClean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4: </a:t>
            </a:r>
            <a:r>
              <a:rPr lang="pt-BR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Disponibilizar</a:t>
            </a:r>
            <a:r>
              <a:rPr lang="pt-BR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relatório situacional completo (diagnóstico e         projeto/proposta de recuperação, manutenção ou desfazimento) de pelo menos 50% das instalações da unidades regionais, incluindo o Escritório do Rio de Janeiro </a:t>
            </a:r>
            <a:r>
              <a:rPr lang="pt-BR" sz="1600" b="1" dirty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(NAE – Núcleo de Arquitetura e Engenharia)</a:t>
            </a:r>
            <a:r>
              <a:rPr lang="pt-BR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</p:txBody>
      </p:sp>
      <p:sp>
        <p:nvSpPr>
          <p:cNvPr id="375" name="Google Shape;375;p27"/>
          <p:cNvSpPr txBox="1"/>
          <p:nvPr/>
        </p:nvSpPr>
        <p:spPr>
          <a:xfrm>
            <a:off x="-101785" y="37968"/>
            <a:ext cx="9319014" cy="5063587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6" name="Google Shape;376;p27"/>
          <p:cNvSpPr txBox="1"/>
          <p:nvPr/>
        </p:nvSpPr>
        <p:spPr>
          <a:xfrm>
            <a:off x="69652" y="1331230"/>
            <a:ext cx="885935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Resultado: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Desempenho de 150% em relação ao previsto.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sng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Justificativa</a:t>
            </a:r>
            <a:r>
              <a:rPr lang="pt-BR" sz="1400" b="1" i="0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Foram realizados relatórios situacionais de 75% das superintendências, da Sede e do Escritório do Rio de Janeiro, com o levantamento das condições físicas dos imóveis, recomendação de priorização de ações corretivas, ações de caráter imediato, emergencial e a longo prazo. Os relatórios foram disponibilizados no SEI.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7" name="Google Shape;37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650" y="4805818"/>
            <a:ext cx="9143992" cy="24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/>
          <p:nvPr/>
        </p:nvSpPr>
        <p:spPr>
          <a:xfrm>
            <a:off x="59546" y="201429"/>
            <a:ext cx="9014952" cy="830997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5: 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Mapear, otimizar, publicar e capacitar os empregados relativamente os fluxos de contratações de bens e serviços, inclusive os relacionados a obras civis e suas derivações </a:t>
            </a: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(DEAMP)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pic>
        <p:nvPicPr>
          <p:cNvPr id="386" name="Google Shape;38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817" y="4864541"/>
            <a:ext cx="9143992" cy="244782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8"/>
          <p:cNvSpPr txBox="1"/>
          <p:nvPr/>
        </p:nvSpPr>
        <p:spPr>
          <a:xfrm>
            <a:off x="0" y="109164"/>
            <a:ext cx="9099898" cy="5084379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" name="Google Shape;385;p28"/>
          <p:cNvSpPr txBox="1"/>
          <p:nvPr/>
        </p:nvSpPr>
        <p:spPr>
          <a:xfrm>
            <a:off x="137077" y="1124691"/>
            <a:ext cx="8625378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Resultado: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Desempenho de 100% em relação ao previsto.</a:t>
            </a:r>
            <a:r>
              <a:rPr lang="pt-BR" sz="1400" b="1" i="0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b="1" i="0" u="sng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 b="1" i="0" u="sng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Justificativa</a:t>
            </a:r>
            <a:r>
              <a:rPr lang="pt-BR" sz="1400" b="1" i="0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u="sng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 DEAMP realizou o mapeamento dos empregados lotados nas áreas de compras e contratações em todas regionais, além dos fiscais e gestores de contratos, viabilizando as capacitações sobre a construção de artefatos (Estudo Técnico Preliminar - ETP, Termo de Referência - TR e Matriz de Riscos. O DEAMP também efetuou a contratação da plataforma para consulta permanente dos materiais de estudo nas contratações públicas, inclusive os relacionados a obras civis e suas derivações.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3064" y="4734287"/>
            <a:ext cx="4023709" cy="3353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3" name="Google Shape;393;p29"/>
          <p:cNvGraphicFramePr/>
          <p:nvPr/>
        </p:nvGraphicFramePr>
        <p:xfrm>
          <a:off x="11576" y="0"/>
          <a:ext cx="9132450" cy="4595125"/>
        </p:xfrm>
        <a:graphic>
          <a:graphicData uri="http://schemas.openxmlformats.org/drawingml/2006/table">
            <a:tbl>
              <a:tblPr>
                <a:noFill/>
                <a:tableStyleId>{40294F15-4047-4791-B5F3-6B3C5CEF9641}</a:tableStyleId>
              </a:tblPr>
              <a:tblGrid>
                <a:gridCol w="295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4450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CONSOLIDADO DAS METAS DA GDAG POR DIRETORIA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A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50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ACOMPANHAMENTO DAS 21 METAS EM 2021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2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DIRETORIAS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D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TOTAL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6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wentieth Century"/>
                        <a:buNone/>
                      </a:pP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F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D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DIG</a:t>
                      </a:r>
                      <a:endParaRPr/>
                    </a:p>
                  </a:txBody>
                  <a:tcPr marL="2550" marR="2550" marT="255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D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200" b="1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DHT</a:t>
                      </a:r>
                      <a:endParaRPr/>
                    </a:p>
                  </a:txBody>
                  <a:tcPr marL="2550" marR="2550" marT="255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D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DGM</a:t>
                      </a:r>
                      <a:endParaRPr/>
                    </a:p>
                  </a:txBody>
                  <a:tcPr marL="2550" marR="2550" marT="255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D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DAF</a:t>
                      </a:r>
                      <a:endParaRPr/>
                    </a:p>
                  </a:txBody>
                  <a:tcPr marL="2550" marR="2550" marT="255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D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2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TOTAL GERAL</a:t>
                      </a:r>
                      <a:endParaRPr/>
                    </a:p>
                  </a:txBody>
                  <a:tcPr marL="2550" marR="2550" marT="255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62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62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62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62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21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62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 dirty="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21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2550" marR="2550" marT="25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6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4" name="Google Shape;394;p29"/>
          <p:cNvSpPr txBox="1"/>
          <p:nvPr/>
        </p:nvSpPr>
        <p:spPr>
          <a:xfrm>
            <a:off x="3020992" y="2571750"/>
            <a:ext cx="9838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5" name="Google Shape;395;p29"/>
          <p:cNvSpPr/>
          <p:nvPr/>
        </p:nvSpPr>
        <p:spPr>
          <a:xfrm>
            <a:off x="3044263" y="1435258"/>
            <a:ext cx="1215218" cy="502300"/>
          </a:xfrm>
          <a:prstGeom prst="ellipse">
            <a:avLst/>
          </a:prstGeom>
          <a:solidFill>
            <a:srgbClr val="BFBFB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PRETA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0% A  50%</a:t>
            </a:r>
            <a:endParaRPr sz="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6" name="Google Shape;396;p29"/>
          <p:cNvSpPr/>
          <p:nvPr/>
        </p:nvSpPr>
        <p:spPr>
          <a:xfrm>
            <a:off x="4398502" y="1435257"/>
            <a:ext cx="1215340" cy="502301"/>
          </a:xfrm>
          <a:prstGeom prst="ellipse">
            <a:avLst/>
          </a:prstGeom>
          <a:solidFill>
            <a:srgbClr val="BFBFBF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VERMELHA</a:t>
            </a:r>
            <a:endParaRPr sz="800"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51% A 85%</a:t>
            </a:r>
            <a:endParaRPr sz="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7" name="Google Shape;397;p29"/>
          <p:cNvSpPr/>
          <p:nvPr/>
        </p:nvSpPr>
        <p:spPr>
          <a:xfrm>
            <a:off x="5747074" y="1435257"/>
            <a:ext cx="1215340" cy="495405"/>
          </a:xfrm>
          <a:prstGeom prst="ellipse">
            <a:avLst/>
          </a:prstGeom>
          <a:solidFill>
            <a:srgbClr val="BFBFBF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AMARELA</a:t>
            </a:r>
            <a:endParaRPr sz="800"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86% A 95%</a:t>
            </a:r>
            <a:endParaRPr sz="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8" name="Google Shape;398;p29"/>
          <p:cNvSpPr/>
          <p:nvPr/>
        </p:nvSpPr>
        <p:spPr>
          <a:xfrm>
            <a:off x="7083950" y="1435258"/>
            <a:ext cx="1215340" cy="495405"/>
          </a:xfrm>
          <a:prstGeom prst="ellipse">
            <a:avLst/>
          </a:prstGeom>
          <a:solidFill>
            <a:srgbClr val="BFBFBF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VERDE</a:t>
            </a:r>
            <a:endParaRPr sz="800"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96% A 100%</a:t>
            </a:r>
            <a:endParaRPr sz="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/>
          <p:nvPr/>
        </p:nvSpPr>
        <p:spPr>
          <a:xfrm>
            <a:off x="92764" y="106918"/>
            <a:ext cx="8971723" cy="4545493"/>
          </a:xfrm>
          <a:prstGeom prst="rect">
            <a:avLst/>
          </a:prstGeom>
          <a:solidFill>
            <a:srgbClr val="000099"/>
          </a:solidFill>
          <a:ln w="190500" cap="flat" cmpd="sng">
            <a:solidFill>
              <a:srgbClr val="6EA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196770" y="1952624"/>
            <a:ext cx="8785186" cy="792525"/>
          </a:xfrm>
          <a:prstGeom prst="rect">
            <a:avLst/>
          </a:prstGeom>
          <a:solidFill>
            <a:srgbClr val="9EC0D5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PRESIDÊNCIA - PR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 METAS</a:t>
            </a:r>
            <a:endParaRPr/>
          </a:p>
        </p:txBody>
      </p:sp>
      <p:pic>
        <p:nvPicPr>
          <p:cNvPr id="158" name="Google Shape;15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1404" y="4782428"/>
            <a:ext cx="4023709" cy="335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0254" y="4519771"/>
            <a:ext cx="2674763" cy="29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975" y="4499488"/>
            <a:ext cx="1256150" cy="3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0" descr="CAPA-3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219200"/>
            <a:ext cx="4621168" cy="32802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06" name="Google Shape;406;p30"/>
          <p:cNvSpPr/>
          <p:nvPr/>
        </p:nvSpPr>
        <p:spPr>
          <a:xfrm>
            <a:off x="4397829" y="1577907"/>
            <a:ext cx="4423442" cy="1965205"/>
          </a:xfrm>
          <a:prstGeom prst="rect">
            <a:avLst/>
          </a:prstGeom>
          <a:solidFill>
            <a:srgbClr val="0077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7" name="Google Shape;407;p30"/>
          <p:cNvCxnSpPr/>
          <p:nvPr/>
        </p:nvCxnSpPr>
        <p:spPr>
          <a:xfrm>
            <a:off x="4606337" y="2277878"/>
            <a:ext cx="3496673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8" name="Google Shape;408;p30"/>
          <p:cNvSpPr txBox="1"/>
          <p:nvPr/>
        </p:nvSpPr>
        <p:spPr>
          <a:xfrm>
            <a:off x="4491444" y="1687286"/>
            <a:ext cx="4236600" cy="213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0"/>
          <p:cNvSpPr txBox="1"/>
          <p:nvPr/>
        </p:nvSpPr>
        <p:spPr>
          <a:xfrm>
            <a:off x="4504140" y="1687286"/>
            <a:ext cx="4340933" cy="149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Ana Claudia Viero</a:t>
            </a:r>
            <a:br>
              <a:rPr lang="pt-BR" sz="1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1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Superintendente de Planejamento Estratégico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1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1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Serviço Geológico do Brasil – CPRM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e-mail: ana.viero@cprm.gov.br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1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www.cprm.gov.br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/>
          <p:nvPr/>
        </p:nvSpPr>
        <p:spPr>
          <a:xfrm>
            <a:off x="15877" y="37160"/>
            <a:ext cx="9129132" cy="584775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 smtClean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</a:t>
            </a:r>
            <a:r>
              <a:rPr lang="pt-BR" sz="1600" b="1" dirty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1: </a:t>
            </a:r>
            <a:r>
              <a:rPr lang="pt-BR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Realização de </a:t>
            </a:r>
            <a:r>
              <a:rPr lang="pt-BR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3.553</a:t>
            </a:r>
            <a:r>
              <a:rPr lang="pt-BR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ações de disseminação do conhecimento geocientífico </a:t>
            </a:r>
            <a:r>
              <a:rPr lang="pt-BR" sz="1600" b="1" dirty="0" smtClean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(Meta compartilhada ASSCOM/DERID/MCTER</a:t>
            </a:r>
            <a:r>
              <a:rPr lang="pt-BR" sz="1600" b="1" dirty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pt-BR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6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Google Shape;176;p5"/>
          <p:cNvSpPr txBox="1"/>
          <p:nvPr/>
        </p:nvSpPr>
        <p:spPr>
          <a:xfrm>
            <a:off x="-9557" y="37160"/>
            <a:ext cx="9180000" cy="4989658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6270460" y="3349884"/>
            <a:ext cx="3472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9" name="Google Shape;1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760" y="4690993"/>
            <a:ext cx="9143992" cy="24478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"/>
          <p:cNvSpPr txBox="1"/>
          <p:nvPr/>
        </p:nvSpPr>
        <p:spPr>
          <a:xfrm>
            <a:off x="136038" y="621935"/>
            <a:ext cx="8986800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Resultado: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(ASSCOM : 11.874 </a:t>
            </a:r>
            <a:r>
              <a:rPr lang="pt-BR" sz="13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ações = </a:t>
            </a:r>
            <a:r>
              <a:rPr lang="pt-BR" sz="13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362% </a:t>
            </a:r>
            <a:r>
              <a:rPr lang="pt-BR" sz="13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+ (DERID </a:t>
            </a:r>
            <a:r>
              <a:rPr lang="pt-BR" sz="13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464 </a:t>
            </a:r>
            <a:r>
              <a:rPr lang="pt-BR" sz="13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ações = </a:t>
            </a:r>
            <a:r>
              <a:rPr lang="pt-BR" sz="13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215%) </a:t>
            </a:r>
            <a:r>
              <a:rPr lang="pt-BR" sz="13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+ (MCTER </a:t>
            </a:r>
            <a:r>
              <a:rPr lang="pt-BR" sz="13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1.450 </a:t>
            </a:r>
            <a:r>
              <a:rPr lang="pt-BR" sz="13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ações = </a:t>
            </a:r>
            <a:r>
              <a:rPr lang="pt-BR" sz="13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2.132%)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Total </a:t>
            </a:r>
            <a:r>
              <a:rPr lang="pt-BR" sz="1400" b="1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13.788 </a:t>
            </a:r>
            <a:r>
              <a:rPr lang="pt-BR" sz="1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ações ou </a:t>
            </a:r>
            <a:r>
              <a:rPr lang="pt-BR" sz="1400" b="1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387</a:t>
            </a:r>
            <a:r>
              <a:rPr lang="pt-BR" sz="14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% </a:t>
            </a:r>
            <a:r>
              <a:rPr lang="pt-BR" sz="1400" b="1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 alcance da </a:t>
            </a:r>
            <a:r>
              <a:rPr lang="pt-BR" sz="1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meta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Justificativa</a:t>
            </a:r>
            <a:r>
              <a:rPr lang="pt-BR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pt-BR" sz="1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 ações </a:t>
            </a:r>
            <a:r>
              <a:rPr lang="pt-BR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 ASSCOM contemplaram o número de inserções em mídia espontânea, de produção de conteúdos e de mídias sociais gerenciadas. </a:t>
            </a:r>
            <a:r>
              <a:rPr lang="pt-BR" sz="1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 </a:t>
            </a:r>
            <a:r>
              <a:rPr lang="pt-BR"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alteração do método de monitoramento da mídia espontânea, o número de inserções </a:t>
            </a:r>
            <a:r>
              <a:rPr lang="pt-BR" sz="1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sofreu </a:t>
            </a:r>
            <a:r>
              <a:rPr lang="pt-BR"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um grande aumento, com citações em rádio, TV e impresso que anteriormente não eram acessadas. </a:t>
            </a:r>
            <a:r>
              <a:rPr lang="pt-BR" sz="1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Já </a:t>
            </a:r>
            <a:r>
              <a:rPr lang="pt-BR"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produção de conteúdo foi expressiva devido ao acompanhamento </a:t>
            </a:r>
            <a:r>
              <a:rPr lang="pt-BR" sz="1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em </a:t>
            </a:r>
            <a:r>
              <a:rPr lang="pt-BR"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relação às ações do SGB, sobretudo referentes às cheias, além da continuidade de entrega de novos produtos como vídeos. </a:t>
            </a:r>
            <a:endParaRPr sz="1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pt-BR" sz="1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 ações do DERID </a:t>
            </a:r>
            <a:r>
              <a:rPr lang="pt-BR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incluem os eventos externos, o </a:t>
            </a:r>
            <a:r>
              <a:rPr lang="pt-BR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SGBeduca</a:t>
            </a:r>
            <a:r>
              <a:rPr lang="pt-BR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a Visualização da Informação Científica. Destaca-se o </a:t>
            </a:r>
            <a:r>
              <a:rPr lang="pt-BR" sz="1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forte </a:t>
            </a:r>
            <a:r>
              <a:rPr lang="pt-BR"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crescimento de eventos </a:t>
            </a:r>
            <a:r>
              <a:rPr lang="pt-BR" sz="1400" i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 </a:t>
            </a:r>
            <a:r>
              <a:rPr lang="pt-BR" sz="1400" i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line d</a:t>
            </a:r>
            <a:r>
              <a:rPr lang="pt-BR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evido </a:t>
            </a:r>
            <a:r>
              <a:rPr lang="pt-BR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à </a:t>
            </a:r>
            <a:r>
              <a:rPr lang="pt-BR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pandemia. Já no </a:t>
            </a:r>
            <a:r>
              <a:rPr lang="pt-BR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SGBeduca</a:t>
            </a:r>
            <a:r>
              <a:rPr lang="pt-BR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 </a:t>
            </a:r>
            <a:r>
              <a:rPr lang="pt-BR" sz="1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entrega </a:t>
            </a:r>
            <a:r>
              <a:rPr lang="pt-BR"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 kits didáticos é um sucesso e recebeu adicional de investimento para o envio de material para os professores. </a:t>
            </a:r>
            <a:endParaRPr sz="1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pt-BR" sz="1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 ações do MCTer incluem atividades do Museu itinerante, atendimento aos pesquisadores, visitas ao museu, entre outras, e número de mídias sociais gerenciadas. As </a:t>
            </a:r>
            <a:r>
              <a:rPr lang="pt-BR"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ações virtuais </a:t>
            </a:r>
            <a:r>
              <a:rPr lang="pt-BR" sz="1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tiveram </a:t>
            </a:r>
            <a:r>
              <a:rPr lang="pt-BR"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maior alcance e abrangência </a:t>
            </a:r>
            <a:r>
              <a:rPr lang="pt-BR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em decorrência da pandemia e </a:t>
            </a:r>
            <a:r>
              <a:rPr lang="pt-BR" sz="1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pelo </a:t>
            </a:r>
            <a:r>
              <a:rPr lang="pt-BR"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fato do museu estar fechado ao público externo. </a:t>
            </a:r>
            <a:r>
              <a:rPr lang="pt-BR" sz="1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Houve ainda o retorno das atividades do </a:t>
            </a:r>
            <a:r>
              <a:rPr lang="pt-BR"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Museu em Movimento com o avanço da vacinação.</a:t>
            </a:r>
            <a:endParaRPr sz="1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 txBox="1"/>
          <p:nvPr/>
        </p:nvSpPr>
        <p:spPr>
          <a:xfrm>
            <a:off x="54860" y="156121"/>
            <a:ext cx="9036804" cy="584775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2: </a:t>
            </a:r>
            <a:r>
              <a:rPr lang="pt-BR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Índice de Publicações e Registro de Proteção de Propriedade Intelectual relativos inovação tecnológica e metodológica (IPR) = </a:t>
            </a:r>
            <a:r>
              <a:rPr lang="pt-BR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0,044 </a:t>
            </a:r>
            <a:r>
              <a:rPr lang="pt-BR" sz="1600" b="1" dirty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(CEDES)</a:t>
            </a:r>
            <a:r>
              <a:rPr lang="pt-BR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928" y="4734971"/>
            <a:ext cx="9143992" cy="24478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/>
        </p:nvSpPr>
        <p:spPr>
          <a:xfrm>
            <a:off x="-16738" y="85271"/>
            <a:ext cx="9180000" cy="4989658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234979" y="1998473"/>
            <a:ext cx="876110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 b="1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Resultado:</a:t>
            </a:r>
            <a:endParaRPr sz="1400" b="1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IPR </a:t>
            </a:r>
            <a:r>
              <a:rPr lang="pt-BR" sz="14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=</a:t>
            </a:r>
            <a:r>
              <a:rPr lang="pt-BR" sz="1400" u="sng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30 </a:t>
            </a:r>
            <a:r>
              <a:rPr lang="pt-BR" sz="140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artigos + 0 registros de propriedade intelectual </a:t>
            </a: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= </a:t>
            </a:r>
            <a:r>
              <a:rPr lang="pt-BR" sz="1400" b="1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0,044 </a:t>
            </a:r>
            <a:r>
              <a:rPr lang="pt-BR" sz="1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ou </a:t>
            </a:r>
            <a:r>
              <a:rPr lang="pt-BR" b="1" dirty="0" smtClean="0">
                <a:latin typeface="Tahoma"/>
                <a:ea typeface="Tahoma"/>
                <a:cs typeface="Tahoma"/>
                <a:sym typeface="Tahoma"/>
              </a:rPr>
              <a:t>100</a:t>
            </a:r>
            <a:r>
              <a:rPr lang="pt-BR" sz="1400" b="1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% </a:t>
            </a:r>
            <a:r>
              <a:rPr lang="pt-BR" sz="1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 meta </a:t>
            </a:r>
            <a:endParaRPr sz="14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pt-BR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dirty="0" smtClean="0"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lang="pt-BR" sz="14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682 </a:t>
            </a: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pesquisadores e </a:t>
            </a:r>
            <a:r>
              <a:rPr lang="pt-BR" sz="14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analistas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Justificativa</a:t>
            </a:r>
            <a:r>
              <a:rPr lang="pt-BR" sz="1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just"/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 cálculo considerou </a:t>
            </a:r>
            <a:r>
              <a:rPr lang="pt-BR" sz="14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 quantitativo </a:t>
            </a: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 </a:t>
            </a:r>
            <a:r>
              <a:rPr lang="pt-BR" sz="14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30 artigos publicados </a:t>
            </a:r>
            <a:r>
              <a:rPr lang="pt-BR" dirty="0">
                <a:latin typeface="Tahoma"/>
                <a:ea typeface="Tahoma"/>
                <a:cs typeface="Tahoma"/>
                <a:sym typeface="Tahoma"/>
              </a:rPr>
              <a:t>em periódicos </a:t>
            </a:r>
            <a:r>
              <a:rPr lang="pt-BR" dirty="0" err="1" smtClean="0">
                <a:latin typeface="Tahoma"/>
                <a:ea typeface="Tahoma"/>
                <a:cs typeface="Tahoma"/>
                <a:sym typeface="Tahoma"/>
              </a:rPr>
              <a:t>Qualis</a:t>
            </a:r>
            <a:r>
              <a:rPr lang="pt-BR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dirty="0">
                <a:latin typeface="Tahoma"/>
                <a:ea typeface="Tahoma"/>
                <a:cs typeface="Tahoma"/>
                <a:sym typeface="Tahoma"/>
              </a:rPr>
              <a:t>A e </a:t>
            </a:r>
            <a:r>
              <a:rPr lang="pt-BR" dirty="0" smtClean="0">
                <a:latin typeface="Tahoma"/>
                <a:ea typeface="Tahoma"/>
                <a:cs typeface="Tahoma"/>
                <a:sym typeface="Tahoma"/>
              </a:rPr>
              <a:t>B,</a:t>
            </a:r>
            <a:r>
              <a:rPr lang="pt-BR" sz="14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em </a:t>
            </a:r>
            <a:r>
              <a:rPr lang="pt-BR" sz="14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2021, </a:t>
            </a: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 um total de 682 pesquisadores e </a:t>
            </a:r>
            <a:r>
              <a:rPr lang="pt-BR" sz="14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analistas em geociências </a:t>
            </a: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(nº considerado para cálculo da meta, igual ao Plano </a:t>
            </a:r>
            <a:r>
              <a:rPr lang="pt-BR" sz="14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Estratégico 2021-2025). </a:t>
            </a: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Não houve conclusão </a:t>
            </a:r>
            <a:r>
              <a:rPr lang="pt-BR" sz="14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 processo </a:t>
            </a: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 proteção de propriedade </a:t>
            </a:r>
            <a:r>
              <a:rPr lang="pt-BR" sz="14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intelectual durante o período.</a:t>
            </a:r>
            <a:endParaRPr sz="1400" i="0" u="none" strike="noStrike" cap="none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273800" y="1044366"/>
            <a:ext cx="880678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Fórmula do IPR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IPR= </a:t>
            </a:r>
            <a:r>
              <a:rPr lang="pt-BR" sz="1400" u="sng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n° artigos+propriedade intelectual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nº de pesquisadores e analistas </a:t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/>
        </p:nvSpPr>
        <p:spPr>
          <a:xfrm>
            <a:off x="54860" y="156121"/>
            <a:ext cx="9036804" cy="338554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3: 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Implantação do Programa de Integridade da CPRM </a:t>
            </a: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(Governança)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52336" y="76921"/>
            <a:ext cx="9056940" cy="4989658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87" name="Google Shape;18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6818" y="4718193"/>
            <a:ext cx="9143992" cy="24478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 txBox="1"/>
          <p:nvPr/>
        </p:nvSpPr>
        <p:spPr>
          <a:xfrm>
            <a:off x="120719" y="731097"/>
            <a:ext cx="8770837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 b="1" i="0" u="sng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Resultado:</a:t>
            </a:r>
            <a:r>
              <a:rPr lang="pt-BR" sz="1400" b="1" i="0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Desempenho de 100% com </a:t>
            </a:r>
            <a:r>
              <a:rPr lang="pt-BR" sz="1400" b="1" i="0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Programa de Integridade implantado em 2021.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b="1" i="0" u="sng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 b="1" i="0" u="sng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Justificativa: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 implantação do Programa de Integridade foi realizada através da realização das seguintes ações: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AutoNum type="arabicParenR"/>
            </a:pPr>
            <a:r>
              <a:rPr lang="pt-BR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Publicação do Plano de Integridade no portal da CPRM; 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AutoNum type="arabicParenR"/>
            </a:pPr>
            <a:r>
              <a:rPr lang="pt-BR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Disseminação de padrões de conduta, código de ética, políticas e procedimentos de integridade, aplicáveis a todos os empregados e administradores, independentemente de cargo ou função exercidos; 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AutoNum type="arabicParenR"/>
            </a:pPr>
            <a:r>
              <a:rPr lang="pt-BR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Promoção de treinamentos periódicos em temas relacionados a integridade, prevenção a fraude e corrupção para os agentes públicos da CPRM; 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AutoNum type="arabicParenR"/>
            </a:pPr>
            <a:r>
              <a:rPr lang="pt-BR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Divulgação periódica do canal de denúncias da CPRM, em conjunto com a Ouvidoria, Corregedoria e Comissão de Ética, disponibilizado para acesso de todos agentes públicos e de terceiros, com mecanismos destinados à proteção de denunciantes de boa-fé;</a:t>
            </a:r>
            <a:r>
              <a:rPr lang="pt-BR" sz="1400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40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AutoNum type="arabicParenR"/>
            </a:pPr>
            <a:r>
              <a:rPr lang="pt-BR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Monitoramento contínuo do programa de integridade da CPRM visando seu aperfeiçoamento na prevenção, detecção e combate à ocorrência dos atos lesivos previstos no art. 5º da Lei nº 12.846, de 2013 e no art. 42 do Decreto nº 8.420/15.</a:t>
            </a:r>
            <a:endParaRPr sz="140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/>
          <p:nvPr/>
        </p:nvSpPr>
        <p:spPr>
          <a:xfrm>
            <a:off x="92764" y="106918"/>
            <a:ext cx="8971723" cy="4545493"/>
          </a:xfrm>
          <a:prstGeom prst="rect">
            <a:avLst/>
          </a:prstGeom>
          <a:solidFill>
            <a:srgbClr val="000099"/>
          </a:solidFill>
          <a:ln w="190500" cap="flat" cmpd="sng">
            <a:solidFill>
              <a:srgbClr val="6EA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196770" y="2083443"/>
            <a:ext cx="8785186" cy="792525"/>
          </a:xfrm>
          <a:prstGeom prst="rect">
            <a:avLst/>
          </a:prstGeom>
          <a:solidFill>
            <a:srgbClr val="9EC0D5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DIRETORIA DE INFRAESTRUTURA GEOCIENTÍFICAS - DIG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 METAS</a:t>
            </a:r>
            <a:endParaRPr/>
          </a:p>
        </p:txBody>
      </p:sp>
      <p:pic>
        <p:nvPicPr>
          <p:cNvPr id="196" name="Google Shape;19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2354" y="4782428"/>
            <a:ext cx="4023709" cy="335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/>
          <p:nvPr/>
        </p:nvSpPr>
        <p:spPr>
          <a:xfrm>
            <a:off x="109954" y="45658"/>
            <a:ext cx="8889659" cy="830997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1: 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Entrega da primeira etapa (fase de diagnóstico) do Relatório de Impacto à Proteção de Dados (RIPD), relativa ao Plano de Adequação do SGB/CPRM à Lei Geral de Proteção de Dados (LGPD) </a:t>
            </a: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(DEINF)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21215" y="-16009"/>
            <a:ext cx="9056940" cy="4989658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156845" y="1141257"/>
            <a:ext cx="8785800" cy="35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Resultado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Desempenho de 100% com a fase de Diagnóstico concluída.</a:t>
            </a:r>
            <a:endParaRPr sz="14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b="1" i="0" u="sng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 b="1" i="0" u="sng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Justificativas</a:t>
            </a:r>
            <a:r>
              <a:rPr lang="pt-BR" sz="1400" b="1" i="0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i="0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latin typeface="Tahoma"/>
                <a:ea typeface="Tahoma"/>
                <a:cs typeface="Tahoma"/>
                <a:sym typeface="Tahoma"/>
              </a:rPr>
              <a:t>A etapa de Diagnóstico, do Relatório de Impacto à Proteção de Dados (RIPD), contemplou: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latin typeface="Tahoma"/>
                <a:ea typeface="Tahoma"/>
                <a:cs typeface="Tahoma"/>
                <a:sym typeface="Tahoma"/>
              </a:rPr>
              <a:t>- Diagnósticos </a:t>
            </a:r>
            <a:r>
              <a:rPr lang="pt-BR" dirty="0">
                <a:latin typeface="Tahoma"/>
                <a:ea typeface="Tahoma"/>
                <a:cs typeface="Tahoma"/>
                <a:sym typeface="Tahoma"/>
              </a:rPr>
              <a:t>dos sistemas críticos mapeados, documentação da sistematização para implantação;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latin typeface="Tahoma"/>
                <a:ea typeface="Tahoma"/>
                <a:cs typeface="Tahoma"/>
                <a:sym typeface="Tahoma"/>
              </a:rPr>
              <a:t>- Comitê </a:t>
            </a:r>
            <a:r>
              <a:rPr lang="pt-BR" dirty="0">
                <a:latin typeface="Tahoma"/>
                <a:ea typeface="Tahoma"/>
                <a:cs typeface="Tahoma"/>
                <a:sym typeface="Tahoma"/>
              </a:rPr>
              <a:t>de Segurança da Informação consolidado, início da fase de implantação agendada para janeiro de 2022;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latin typeface="Tahoma"/>
                <a:ea typeface="Tahoma"/>
                <a:cs typeface="Tahoma"/>
                <a:sym typeface="Tahoma"/>
              </a:rPr>
              <a:t>- Contratação </a:t>
            </a:r>
            <a:r>
              <a:rPr lang="pt-BR" dirty="0">
                <a:latin typeface="Tahoma"/>
                <a:ea typeface="Tahoma"/>
                <a:cs typeface="Tahoma"/>
                <a:sym typeface="Tahoma"/>
              </a:rPr>
              <a:t>por dispensa de licitação </a:t>
            </a:r>
            <a:r>
              <a:rPr lang="pt-BR" smtClean="0">
                <a:latin typeface="Tahoma"/>
                <a:ea typeface="Tahoma"/>
                <a:cs typeface="Tahoma"/>
                <a:sym typeface="Tahoma"/>
              </a:rPr>
              <a:t>em andamento, </a:t>
            </a:r>
            <a:r>
              <a:rPr lang="pt-BR" dirty="0">
                <a:latin typeface="Tahoma"/>
                <a:ea typeface="Tahoma"/>
                <a:cs typeface="Tahoma"/>
                <a:sym typeface="Tahoma"/>
              </a:rPr>
              <a:t>em conformidade com os preceitos da CPRM e da </a:t>
            </a:r>
            <a:r>
              <a:rPr lang="pt-BR" dirty="0" smtClean="0">
                <a:latin typeface="Tahoma"/>
                <a:ea typeface="Tahoma"/>
                <a:cs typeface="Tahoma"/>
                <a:sym typeface="Tahoma"/>
              </a:rPr>
              <a:t>Contratada</a:t>
            </a:r>
            <a:r>
              <a:rPr lang="pt-BR" dirty="0">
                <a:latin typeface="Tahoma"/>
                <a:ea typeface="Tahoma"/>
                <a:cs typeface="Tahoma"/>
                <a:sym typeface="Tahoma"/>
              </a:rPr>
              <a:t>, empenho realizado, minuta de contrato definida e aprovada, </a:t>
            </a:r>
            <a:r>
              <a:rPr lang="pt-BR" dirty="0" smtClean="0">
                <a:latin typeface="Tahoma"/>
                <a:ea typeface="Tahoma"/>
                <a:cs typeface="Tahoma"/>
                <a:sym typeface="Tahoma"/>
              </a:rPr>
              <a:t>faltando apenas as assinaturas das partes;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pt-BR" i="1" dirty="0" smtClean="0">
                <a:latin typeface="Tahoma"/>
                <a:ea typeface="Tahoma"/>
                <a:cs typeface="Tahoma"/>
                <a:sym typeface="Tahoma"/>
              </a:rPr>
              <a:t>- Data </a:t>
            </a:r>
            <a:r>
              <a:rPr lang="pt-BR" i="1" dirty="0" err="1">
                <a:latin typeface="Tahoma"/>
                <a:ea typeface="Tahoma"/>
                <a:cs typeface="Tahoma"/>
                <a:sym typeface="Tahoma"/>
              </a:rPr>
              <a:t>Protection</a:t>
            </a:r>
            <a:r>
              <a:rPr lang="pt-BR" i="1" dirty="0">
                <a:latin typeface="Tahoma"/>
                <a:ea typeface="Tahoma"/>
                <a:cs typeface="Tahoma"/>
                <a:sym typeface="Tahoma"/>
              </a:rPr>
              <a:t> Officer</a:t>
            </a:r>
            <a:r>
              <a:rPr lang="pt-BR" dirty="0">
                <a:latin typeface="Tahoma"/>
                <a:ea typeface="Tahoma"/>
                <a:cs typeface="Tahoma"/>
                <a:sym typeface="Tahoma"/>
              </a:rPr>
              <a:t> – </a:t>
            </a:r>
            <a:r>
              <a:rPr lang="pt-BR" i="1" dirty="0">
                <a:latin typeface="Tahoma"/>
                <a:ea typeface="Tahoma"/>
                <a:cs typeface="Tahoma"/>
                <a:sym typeface="Tahoma"/>
              </a:rPr>
              <a:t>DPO</a:t>
            </a:r>
            <a:r>
              <a:rPr lang="pt-BR" dirty="0">
                <a:latin typeface="Tahoma"/>
                <a:ea typeface="Tahoma"/>
                <a:cs typeface="Tahoma"/>
                <a:sym typeface="Tahoma"/>
              </a:rPr>
              <a:t> já nomeado. </a:t>
            </a:r>
            <a:endParaRPr lang="pt-BR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wentieth Century"/>
              <a:buNone/>
            </a:pPr>
            <a:endParaRPr sz="1300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wentieth Century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4378" y="4669753"/>
            <a:ext cx="9143992" cy="24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/>
          <p:nvPr/>
        </p:nvSpPr>
        <p:spPr>
          <a:xfrm>
            <a:off x="52336" y="125957"/>
            <a:ext cx="9039328" cy="830997"/>
          </a:xfrm>
          <a:prstGeom prst="rect">
            <a:avLst/>
          </a:prstGeom>
          <a:solidFill>
            <a:srgbClr val="BFBFBF">
              <a:alpha val="97647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Meta 2: </a:t>
            </a:r>
            <a:r>
              <a:rPr lang="pt-BR" sz="16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Execução de 4 das 6 Etapas do Projeto de Desenvolvimento da Plataforma Lamin-Web para a Gestão Unificada de todos os Processos da Rede Lamin </a:t>
            </a:r>
            <a:r>
              <a:rPr lang="pt-BR" sz="1600" b="1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(DEPAT/LAMIN/DEINF/DIGEOP)</a:t>
            </a:r>
            <a:r>
              <a:rPr lang="pt-BR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sp>
        <p:nvSpPr>
          <p:cNvPr id="212" name="Google Shape;212;p9"/>
          <p:cNvSpPr txBox="1"/>
          <p:nvPr/>
        </p:nvSpPr>
        <p:spPr>
          <a:xfrm>
            <a:off x="21660" y="51113"/>
            <a:ext cx="9122339" cy="4989658"/>
          </a:xfrm>
          <a:prstGeom prst="rect">
            <a:avLst/>
          </a:prstGeom>
          <a:noFill/>
          <a:ln w="1905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236123" y="1185109"/>
            <a:ext cx="8671754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Resultado: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Desempenho de 100% com o cumprimento das 4 etapas do projeto de desenvolvimento da Plataforma LAMIN-Web.</a:t>
            </a:r>
            <a:endParaRPr sz="14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b="1" i="0" u="sng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lang="pt-BR" sz="1400" b="1" i="0" u="sng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Justificativa:</a:t>
            </a:r>
            <a:endParaRPr sz="1400" i="0" u="sng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 etapas desenvolvidas foram: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Etapa 1 - Levantamento de requisitos técnicos para funcionamento do sistema: Foram mapeados os processos da Rede LAMIN utilizando a ferramenta </a:t>
            </a:r>
            <a:r>
              <a:rPr lang="pt-BR" sz="1400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Bizagi</a:t>
            </a:r>
            <a:r>
              <a:rPr lang="pt-BR" sz="14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para estabelecer os requisitos necessários para desenvolvimento do sistema. </a:t>
            </a:r>
            <a:endParaRPr sz="140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Etapa 2 - Preparação do Termo de Referência.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Etapa 3 - Contratação do desenvolvedor do Sistema: contrato de prestação de serviços com a Empresa Imagem, celebrado no final do mês de novembro.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Etapa 4 - Desenvolvimento do Sistema: realizadas reuniões com a contratada e produção de documento contendo a arquitetura de funcionamento do sistema, estabelecendo os requisitos para diversos módulos a serem desenvolvidos</a:t>
            </a:r>
            <a:r>
              <a:rPr lang="pt-BR" sz="1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400" i="0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4" name="Google Shape;21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1651" y="4743962"/>
            <a:ext cx="9143992" cy="24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2381</Words>
  <Application>Microsoft Office PowerPoint</Application>
  <PresentationFormat>Apresentação na tela (16:9)</PresentationFormat>
  <Paragraphs>338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Arial</vt:lpstr>
      <vt:lpstr>Noto Sans Symbols</vt:lpstr>
      <vt:lpstr>Twentieth Century</vt:lpstr>
      <vt:lpstr>Calibri</vt:lpstr>
      <vt:lpstr>Tw Cen MT</vt:lpstr>
      <vt:lpstr>Tahoma</vt:lpstr>
      <vt:lpstr>Simple Light</vt:lpstr>
      <vt:lpstr>Integral</vt:lpstr>
      <vt:lpstr>Apresentação do PowerPoint</vt:lpstr>
      <vt:lpstr>   GRATIFICAÇÃO DE DESEMPENHO DE ATIVIDADES GEOCIENTÍFICAS – GDAG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Criacao 2</dc:creator>
  <cp:lastModifiedBy>Stella Maris da Costa</cp:lastModifiedBy>
  <cp:revision>30</cp:revision>
  <dcterms:created xsi:type="dcterms:W3CDTF">2014-11-28T17:40:17Z</dcterms:created>
  <dcterms:modified xsi:type="dcterms:W3CDTF">2022-09-29T17:23:59Z</dcterms:modified>
</cp:coreProperties>
</file>