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97" r:id="rId3"/>
    <p:sldId id="259" r:id="rId4"/>
    <p:sldId id="267" r:id="rId5"/>
    <p:sldId id="268" r:id="rId6"/>
    <p:sldId id="292" r:id="rId7"/>
    <p:sldId id="257" r:id="rId8"/>
    <p:sldId id="273" r:id="rId9"/>
    <p:sldId id="272" r:id="rId10"/>
    <p:sldId id="293" r:id="rId11"/>
    <p:sldId id="294" r:id="rId12"/>
    <p:sldId id="295" r:id="rId13"/>
    <p:sldId id="258" r:id="rId14"/>
    <p:sldId id="289" r:id="rId15"/>
    <p:sldId id="288" r:id="rId16"/>
    <p:sldId id="285" r:id="rId17"/>
    <p:sldId id="290" r:id="rId18"/>
    <p:sldId id="278" r:id="rId19"/>
    <p:sldId id="277" r:id="rId20"/>
    <p:sldId id="296" r:id="rId21"/>
    <p:sldId id="298" r:id="rId22"/>
    <p:sldId id="283" r:id="rId23"/>
  </p:sldIdLst>
  <p:sldSz cx="9144000" cy="5143500" type="screen16x9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antas.CPRM\Desktop\PBE_2020\4ot\gda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2-4EDB-97A3-FBB54E95C4C4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AC2-4EDB-97A3-FBB54E95C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Planilha1!$B$10:$B$12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Planilha1!$C$10:$C$12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C2-4EDB-97A3-FBB54E95C4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973-46AF-96CD-433E1EB38E69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973-46AF-96CD-433E1EB38E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Planilha1!$B$58:$B$60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Planilha1!$I$58:$I$60</c:f>
              <c:numCache>
                <c:formatCode>General</c:formatCode>
                <c:ptCount val="3"/>
                <c:pt idx="0">
                  <c:v>0</c:v>
                </c:pt>
                <c:pt idx="1">
                  <c:v>50</c:v>
                </c:pt>
                <c:pt idx="2" formatCode="0">
                  <c:v>103.33333333333334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73-46AF-96CD-433E1EB38E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Planilha1!$B$74:$B$76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Planilha1!$I$74:$I$76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 formatCode="0">
                  <c:v>112.46969336819586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3A-46DF-89EF-2979577D59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F56-4034-87F4-F0B7139C0CB5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F56-4034-87F4-F0B7139C0C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Planilha1!$B$74:$B$76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Planilha1!$C$74:$C$76</c:f>
              <c:numCache>
                <c:formatCode>0</c:formatCode>
                <c:ptCount val="3"/>
                <c:pt idx="0" formatCode="General">
                  <c:v>0</c:v>
                </c:pt>
                <c:pt idx="1">
                  <c:v>6.666666666666667</c:v>
                </c:pt>
                <c:pt idx="2" formatCode="General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56-4034-87F4-F0B7139C0C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BBC-4E1F-8056-2F3A3460CC8F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BBC-4E1F-8056-2F3A3460CC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Planilha1!$B$90:$B$92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Planilha1!$C$90:$C$92</c:f>
              <c:numCache>
                <c:formatCode>0</c:formatCode>
                <c:ptCount val="3"/>
                <c:pt idx="0" formatCode="General">
                  <c:v>0</c:v>
                </c:pt>
                <c:pt idx="1">
                  <c:v>77.5</c:v>
                </c:pt>
                <c:pt idx="2">
                  <c:v>317.5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BC-4E1F-8056-2F3A3460CC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B86-4513-ADE1-292931411ADF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B86-4513-ADE1-292931411A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Planilha1!$B$90:$B$92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Planilha1!$J$90:$J$92</c:f>
              <c:numCache>
                <c:formatCode>0</c:formatCode>
                <c:ptCount val="3"/>
                <c:pt idx="0" formatCode="General">
                  <c:v>0</c:v>
                </c:pt>
                <c:pt idx="1">
                  <c:v>315.51671522306253</c:v>
                </c:pt>
                <c:pt idx="2">
                  <c:v>282.62739527992005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86-4513-ADE1-292931411A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4CC-4D59-B140-D7FAC36DF828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4CC-4D59-B140-D7FAC36DF8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Planilha1!$B$106:$B$108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Planilha1!$C$106:$C$108</c:f>
              <c:numCache>
                <c:formatCode>0</c:formatCode>
                <c:ptCount val="3"/>
                <c:pt idx="0" formatCode="General">
                  <c:v>0</c:v>
                </c:pt>
                <c:pt idx="1">
                  <c:v>32.276824658330909</c:v>
                </c:pt>
                <c:pt idx="2">
                  <c:v>96.4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CC-4D59-B140-D7FAC36DF8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B6-4EAC-8CA2-025456263799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B6-4EAC-8CA2-0254562637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Planilha1!$B$106:$B$108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Planilha1!$I$106:$I$108</c:f>
              <c:numCache>
                <c:formatCode>0</c:formatCode>
                <c:ptCount val="3"/>
                <c:pt idx="0" formatCode="General">
                  <c:v>0</c:v>
                </c:pt>
                <c:pt idx="1">
                  <c:v>12.000000000000002</c:v>
                </c:pt>
                <c:pt idx="2">
                  <c:v>117.14285714285715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B6-4EAC-8CA2-0254562637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Planilha1!$H$10:$H$12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Planilha1!$I$10:$I$12</c:f>
              <c:numCache>
                <c:formatCode>General</c:formatCode>
                <c:ptCount val="3"/>
                <c:pt idx="0">
                  <c:v>0</c:v>
                </c:pt>
                <c:pt idx="1">
                  <c:v>88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B-4FA4-8BF9-41CFDD9E42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4-4C31-B925-930B2EB6DD4A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4-4C31-B925-930B2EB6DD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Planilha1!$B$26:$B$28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Planilha1!$C$26:$C$28</c:f>
              <c:numCache>
                <c:formatCode>0</c:formatCode>
                <c:ptCount val="3"/>
                <c:pt idx="0" formatCode="General">
                  <c:v>0</c:v>
                </c:pt>
                <c:pt idx="1">
                  <c:v>100.48543689320388</c:v>
                </c:pt>
                <c:pt idx="2">
                  <c:v>254.85436893203882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04-4C31-B925-930B2EB6DD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A7-44EA-A949-90EF3EC1C3CA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A7-44EA-A949-90EF3EC1C3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Planilha1!$B$26:$B$28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Planilha1!$I$26:$I$28</c:f>
              <c:numCache>
                <c:formatCode>General</c:formatCode>
                <c:ptCount val="3"/>
                <c:pt idx="0">
                  <c:v>0</c:v>
                </c:pt>
                <c:pt idx="1">
                  <c:v>165</c:v>
                </c:pt>
                <c:pt idx="2">
                  <c:v>204.99999999999997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BA7-44EA-A949-90EF3EC1C3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4EA-4528-968D-8D662349975A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4EA-4528-968D-8D66234997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Planilha1!$B$42:$B$44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Planilha1!$C$42:$C$44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EA-4528-968D-8D66234997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EC4-4A93-930F-015BAD4EA77E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EC4-4A93-930F-015BAD4EA7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Planilha1!$B$42:$B$44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Planilha1!$I$42:$I$44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C4-4A93-930F-015BAD4EA7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00B05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A0C-4D28-A39E-621CC66CDE2C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rgbClr val="00B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A0C-4D28-A39E-621CC66CDE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Planilha1!$B$58:$B$60</c:f>
              <c:strCache>
                <c:ptCount val="3"/>
                <c:pt idx="1">
                  <c:v>1º semestre</c:v>
                </c:pt>
                <c:pt idx="2">
                  <c:v>2º semestre</c:v>
                </c:pt>
              </c:strCache>
            </c:strRef>
          </c:cat>
          <c:val>
            <c:numRef>
              <c:f>Planilha1!$C$58:$C$60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0C-4D28-A39E-621CC66CDE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3023919"/>
        <c:axId val="1643028495"/>
      </c:lineChart>
      <c:catAx>
        <c:axId val="16430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3028495"/>
        <c:crosses val="autoZero"/>
        <c:auto val="1"/>
        <c:lblAlgn val="ctr"/>
        <c:lblOffset val="100"/>
        <c:noMultiLvlLbl val="0"/>
      </c:catAx>
      <c:valAx>
        <c:axId val="16430284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30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51d3be3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51d3be375_0_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139e8dd8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139e8dd87_0_8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12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139e8dd8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139e8dd87_0_7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01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139e8dd8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139e8dd87_0_8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66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139e8dd8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139e8dd87_0_15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770f8acc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770f8acc4_1_5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553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770f8acc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770f8acc4_1_5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276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770f8acc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770f8acc4_1_5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644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51d3be3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51d3be375_0_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986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139e8dd8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139e8dd87_0_11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139e8dd8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139e8dd87_0_10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770f8acc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770f8acc4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463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139e8dd8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139e8dd87_0_10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032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770f8acc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770f8acc4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657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1311bdd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1311bdd42_0_3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139e8dd8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139e8dd87_0_16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1311bdd4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1311bdd42_0_1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1311bdd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1311bdd42_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1311bdd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1311bdd42_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28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139e8dd8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139e8dd87_0_8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139e8dd8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139e8dd87_0_7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5;p13"/>
          <p:cNvSpPr txBox="1"/>
          <p:nvPr/>
        </p:nvSpPr>
        <p:spPr>
          <a:xfrm>
            <a:off x="359454" y="245950"/>
            <a:ext cx="50352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Serviço Geológico do Brasil - CPRM</a:t>
            </a:r>
            <a:endParaRPr sz="20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6;p13"/>
          <p:cNvCxnSpPr/>
          <p:nvPr/>
        </p:nvCxnSpPr>
        <p:spPr>
          <a:xfrm>
            <a:off x="180229" y="1946984"/>
            <a:ext cx="4819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57;p13"/>
          <p:cNvSpPr txBox="1"/>
          <p:nvPr/>
        </p:nvSpPr>
        <p:spPr>
          <a:xfrm>
            <a:off x="388883" y="2167057"/>
            <a:ext cx="4582510" cy="71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700" b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Superintendência de Planejamento Estratégico</a:t>
            </a:r>
            <a:br>
              <a:rPr lang="pt-BR" sz="1700" b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700" i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SUPLAN</a:t>
            </a:r>
            <a:endParaRPr sz="1700" i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4;p13"/>
          <p:cNvSpPr txBox="1"/>
          <p:nvPr/>
        </p:nvSpPr>
        <p:spPr>
          <a:xfrm>
            <a:off x="348944" y="630621"/>
            <a:ext cx="4707153" cy="120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Metas </a:t>
            </a:r>
            <a:r>
              <a:rPr lang="pt-BR" sz="4000" b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GDAG </a:t>
            </a:r>
            <a:r>
              <a:rPr lang="pt-BR" sz="4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4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5;p29"/>
          <p:cNvSpPr txBox="1"/>
          <p:nvPr/>
        </p:nvSpPr>
        <p:spPr>
          <a:xfrm>
            <a:off x="558600" y="1653508"/>
            <a:ext cx="3525600" cy="17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 a pandemia as atividades de campo foram suspensas e as equipe se concentraram na execução dos atlas pendentes (Fernando de Noronha e Alagoas), somando 4 produtos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entregues ao final de 2020.</a:t>
            </a:r>
            <a:endParaRPr lang="pt-BR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24;p29"/>
          <p:cNvSpPr txBox="1"/>
          <p:nvPr/>
        </p:nvSpPr>
        <p:spPr>
          <a:xfrm>
            <a:off x="558600" y="177100"/>
            <a:ext cx="43767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6ª META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Publicação de 02 Produtos voltados a Gestão </a:t>
            </a:r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Territorial – Atlas Geoquímicos: 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Espirito Santo  e Paranaíba.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134474"/>
              </p:ext>
            </p:extLst>
          </p:nvPr>
        </p:nvGraphicFramePr>
        <p:xfrm>
          <a:off x="5017860" y="353104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29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/>
        </p:nvSpPr>
        <p:spPr>
          <a:xfrm>
            <a:off x="558600" y="177100"/>
            <a:ext cx="4505178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7ª META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Elaboração de 03 </a:t>
            </a:r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Mapas </a:t>
            </a:r>
            <a:r>
              <a:rPr lang="pt-BR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Hidrogeológicos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Estado do Mato Grosso, Folha de </a:t>
            </a:r>
            <a:r>
              <a:rPr lang="pt-BR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Caimbé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Folha de </a:t>
            </a:r>
            <a:r>
              <a:rPr lang="pt-BR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Buique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25" name="Google Shape;225;p29"/>
          <p:cNvSpPr txBox="1"/>
          <p:nvPr/>
        </p:nvSpPr>
        <p:spPr>
          <a:xfrm>
            <a:off x="558600" y="1972997"/>
            <a:ext cx="3525600" cy="17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meta foi cumprida integralmente no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semestre de 2020.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783203"/>
              </p:ext>
            </p:extLst>
          </p:nvPr>
        </p:nvGraphicFramePr>
        <p:xfrm>
          <a:off x="5448166" y="1412098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99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5;p29"/>
          <p:cNvSpPr txBox="1"/>
          <p:nvPr/>
        </p:nvSpPr>
        <p:spPr>
          <a:xfrm>
            <a:off x="558600" y="1914766"/>
            <a:ext cx="3525600" cy="17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Foram elaboradas 15 Equações IDF no 1º semestre e mais 16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Equações IDF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no 2º semestre.</a:t>
            </a:r>
          </a:p>
        </p:txBody>
      </p:sp>
      <p:sp>
        <p:nvSpPr>
          <p:cNvPr id="9" name="Google Shape;224;p29"/>
          <p:cNvSpPr txBox="1"/>
          <p:nvPr/>
        </p:nvSpPr>
        <p:spPr>
          <a:xfrm>
            <a:off x="558600" y="177100"/>
            <a:ext cx="43767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8ª META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Elaboração de 30 </a:t>
            </a:r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Equações IDF, 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Projeto Atlas 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Pluviométrico e Estudo de Chuvas Intensas.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313494"/>
              </p:ext>
            </p:extLst>
          </p:nvPr>
        </p:nvGraphicFramePr>
        <p:xfrm>
          <a:off x="5309854" y="283948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79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5;p13"/>
          <p:cNvSpPr txBox="1"/>
          <p:nvPr/>
        </p:nvSpPr>
        <p:spPr>
          <a:xfrm>
            <a:off x="359454" y="245950"/>
            <a:ext cx="50352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Serviço Geológico do Brasil - CPRM</a:t>
            </a:r>
            <a:endParaRPr sz="20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6;p13"/>
          <p:cNvCxnSpPr/>
          <p:nvPr/>
        </p:nvCxnSpPr>
        <p:spPr>
          <a:xfrm>
            <a:off x="180229" y="1946984"/>
            <a:ext cx="4819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57;p13"/>
          <p:cNvSpPr txBox="1"/>
          <p:nvPr/>
        </p:nvSpPr>
        <p:spPr>
          <a:xfrm>
            <a:off x="388883" y="2167057"/>
            <a:ext cx="4582510" cy="71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700" b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DA 9ª A 11ª META</a:t>
            </a:r>
            <a:r>
              <a:rPr lang="pt-BR" sz="1700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700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700" i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DE 14 METAS</a:t>
            </a:r>
            <a:endParaRPr sz="1700" i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4;p13"/>
          <p:cNvSpPr txBox="1"/>
          <p:nvPr/>
        </p:nvSpPr>
        <p:spPr>
          <a:xfrm>
            <a:off x="348944" y="630621"/>
            <a:ext cx="4707153" cy="120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Diretoria de Geologia e Recursos Minerais – DGM</a:t>
            </a:r>
            <a:endParaRPr sz="3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42;p21">
            <a:extLst>
              <a:ext uri="{FF2B5EF4-FFF2-40B4-BE49-F238E27FC236}">
                <a16:creationId xmlns:a16="http://schemas.microsoft.com/office/drawing/2014/main" id="{95A4A189-2E02-4B7C-AF6D-AC80C68300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0368" t="10680" b="5150"/>
          <a:stretch/>
        </p:blipFill>
        <p:spPr>
          <a:xfrm>
            <a:off x="-956442" y="-4"/>
            <a:ext cx="10100441" cy="517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3;p21">
            <a:extLst>
              <a:ext uri="{FF2B5EF4-FFF2-40B4-BE49-F238E27FC236}">
                <a16:creationId xmlns:a16="http://schemas.microsoft.com/office/drawing/2014/main" id="{2FC8F4A0-220F-4841-8C19-B9FB30A327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" r="19"/>
          <a:stretch/>
        </p:blipFill>
        <p:spPr>
          <a:xfrm>
            <a:off x="0" y="-5"/>
            <a:ext cx="9144005" cy="5155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241738" y="136634"/>
            <a:ext cx="8723586" cy="4614042"/>
          </a:xfrm>
          <a:prstGeom prst="rect">
            <a:avLst/>
          </a:prstGeom>
          <a:solidFill>
            <a:srgbClr val="FFFFFF">
              <a:alpha val="5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3;p21">
            <a:extLst>
              <a:ext uri="{FF2B5EF4-FFF2-40B4-BE49-F238E27FC236}">
                <a16:creationId xmlns:a16="http://schemas.microsoft.com/office/drawing/2014/main" id="{1558CCC5-8ADE-45AE-8DC4-0A287041F0E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" y="3301400"/>
            <a:ext cx="2278889" cy="18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5;p24"/>
          <p:cNvSpPr txBox="1"/>
          <p:nvPr/>
        </p:nvSpPr>
        <p:spPr>
          <a:xfrm>
            <a:off x="558600" y="177100"/>
            <a:ext cx="4376700" cy="51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pt-BR" sz="20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ª META</a:t>
            </a:r>
            <a:r>
              <a:rPr lang="pt-BR" sz="2000" b="1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: Mapeamento Geológico Sistemático de 63.105 km²</a:t>
            </a:r>
            <a:r>
              <a:rPr lang="pt-BR" sz="20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2000" b="1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6;p24"/>
          <p:cNvSpPr txBox="1"/>
          <p:nvPr/>
        </p:nvSpPr>
        <p:spPr>
          <a:xfrm>
            <a:off x="3538330" y="830320"/>
            <a:ext cx="5367131" cy="392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800" b="1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Foram publicados no 2º semestre os Mapas:</a:t>
            </a:r>
          </a:p>
          <a:p>
            <a:pPr marL="171450" lvl="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ARIM 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São Raimundo Nonato, 1:250.000 - 12.000 Km²</a:t>
            </a:r>
          </a:p>
          <a:p>
            <a:pPr marL="171450" lvl="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Terras Indígenas do Alto Rio Negro, 1:250.000 - 9.000 Km²</a:t>
            </a:r>
          </a:p>
          <a:p>
            <a:pPr marL="171450" lvl="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Folhas Vila Campão, Rio Perdido e Colônia São Lourenço (passivo PGB), 1:100.000 - 9.000 Km²</a:t>
            </a:r>
          </a:p>
          <a:p>
            <a:pPr marL="171450" lvl="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Novas Fronteiras Centro-Sudeste de RR, 1:100.000 - 9.000 Km²</a:t>
            </a:r>
          </a:p>
          <a:p>
            <a:pPr marL="171450" lvl="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Novas Fronteiras Contendas-Macajuba, 1:100.000 - 15.000 Km²</a:t>
            </a:r>
          </a:p>
          <a:p>
            <a:pPr marL="171450" lvl="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Escudo </a:t>
            </a:r>
            <a:r>
              <a:rPr lang="pt-BR" dirty="0" err="1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Sul-Riograndense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 - Folha Lavras do Sul, 1:100.000 - 3.000 Km²</a:t>
            </a:r>
          </a:p>
          <a:p>
            <a:pPr marL="171450" lvl="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ARIM </a:t>
            </a:r>
            <a:r>
              <a:rPr lang="pt-BR" dirty="0" err="1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Au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 e Metais Base Oeste de PE, 1:100.000 - 9.000 Km²</a:t>
            </a:r>
          </a:p>
          <a:p>
            <a:pPr marL="171450" lvl="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ARIM Carajás (Setor </a:t>
            </a:r>
            <a:r>
              <a:rPr lang="pt-BR" dirty="0" err="1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Aquiri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), 1:50.000 - 1.974 Km²</a:t>
            </a:r>
          </a:p>
          <a:p>
            <a:pPr marL="171450" lvl="0" indent="-1714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ARIM Quadrilátero Ferrífero, 1:25.000 - 3.000 Km²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85393"/>
              </p:ext>
            </p:extLst>
          </p:nvPr>
        </p:nvGraphicFramePr>
        <p:xfrm>
          <a:off x="558600" y="940479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182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l="-8569" t="8039" r="2" b="7573"/>
          <a:stretch/>
        </p:blipFill>
        <p:spPr>
          <a:xfrm>
            <a:off x="-838199" y="0"/>
            <a:ext cx="9982200" cy="51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5"/>
            <a:ext cx="9144003" cy="5155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331100" y="220715"/>
            <a:ext cx="5493105" cy="4854979"/>
          </a:xfrm>
          <a:prstGeom prst="rect">
            <a:avLst/>
          </a:prstGeom>
          <a:solidFill>
            <a:srgbClr val="FFFFFF">
              <a:alpha val="5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41715" y="1601677"/>
            <a:ext cx="3611186" cy="296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18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</a:p>
          <a:p>
            <a:pPr lvl="0"/>
            <a:r>
              <a:rPr lang="pt-BR" sz="18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Foram publicados 2 relatórios do 1º semestre e 28 relatórios no 2º semestre, com: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10 Relatórios de Levantamentos </a:t>
            </a: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geológicos;</a:t>
            </a:r>
            <a:endParaRPr lang="pt-BR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05 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Relatórios de Estudos </a:t>
            </a:r>
            <a:r>
              <a:rPr lang="pt-BR" dirty="0" err="1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Metalogenéticos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 em Províncias Minerais e Novas </a:t>
            </a: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Fronteiras;</a:t>
            </a:r>
            <a:endParaRPr lang="pt-BR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04 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Relatórios de Minerais Críticos, Estratégicos e </a:t>
            </a:r>
            <a:r>
              <a:rPr lang="pt-BR" dirty="0" err="1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Agrominerais</a:t>
            </a: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pt-BR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05 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Relatórios de Rochas e Minerais </a:t>
            </a: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Industriais;</a:t>
            </a:r>
            <a:endParaRPr lang="pt-BR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01 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Relatórios de Patrimônio </a:t>
            </a: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Mineral;</a:t>
            </a:r>
            <a:endParaRPr lang="pt-BR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01 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Relatórios de Levantamentos </a:t>
            </a: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Geofísicos;</a:t>
            </a:r>
            <a:endParaRPr lang="pt-BR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04 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Relatórios de Levantamentos </a:t>
            </a: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Geofísicos </a:t>
            </a:r>
            <a:r>
              <a:rPr lang="pt-BR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Aplicações.</a:t>
            </a:r>
          </a:p>
        </p:txBody>
      </p:sp>
      <p:sp>
        <p:nvSpPr>
          <p:cNvPr id="105" name="Google Shape;105;p18"/>
          <p:cNvSpPr txBox="1"/>
          <p:nvPr/>
        </p:nvSpPr>
        <p:spPr>
          <a:xfrm>
            <a:off x="541715" y="221000"/>
            <a:ext cx="528249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1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10ª META</a:t>
            </a:r>
            <a:r>
              <a:rPr lang="pt-B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Publicação de 30 Relatórios de Projetos (Notas Explicativas, Informes de Recursos Minerais, Relatórios de Projetos da Ação Novas Fronteiras, Informes de Geoquímica e Atlas </a:t>
            </a:r>
            <a:r>
              <a:rPr lang="pt-BR" sz="1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Aerogeofísicos</a:t>
            </a:r>
            <a:r>
              <a:rPr lang="pt-B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Estaduais, </a:t>
            </a:r>
            <a:r>
              <a:rPr lang="pt-B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Informes de Geologia Marinha).</a:t>
            </a: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0150" y="3301400"/>
            <a:ext cx="2323929" cy="18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1;p26">
            <a:extLst>
              <a:ext uri="{FF2B5EF4-FFF2-40B4-BE49-F238E27FC236}">
                <a16:creationId xmlns:a16="http://schemas.microsoft.com/office/drawing/2014/main" id="{B1DAFFE3-54BF-4BC0-A6A3-2E24E4C7C1B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l="38731" t="14189" r="10255" b="10497"/>
          <a:stretch/>
        </p:blipFill>
        <p:spPr>
          <a:xfrm>
            <a:off x="5824284" y="5596"/>
            <a:ext cx="3319716" cy="329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139129"/>
              </p:ext>
            </p:extLst>
          </p:nvPr>
        </p:nvGraphicFramePr>
        <p:xfrm>
          <a:off x="4152901" y="1601677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044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59;p22">
            <a:extLst>
              <a:ext uri="{FF2B5EF4-FFF2-40B4-BE49-F238E27FC236}">
                <a16:creationId xmlns:a16="http://schemas.microsoft.com/office/drawing/2014/main" id="{F4F81E57-A90D-4C11-AC13-4A82749D3D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7457" t="10361" r="1381" b="15282"/>
          <a:stretch/>
        </p:blipFill>
        <p:spPr>
          <a:xfrm>
            <a:off x="-704853" y="0"/>
            <a:ext cx="9848850" cy="5177640"/>
          </a:xfrm>
          <a:prstGeom prst="rect">
            <a:avLst/>
          </a:prstGeom>
          <a:solidFill>
            <a:srgbClr val="ACB8CA"/>
          </a:solidFill>
          <a:ln>
            <a:noFill/>
          </a:ln>
        </p:spPr>
      </p:pic>
      <p:pic>
        <p:nvPicPr>
          <p:cNvPr id="13" name="Google Shape;127;p20">
            <a:extLst>
              <a:ext uri="{FF2B5EF4-FFF2-40B4-BE49-F238E27FC236}">
                <a16:creationId xmlns:a16="http://schemas.microsoft.com/office/drawing/2014/main" id="{C856C238-CA51-4A37-9813-93B9123C62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" r="19"/>
          <a:stretch/>
        </p:blipFill>
        <p:spPr>
          <a:xfrm>
            <a:off x="0" y="-5"/>
            <a:ext cx="9144005" cy="5155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331099" y="177100"/>
            <a:ext cx="8598215" cy="4629510"/>
          </a:xfrm>
          <a:prstGeom prst="rect">
            <a:avLst/>
          </a:prstGeom>
          <a:solidFill>
            <a:srgbClr val="FFFFFF">
              <a:alpha val="5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58593" y="851200"/>
            <a:ext cx="4347362" cy="385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16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</a:p>
          <a:p>
            <a:pPr lvl="0"/>
            <a:r>
              <a:rPr lang="pt-BR" sz="16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Foi </a:t>
            </a:r>
            <a:r>
              <a:rPr lang="pt-BR" sz="16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suplantada pela publicação de 127  bases de </a:t>
            </a:r>
            <a:r>
              <a:rPr lang="pt-BR" sz="16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dados, 31 no 1º semestre e 96 no 2º semestre, </a:t>
            </a:r>
            <a:r>
              <a:rPr lang="pt-BR" sz="16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sendo que 104 correspondem a conjuntos de vetores referentes a cada mapa publicado, nos diversos temas (geológico/geológico e recursos minerais - 72, geológico-geofísico - 25, </a:t>
            </a:r>
            <a:r>
              <a:rPr lang="pt-BR" sz="16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recursos </a:t>
            </a:r>
            <a:r>
              <a:rPr lang="pt-BR" sz="16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minerais - 3, </a:t>
            </a:r>
            <a:r>
              <a:rPr lang="pt-BR" sz="1600" dirty="0" err="1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favorabilidade</a:t>
            </a:r>
            <a:r>
              <a:rPr lang="pt-BR" sz="16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/potencialidade - 4), além de bancos AFLORA de 23 </a:t>
            </a:r>
            <a:r>
              <a:rPr lang="pt-BR" sz="16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projetos.</a:t>
            </a:r>
          </a:p>
          <a:p>
            <a:pPr lvl="0"/>
            <a:r>
              <a:rPr lang="pt-BR" sz="16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16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número de bases publicadas excedeu em 218% o número de bases programadas (40), visto que, em função do contexto da pandemia da COVID-19, grande parte da força de trabalho foi direcionada para conclusão de bases de dados, favorecida pelo regime de home office, em que as viagens de campo foram canceladas.</a:t>
            </a:r>
            <a:endParaRPr sz="1600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58599" y="177100"/>
            <a:ext cx="5309463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11ª META</a:t>
            </a:r>
            <a:r>
              <a:rPr lang="pt-BR" sz="2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Disponibilização   de   40   Bases   de   Dados </a:t>
            </a:r>
            <a:r>
              <a:rPr lang="pt-BR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(AFLORA</a:t>
            </a:r>
            <a:r>
              <a:rPr lang="pt-BR" sz="2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, FCAMPO e </a:t>
            </a:r>
            <a:r>
              <a:rPr lang="pt-BR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Vetores de Mapas).</a:t>
            </a:r>
            <a:endParaRPr lang="pt-BR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1;p19">
            <a:extLst>
              <a:ext uri="{FF2B5EF4-FFF2-40B4-BE49-F238E27FC236}">
                <a16:creationId xmlns:a16="http://schemas.microsoft.com/office/drawing/2014/main" id="{D0DA0E3B-AF20-4457-84E4-91FCAF8A9A6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806610"/>
            <a:ext cx="9143997" cy="371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265203"/>
              </p:ext>
            </p:extLst>
          </p:nvPr>
        </p:nvGraphicFramePr>
        <p:xfrm>
          <a:off x="5477634" y="1339186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581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5;p13"/>
          <p:cNvSpPr txBox="1"/>
          <p:nvPr/>
        </p:nvSpPr>
        <p:spPr>
          <a:xfrm>
            <a:off x="359454" y="245950"/>
            <a:ext cx="50352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Serviço Geológico do Brasil - CPRM</a:t>
            </a:r>
            <a:endParaRPr sz="20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6;p13"/>
          <p:cNvCxnSpPr/>
          <p:nvPr/>
        </p:nvCxnSpPr>
        <p:spPr>
          <a:xfrm>
            <a:off x="180229" y="1946984"/>
            <a:ext cx="4819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57;p13"/>
          <p:cNvSpPr txBox="1"/>
          <p:nvPr/>
        </p:nvSpPr>
        <p:spPr>
          <a:xfrm>
            <a:off x="388883" y="2167057"/>
            <a:ext cx="4582510" cy="71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700" b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DA 12ª A 14ª META</a:t>
            </a:r>
            <a:br>
              <a:rPr lang="pt-BR" sz="1700" b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700" i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DE 14 METAS</a:t>
            </a:r>
            <a:endParaRPr sz="1700" i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4;p13"/>
          <p:cNvSpPr txBox="1"/>
          <p:nvPr/>
        </p:nvSpPr>
        <p:spPr>
          <a:xfrm>
            <a:off x="348944" y="630621"/>
            <a:ext cx="4707153" cy="120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Diretoria de Administração e Finanças – DAF</a:t>
            </a:r>
            <a:endParaRPr sz="3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5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/>
        </p:nvSpPr>
        <p:spPr>
          <a:xfrm>
            <a:off x="558600" y="177100"/>
            <a:ext cx="4816482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12ª META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Redução 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25% do Consumo Total de Impressões (un.), nas Unidades da CPRM, </a:t>
            </a:r>
            <a:r>
              <a:rPr lang="pt-BR" sz="20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 relação ao Consumo Final de 2019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71" name="Google Shape;271;p35"/>
          <p:cNvSpPr txBox="1"/>
          <p:nvPr/>
        </p:nvSpPr>
        <p:spPr>
          <a:xfrm>
            <a:off x="558599" y="1247857"/>
            <a:ext cx="4816484" cy="349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</a:p>
          <a:p>
            <a:pPr lvl="0"/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1º semestre: Aferição de consumo referente aos meses de </a:t>
            </a:r>
            <a:r>
              <a:rPr lang="pt-BR" sz="18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janeiro a dezembro</a:t>
            </a:r>
            <a:r>
              <a:rPr lang="pt-BR" sz="1800" b="1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2019 </a:t>
            </a:r>
            <a:r>
              <a:rPr lang="pt-BR" sz="1800" b="1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18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866.640 (un</a:t>
            </a:r>
            <a:r>
              <a:rPr lang="pt-BR" sz="1800" b="1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r>
              <a:rPr lang="pt-BR" sz="18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+ 991.337 (un.)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janeiro a junho de 2020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392.420 (un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.),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representando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79%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redução (316% da Meta).</a:t>
            </a:r>
            <a:endParaRPr lang="pt-BR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2º semestre: Aferição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consumo referente aos meses de </a:t>
            </a:r>
            <a:r>
              <a:rPr lang="pt-BR" sz="18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janeiro</a:t>
            </a:r>
            <a:r>
              <a:rPr lang="pt-BR" sz="1800" b="1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dezembro de 2019 -</a:t>
            </a:r>
            <a:r>
              <a:rPr lang="pt-BR" sz="1800" b="1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866.640 </a:t>
            </a:r>
            <a:r>
              <a:rPr lang="pt-BR" sz="18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(un</a:t>
            </a:r>
            <a:r>
              <a:rPr lang="pt-BR" sz="1800" b="1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.) + 991.337 </a:t>
            </a:r>
            <a:r>
              <a:rPr lang="pt-BR" sz="18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(un</a:t>
            </a:r>
            <a:r>
              <a:rPr lang="pt-BR" sz="1800" b="1" u="sng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janeiro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dezembro de 2020 - 392.420 (un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.) + 152.769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(un.), representando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71%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redução (283% da Meta).</a:t>
            </a:r>
          </a:p>
          <a:p>
            <a:pPr lvl="0">
              <a:spcBef>
                <a:spcPts val="600"/>
              </a:spcBef>
            </a:pP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Sendo a superação do alcance justificada pelo home office devido a pandemia do COVID-19.</a:t>
            </a:r>
            <a:endParaRPr lang="pt-BR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157422"/>
              </p:ext>
            </p:extLst>
          </p:nvPr>
        </p:nvGraphicFramePr>
        <p:xfrm>
          <a:off x="5557879" y="177100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/>
        </p:nvSpPr>
        <p:spPr>
          <a:xfrm>
            <a:off x="558600" y="177100"/>
            <a:ext cx="43767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13ª META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Execução 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Orçamentária igual ou maior a 95% do Limite Orçamentário da CPRM.</a:t>
            </a:r>
          </a:p>
        </p:txBody>
      </p:sp>
      <p:sp>
        <p:nvSpPr>
          <p:cNvPr id="264" name="Google Shape;264;p34"/>
          <p:cNvSpPr txBox="1"/>
          <p:nvPr/>
        </p:nvSpPr>
        <p:spPr>
          <a:xfrm>
            <a:off x="558600" y="1200150"/>
            <a:ext cx="3525600" cy="181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 </a:t>
            </a:r>
            <a:r>
              <a:rPr lang="pt-BR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percentual referente </a:t>
            </a:r>
            <a:r>
              <a:rPr lang="pt-BR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execução orçamentária (Despesas Liquidadas)/(LOA atualizada) de todas as ações orçamentárias, apuradas em 19/01/2021.</a:t>
            </a:r>
          </a:p>
          <a:p>
            <a:pPr lvl="0">
              <a:spcBef>
                <a:spcPts val="600"/>
              </a:spcBef>
            </a:pPr>
            <a:r>
              <a:rPr lang="pt-BR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Cabe destacar que com a execução total de 91,58%, atingimos 96,4% da meta.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777400"/>
              </p:ext>
            </p:extLst>
          </p:nvPr>
        </p:nvGraphicFramePr>
        <p:xfrm>
          <a:off x="5627839" y="1200150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558600" y="177100"/>
            <a:ext cx="31650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1;p19">
            <a:extLst>
              <a:ext uri="{FF2B5EF4-FFF2-40B4-BE49-F238E27FC236}">
                <a16:creationId xmlns:a16="http://schemas.microsoft.com/office/drawing/2014/main" id="{D0DA0E3B-AF20-4457-84E4-91FCAF8A9A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4772470"/>
            <a:ext cx="9143997" cy="3710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9B3CB57-EC29-44BC-8353-4169CDE69A5A}"/>
              </a:ext>
            </a:extLst>
          </p:cNvPr>
          <p:cNvSpPr txBox="1"/>
          <p:nvPr/>
        </p:nvSpPr>
        <p:spPr>
          <a:xfrm>
            <a:off x="56941" y="132536"/>
            <a:ext cx="9009941" cy="1408078"/>
          </a:xfrm>
          <a:prstGeom prst="rect">
            <a:avLst/>
          </a:prstGeom>
          <a:solidFill>
            <a:schemeClr val="accent5"/>
          </a:solidFill>
          <a:ln w="76200"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endParaRPr lang="pt-BR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75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GRATIFICAÇÃO DE DESEMPENHO DE ATIVIDADES GEOCIENTÍFICAS – GDAG</a:t>
            </a:r>
          </a:p>
          <a:p>
            <a:pPr algn="just"/>
            <a:endParaRPr lang="pt-B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3ACE0BF-7151-4F7C-9BC4-C426F5FFD5FB}"/>
              </a:ext>
            </a:extLst>
          </p:cNvPr>
          <p:cNvSpPr txBox="1"/>
          <p:nvPr/>
        </p:nvSpPr>
        <p:spPr>
          <a:xfrm>
            <a:off x="56938" y="1736596"/>
            <a:ext cx="9009941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endParaRPr lang="pt-BR" sz="800" b="1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800" b="1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85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METAS</a:t>
            </a:r>
          </a:p>
          <a:p>
            <a:pPr algn="ctr"/>
            <a:endParaRPr lang="pt-BR" sz="800" b="1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8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C95E932-2F8A-463F-ABD8-74BF3FEB89DD}"/>
              </a:ext>
            </a:extLst>
          </p:cNvPr>
          <p:cNvSpPr txBox="1"/>
          <p:nvPr/>
        </p:nvSpPr>
        <p:spPr>
          <a:xfrm>
            <a:off x="56938" y="2800824"/>
            <a:ext cx="9009941" cy="190821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76200"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METAS - DIRETORIA DE INFRAESTRUTURA GEOCIENTÍFICA - DIG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METAS - DIRETORIA DE HIDROLOGIA E GESTÃO TERRITORIAL - DHT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METAS - DIRETORIA DE GEOLOGIA E RECURSOS MINERAIS - DGM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 METAS – DIRETORIA DE ADMINISTRAÇÃO E FINANÇAS - DAF</a:t>
            </a:r>
          </a:p>
          <a:p>
            <a:pPr lvl="0"/>
            <a:endParaRPr lang="pt-B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8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/>
        </p:nvSpPr>
        <p:spPr>
          <a:xfrm>
            <a:off x="558600" y="177100"/>
            <a:ext cx="43767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14ª META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70% de Empregados Efetivos Treinados com no Mínimo 24 Horas de Carga Horária.</a:t>
            </a:r>
          </a:p>
        </p:txBody>
      </p:sp>
      <p:sp>
        <p:nvSpPr>
          <p:cNvPr id="264" name="Google Shape;264;p34"/>
          <p:cNvSpPr txBox="1"/>
          <p:nvPr/>
        </p:nvSpPr>
        <p:spPr>
          <a:xfrm>
            <a:off x="558599" y="1200150"/>
            <a:ext cx="4315551" cy="181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Alcançados 8% no 1º semestre (12% da Meta) e 74%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2º semestre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(105% da Meta), totalizando 82% de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empregados efetivos treinados com no mínimo de 24 horas de carga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horária (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117% da Meta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pt-BR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524995"/>
              </p:ext>
            </p:extLst>
          </p:nvPr>
        </p:nvGraphicFramePr>
        <p:xfrm>
          <a:off x="5635789" y="1200150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69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1;p19">
            <a:extLst>
              <a:ext uri="{FF2B5EF4-FFF2-40B4-BE49-F238E27FC236}">
                <a16:creationId xmlns:a16="http://schemas.microsoft.com/office/drawing/2014/main" id="{D0DA0E3B-AF20-4457-84E4-91FCAF8A9A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4772470"/>
            <a:ext cx="9143997" cy="371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B3C3C2A-802A-48AC-A796-BA40E931AC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081" y="82060"/>
          <a:ext cx="9036580" cy="4704587"/>
        </p:xfrm>
        <a:graphic>
          <a:graphicData uri="http://schemas.openxmlformats.org/drawingml/2006/table">
            <a:tbl>
              <a:tblPr/>
              <a:tblGrid>
                <a:gridCol w="291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5339"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CONSOLIDADO DAS 14 METAS DA GDAG POR DIRETORIA</a:t>
                      </a:r>
                      <a:endParaRPr lang="pt-B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545"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1º e  2º SEMESTRE DE 2020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META DE 100% )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3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DIRETORIAS</a:t>
                      </a: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D69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PRETA</a:t>
                      </a:r>
                      <a:b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 A 50%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VERMELHA</a:t>
                      </a:r>
                      <a:b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51% A 85%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AMARELA</a:t>
                      </a:r>
                      <a:b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86% A 95%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VERDE</a:t>
                      </a:r>
                      <a:b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96% A 100%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530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DIG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DHT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DGM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22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DAF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681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GERAL</a:t>
                      </a:r>
                      <a:endParaRPr lang="pt-BR" sz="16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6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6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16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52" marR="3052" marT="3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3052" marR="3052" marT="3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3052" marR="3052" marT="30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73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ADF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404" y="4519771"/>
            <a:ext cx="2674763" cy="29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125" y="4499488"/>
            <a:ext cx="1256150" cy="3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APA-3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9200"/>
            <a:ext cx="4621168" cy="260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307;p40"/>
          <p:cNvSpPr/>
          <p:nvPr/>
        </p:nvSpPr>
        <p:spPr>
          <a:xfrm>
            <a:off x="4397829" y="1577907"/>
            <a:ext cx="4423442" cy="1965205"/>
          </a:xfrm>
          <a:prstGeom prst="rect">
            <a:avLst/>
          </a:prstGeom>
          <a:solidFill>
            <a:srgbClr val="0077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309;p40"/>
          <p:cNvCxnSpPr/>
          <p:nvPr/>
        </p:nvCxnSpPr>
        <p:spPr>
          <a:xfrm>
            <a:off x="4606337" y="2277878"/>
            <a:ext cx="3496673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308;p40"/>
          <p:cNvSpPr txBox="1"/>
          <p:nvPr/>
        </p:nvSpPr>
        <p:spPr>
          <a:xfrm>
            <a:off x="4491444" y="1687286"/>
            <a:ext cx="4236600" cy="169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IZABELA DUARTE GIFFONI</a:t>
            </a:r>
            <a: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i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Superintendente de Planejamento Estratégico - SUPLAN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Serviço Geológico do Brasil – CPRM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r>
              <a:rPr lang="pt-BR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izabela.giffoni</a:t>
            </a:r>
            <a:r>
              <a:rPr lang="pt-BR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@cprm.gov.br</a:t>
            </a:r>
            <a:endParaRPr sz="6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www.cprm.gov.br</a:t>
            </a:r>
            <a:endParaRPr sz="1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5;p13"/>
          <p:cNvSpPr txBox="1"/>
          <p:nvPr/>
        </p:nvSpPr>
        <p:spPr>
          <a:xfrm>
            <a:off x="359454" y="245950"/>
            <a:ext cx="50352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Serviço Geológico do Brasil - CPRM</a:t>
            </a:r>
            <a:endParaRPr sz="20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6;p13"/>
          <p:cNvCxnSpPr/>
          <p:nvPr/>
        </p:nvCxnSpPr>
        <p:spPr>
          <a:xfrm>
            <a:off x="180229" y="1946984"/>
            <a:ext cx="4819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57;p13"/>
          <p:cNvSpPr txBox="1"/>
          <p:nvPr/>
        </p:nvSpPr>
        <p:spPr>
          <a:xfrm>
            <a:off x="388883" y="2167057"/>
            <a:ext cx="4582510" cy="71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pt-BR" sz="1700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DA 1ª A 3ª </a:t>
            </a:r>
            <a:r>
              <a:rPr lang="pt-BR" sz="1700" b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META</a:t>
            </a:r>
            <a:r>
              <a:rPr lang="pt-BR" sz="1700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700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700" i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DE 14 METAS</a:t>
            </a:r>
            <a:endParaRPr sz="1700" i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4;p13"/>
          <p:cNvSpPr txBox="1"/>
          <p:nvPr/>
        </p:nvSpPr>
        <p:spPr>
          <a:xfrm>
            <a:off x="348944" y="630621"/>
            <a:ext cx="4707153" cy="120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Diretoria de Infraestrutura </a:t>
            </a:r>
            <a:r>
              <a:rPr lang="pt-BR" sz="32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Geocientífica</a:t>
            </a:r>
            <a:r>
              <a:rPr lang="pt-BR" sz="3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– DIG</a:t>
            </a:r>
            <a:endParaRPr sz="3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/>
        </p:nvSpPr>
        <p:spPr>
          <a:xfrm>
            <a:off x="558600" y="177100"/>
            <a:ext cx="3761350" cy="51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1ª META: Implantação </a:t>
            </a:r>
            <a:r>
              <a:rPr lang="pt-BR" sz="2000" b="1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de Sistema de Informação para Inventário do Acervo Físico das Bibliotecas.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558600" y="1641516"/>
            <a:ext cx="3525600" cy="212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800" b="1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8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 implantação do Sistema de Informação para Inventário alcançou todas as unidades e atingiu 100</a:t>
            </a:r>
            <a:r>
              <a:rPr lang="pt-BR" sz="18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%. </a:t>
            </a:r>
            <a:endParaRPr sz="1800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77950"/>
              </p:ext>
            </p:extLst>
          </p:nvPr>
        </p:nvGraphicFramePr>
        <p:xfrm>
          <a:off x="5218981" y="882634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/>
        </p:nvSpPr>
        <p:spPr>
          <a:xfrm>
            <a:off x="558600" y="177100"/>
            <a:ext cx="4551282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2ª META</a:t>
            </a:r>
            <a:r>
              <a:rPr lang="pt-BR" sz="2000" b="1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: Capacitar e Estruturar os Serviços do Estudo </a:t>
            </a:r>
            <a:r>
              <a:rPr lang="pt-BR" sz="2000" b="1" dirty="0" err="1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In-loco</a:t>
            </a:r>
            <a:r>
              <a:rPr lang="pt-BR" sz="2000" b="1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 das Unidades SP, PE, PA, CAETÉ e MA para Implantação da Norma ABNT NBR ISO/IEC 17025:2017. </a:t>
            </a:r>
          </a:p>
        </p:txBody>
      </p:sp>
      <p:sp>
        <p:nvSpPr>
          <p:cNvPr id="193" name="Google Shape;193;p25"/>
          <p:cNvSpPr txBox="1"/>
          <p:nvPr/>
        </p:nvSpPr>
        <p:spPr>
          <a:xfrm>
            <a:off x="558600" y="1621325"/>
            <a:ext cx="43767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800" b="1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8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Todas as etapas propostas para capacitar e estruturar o estudo in loco na norma ABNT NBR ISSO/IEC 17025:2017, dentro da meta estabelecida, foram cumpridas por todos os laboratórios atingindo 100% </a:t>
            </a:r>
            <a:r>
              <a:rPr lang="pt-BR" sz="18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da meta, </a:t>
            </a:r>
            <a:r>
              <a:rPr lang="pt-BR" sz="18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estando todos os laboratórios aptos para solicitação da acreditação da amostragem junto ao INMETRO.  Alguns laboratórios que estavam mais adiantados já estão em processo de solicitação, os demais devem iniciar o processo ao longo do 1º semestre de </a:t>
            </a:r>
            <a:r>
              <a:rPr lang="pt-BR" sz="18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2021. </a:t>
            </a:r>
            <a:endParaRPr sz="1800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799729"/>
              </p:ext>
            </p:extLst>
          </p:nvPr>
        </p:nvGraphicFramePr>
        <p:xfrm>
          <a:off x="5564450" y="-134299"/>
          <a:ext cx="2781300" cy="326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582036"/>
              </p:ext>
            </p:extLst>
          </p:nvPr>
        </p:nvGraphicFramePr>
        <p:xfrm>
          <a:off x="5465750" y="18132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/>
        </p:nvSpPr>
        <p:spPr>
          <a:xfrm>
            <a:off x="558600" y="177100"/>
            <a:ext cx="4831268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3ª META</a:t>
            </a:r>
            <a:r>
              <a:rPr lang="pt-BR" sz="2000" b="1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: Realizar 206 ações </a:t>
            </a:r>
            <a:r>
              <a:rPr lang="pt-BR" sz="20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de disseminação do conhecimento </a:t>
            </a:r>
            <a:r>
              <a:rPr lang="pt-BR" sz="2000" b="1" dirty="0" err="1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geocientífico</a:t>
            </a:r>
            <a:r>
              <a:rPr lang="pt-BR" sz="2000" b="1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pt-BR" sz="2000" b="1" dirty="0">
              <a:solidFill>
                <a:srgbClr val="2E36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558600" y="1621325"/>
            <a:ext cx="43767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1800" b="1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</a:p>
          <a:p>
            <a:pPr lvl="0">
              <a:spcBef>
                <a:spcPts val="600"/>
              </a:spcBef>
            </a:pPr>
            <a:r>
              <a:rPr lang="pt-BR" sz="18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Foram realizadas 207 ações no 1º semestre e 318 ações no 2º semestre.</a:t>
            </a:r>
          </a:p>
          <a:p>
            <a:pPr lvl="0">
              <a:spcBef>
                <a:spcPts val="600"/>
              </a:spcBef>
            </a:pPr>
            <a:r>
              <a:rPr lang="pt-BR" sz="18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Destacam-se </a:t>
            </a:r>
            <a:r>
              <a:rPr lang="pt-BR" sz="18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as adaptações </a:t>
            </a:r>
            <a:r>
              <a:rPr lang="pt-BR" sz="18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pt-BR" sz="18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eventos digitais, em virtude do cenário da pandemia, o que possibilitou a </a:t>
            </a:r>
            <a:r>
              <a:rPr lang="pt-BR" sz="1800" dirty="0" smtClean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grande superação </a:t>
            </a:r>
            <a:r>
              <a:rPr lang="pt-BR" sz="1800" dirty="0">
                <a:solidFill>
                  <a:srgbClr val="2E363D"/>
                </a:solidFill>
                <a:latin typeface="Calibri"/>
                <a:ea typeface="Calibri"/>
                <a:cs typeface="Calibri"/>
                <a:sym typeface="Calibri"/>
              </a:rPr>
              <a:t>da meta.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90329"/>
              </p:ext>
            </p:extLst>
          </p:nvPr>
        </p:nvGraphicFramePr>
        <p:xfrm>
          <a:off x="5564450" y="-134299"/>
          <a:ext cx="2781300" cy="326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030405"/>
              </p:ext>
            </p:extLst>
          </p:nvPr>
        </p:nvGraphicFramePr>
        <p:xfrm>
          <a:off x="5389868" y="24642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61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5;p13"/>
          <p:cNvSpPr txBox="1"/>
          <p:nvPr/>
        </p:nvSpPr>
        <p:spPr>
          <a:xfrm>
            <a:off x="359454" y="245950"/>
            <a:ext cx="50352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Serviço Geológico do Brasil - CPRM</a:t>
            </a:r>
            <a:endParaRPr sz="20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6;p13"/>
          <p:cNvCxnSpPr/>
          <p:nvPr/>
        </p:nvCxnSpPr>
        <p:spPr>
          <a:xfrm>
            <a:off x="180229" y="1946984"/>
            <a:ext cx="4819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57;p13"/>
          <p:cNvSpPr txBox="1"/>
          <p:nvPr/>
        </p:nvSpPr>
        <p:spPr>
          <a:xfrm>
            <a:off x="388883" y="2167057"/>
            <a:ext cx="4582510" cy="71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700" b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DA 4ª A 8ª META</a:t>
            </a:r>
            <a:r>
              <a:rPr lang="pt-BR" sz="1700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700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700" i="1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DE 14 METAS</a:t>
            </a:r>
            <a:endParaRPr sz="1700" i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4;p13"/>
          <p:cNvSpPr txBox="1"/>
          <p:nvPr/>
        </p:nvSpPr>
        <p:spPr>
          <a:xfrm>
            <a:off x="348944" y="630621"/>
            <a:ext cx="4707153" cy="120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Diretoria de Hidrologia e Gestão Territorial – DHT</a:t>
            </a:r>
            <a:endParaRPr sz="3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5;p29"/>
          <p:cNvSpPr txBox="1"/>
          <p:nvPr/>
        </p:nvSpPr>
        <p:spPr>
          <a:xfrm>
            <a:off x="558600" y="1653508"/>
            <a:ext cx="3525600" cy="17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Foram realizados 45 Setorizações de Risco e 18 Cartas de Suscetibilidades no 1º semestre e mais 8 Cartas de Suscetibilidades no 2º semestre.</a:t>
            </a:r>
          </a:p>
          <a:p>
            <a:pPr lvl="0">
              <a:spcBef>
                <a:spcPts val="600"/>
              </a:spcBef>
            </a:pP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superação da meta foi em função da publicação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mapas com trabalhos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campo realizados ao final de 2019.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623613"/>
              </p:ext>
            </p:extLst>
          </p:nvPr>
        </p:nvGraphicFramePr>
        <p:xfrm>
          <a:off x="5087700" y="329500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224;p29"/>
          <p:cNvSpPr txBox="1"/>
          <p:nvPr/>
        </p:nvSpPr>
        <p:spPr>
          <a:xfrm>
            <a:off x="558600" y="177100"/>
            <a:ext cx="43767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4ª META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Entrega de 40 Produtos voltados para a Prevenção de Desastres: 30 Setorizações de Risco e 10 Cartas de Suscetibilidade.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/>
        </p:nvSpPr>
        <p:spPr>
          <a:xfrm>
            <a:off x="558600" y="177100"/>
            <a:ext cx="4505178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5ª META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Elaboração do Projeto Básico para Contratação de Serviços de </a:t>
            </a:r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 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Ambiental do Meio </a:t>
            </a:r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Biótico 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Manutenção da Área III – Rio </a:t>
            </a:r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Pio.</a:t>
            </a:r>
            <a:endParaRPr lang="pt-BR"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558600" y="1972997"/>
            <a:ext cx="3525600" cy="17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Justificativa: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meta foi cumprida integralmente no </a:t>
            </a:r>
            <a:r>
              <a:rPr lang="pt-BR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1º </a:t>
            </a:r>
            <a:r>
              <a:rPr lang="pt-BR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semestre de 2020.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954939"/>
              </p:ext>
            </p:extLst>
          </p:nvPr>
        </p:nvGraphicFramePr>
        <p:xfrm>
          <a:off x="5586480" y="851200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1271</Words>
  <Application>Microsoft Office PowerPoint</Application>
  <PresentationFormat>Apresentação na tela (16:9)</PresentationFormat>
  <Paragraphs>122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Tahoma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Nikola Alves</dc:creator>
  <cp:lastModifiedBy>Stella Maris da Costa</cp:lastModifiedBy>
  <cp:revision>69</cp:revision>
  <cp:lastPrinted>2021-01-28T01:33:46Z</cp:lastPrinted>
  <dcterms:modified xsi:type="dcterms:W3CDTF">2022-09-29T17:22:36Z</dcterms:modified>
</cp:coreProperties>
</file>