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Times" panose="02020603050405020304" pitchFamily="18" charset="0"/>
      <p:regular r:id="rId36"/>
      <p:bold r:id="rId37"/>
      <p:italic r:id="rId38"/>
      <p:boldItalic r:id="rId39"/>
    </p:embeddedFont>
    <p:embeddedFont>
      <p:font typeface="Ruda" panose="020B0604020202020204" charset="0"/>
      <p:regular r:id="rId40"/>
      <p:bold r:id="rId41"/>
    </p:embeddedFont>
    <p:embeddedFont>
      <p:font typeface="Arial Black" panose="020B0A04020102020204" pitchFamily="34" charset="0"/>
      <p:regular r:id="rId42"/>
      <p:bold r:id="rId43"/>
    </p:embeddedFont>
    <p:embeddedFont>
      <p:font typeface="Calibri" panose="020F0502020204030204" pitchFamily="34" charset="0"/>
      <p:regular r:id="rId44"/>
      <p:bold r:id="rId45"/>
      <p:italic r:id="rId46"/>
      <p:boldItalic r:id="rId47"/>
    </p:embeddedFont>
    <p:embeddedFont>
      <p:font typeface="Tahoma" panose="020B0604030504040204" pitchFamily="3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9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fbGxXtaGmNo15RvZXLGbIc8Ey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BB65DE-9921-495A-9B97-7B9C6928D6AA}">
  <a:tblStyle styleId="{B3BB65DE-9921-495A-9B97-7B9C6928D6A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2160"/>
        <p:guide pos="2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5900" y="812800"/>
            <a:ext cx="7126288"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5650" y="5078413"/>
            <a:ext cx="6046788" cy="481012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hdr" idx="3"/>
          </p:nvPr>
        </p:nvSpPr>
        <p:spPr>
          <a:xfrm>
            <a:off x="0" y="0"/>
            <a:ext cx="3279775" cy="533400"/>
          </a:xfrm>
          <a:prstGeom prst="rect">
            <a:avLst/>
          </a:prstGeom>
          <a:noFill/>
          <a:ln>
            <a:noFill/>
          </a:ln>
        </p:spPr>
        <p:txBody>
          <a:bodyPr spcFirstLastPara="1" wrap="square" lIns="0" tIns="0" rIns="0" bIns="0" anchor="t" anchorCtr="0">
            <a:noAutofit/>
          </a:bodyPr>
          <a:lstStyle>
            <a:lvl1pPr marR="0" lvl="0" algn="l" rtl="0">
              <a:lnSpc>
                <a:spcPct val="93000"/>
              </a:lnSpc>
              <a:spcBef>
                <a:spcPts val="15"/>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2pPr>
            <a:lvl3pPr marR="0" lvl="2"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3pPr>
            <a:lvl4pPr marR="0" lvl="3"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4pPr>
            <a:lvl5pPr marR="0" lvl="4"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5pPr>
            <a:lvl6pPr marR="0" lvl="5"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6pPr>
            <a:lvl7pPr marR="0" lvl="6"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7pPr>
            <a:lvl8pPr marR="0" lvl="7"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8pPr>
            <a:lvl9pPr marR="0" lvl="8" algn="l" rtl="0">
              <a:lnSpc>
                <a:spcPct val="93000"/>
              </a:lnSpc>
              <a:spcBef>
                <a:spcPts val="15"/>
              </a:spcBef>
              <a:spcAft>
                <a:spcPts val="15"/>
              </a:spcAft>
              <a:buClr>
                <a:srgbClr val="000000"/>
              </a:buClr>
              <a:buSzPts val="1800"/>
              <a:buFont typeface="Times New Roman"/>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313" y="0"/>
            <a:ext cx="3279775" cy="533400"/>
          </a:xfrm>
          <a:prstGeom prst="rect">
            <a:avLst/>
          </a:prstGeom>
          <a:noFill/>
          <a:ln>
            <a:noFill/>
          </a:ln>
        </p:spPr>
        <p:txBody>
          <a:bodyPr spcFirstLastPara="1" wrap="square" lIns="0" tIns="0" rIns="0" bIns="0" anchor="t" anchorCtr="0">
            <a:noAutofit/>
          </a:bodyPr>
          <a:lstStyle>
            <a:lvl1pPr marR="0" lvl="0" algn="r" rtl="0">
              <a:lnSpc>
                <a:spcPct val="93000"/>
              </a:lnSpc>
              <a:spcBef>
                <a:spcPts val="15"/>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2pPr>
            <a:lvl3pPr marR="0" lvl="2"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3pPr>
            <a:lvl4pPr marR="0" lvl="3"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4pPr>
            <a:lvl5pPr marR="0" lvl="4"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5pPr>
            <a:lvl6pPr marR="0" lvl="5"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6pPr>
            <a:lvl7pPr marR="0" lvl="6"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7pPr>
            <a:lvl8pPr marR="0" lvl="7"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8pPr>
            <a:lvl9pPr marR="0" lvl="8" algn="l" rtl="0">
              <a:lnSpc>
                <a:spcPct val="93000"/>
              </a:lnSpc>
              <a:spcBef>
                <a:spcPts val="15"/>
              </a:spcBef>
              <a:spcAft>
                <a:spcPts val="15"/>
              </a:spcAft>
              <a:buClr>
                <a:srgbClr val="000000"/>
              </a:buClr>
              <a:buSzPts val="1800"/>
              <a:buFont typeface="Times New Roman"/>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6825"/>
            <a:ext cx="3279775" cy="533400"/>
          </a:xfrm>
          <a:prstGeom prst="rect">
            <a:avLst/>
          </a:prstGeom>
          <a:noFill/>
          <a:ln>
            <a:noFill/>
          </a:ln>
        </p:spPr>
        <p:txBody>
          <a:bodyPr spcFirstLastPara="1" wrap="square" lIns="0" tIns="0" rIns="0" bIns="0" anchor="b" anchorCtr="0">
            <a:noAutofit/>
          </a:bodyPr>
          <a:lstStyle>
            <a:lvl1pPr marR="0" lvl="0" algn="l" rtl="0">
              <a:lnSpc>
                <a:spcPct val="93000"/>
              </a:lnSpc>
              <a:spcBef>
                <a:spcPts val="15"/>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2pPr>
            <a:lvl3pPr marR="0" lvl="2"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3pPr>
            <a:lvl4pPr marR="0" lvl="3"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4pPr>
            <a:lvl5pPr marR="0" lvl="4"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5pPr>
            <a:lvl6pPr marR="0" lvl="5"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6pPr>
            <a:lvl7pPr marR="0" lvl="6"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7pPr>
            <a:lvl8pPr marR="0" lvl="7" algn="l" rtl="0">
              <a:lnSpc>
                <a:spcPct val="93000"/>
              </a:lnSpc>
              <a:spcBef>
                <a:spcPts val="15"/>
              </a:spcBef>
              <a:spcAft>
                <a:spcPts val="0"/>
              </a:spcAft>
              <a:buClr>
                <a:srgbClr val="000000"/>
              </a:buClr>
              <a:buSzPts val="1800"/>
              <a:buFont typeface="Times New Roman"/>
              <a:buNone/>
              <a:defRPr sz="1800" b="0" i="0" u="none" strike="noStrike" cap="none">
                <a:solidFill>
                  <a:schemeClr val="dk1"/>
                </a:solidFill>
                <a:latin typeface="Arial"/>
                <a:ea typeface="Arial"/>
                <a:cs typeface="Arial"/>
                <a:sym typeface="Arial"/>
              </a:defRPr>
            </a:lvl8pPr>
            <a:lvl9pPr marR="0" lvl="8" algn="l" rtl="0">
              <a:lnSpc>
                <a:spcPct val="93000"/>
              </a:lnSpc>
              <a:spcBef>
                <a:spcPts val="15"/>
              </a:spcBef>
              <a:spcAft>
                <a:spcPts val="15"/>
              </a:spcAft>
              <a:buClr>
                <a:srgbClr val="000000"/>
              </a:buClr>
              <a:buSzPts val="1800"/>
              <a:buFont typeface="Times New Roman"/>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313" y="10156825"/>
            <a:ext cx="3279775"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pt-BR" sz="1400" b="0" i="0" u="none" strike="noStrike" cap="none">
                <a:solidFill>
                  <a:srgbClr val="000000"/>
                </a:solidFill>
                <a:latin typeface="Times New Roman"/>
                <a:ea typeface="Times New Roman"/>
                <a:cs typeface="Times New Roman"/>
                <a:sym typeface="Times New Roman"/>
              </a:rPr>
              <a:t>‹nº›</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sldNum" idx="12"/>
          </p:nvPr>
        </p:nvSpPr>
        <p:spPr>
          <a:xfrm>
            <a:off x="4278313" y="10156825"/>
            <a:ext cx="3279775" cy="5334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SzPts val="1400"/>
              <a:buNone/>
            </a:pPr>
            <a:fld id="{00000000-1234-1234-1234-123412341234}" type="slidenum">
              <a:rPr lang="pt-BR" sz="1400">
                <a:solidFill>
                  <a:srgbClr val="000000"/>
                </a:solidFill>
                <a:latin typeface="Times New Roman"/>
                <a:ea typeface="Times New Roman"/>
                <a:cs typeface="Times New Roman"/>
                <a:sym typeface="Times New Roman"/>
              </a:rPr>
              <a:t>1</a:t>
            </a:fld>
            <a:endParaRPr sz="1400">
              <a:solidFill>
                <a:srgbClr val="000000"/>
              </a:solidFill>
              <a:latin typeface="Times New Roman"/>
              <a:ea typeface="Times New Roman"/>
              <a:cs typeface="Times New Roman"/>
              <a:sym typeface="Times New Roman"/>
            </a:endParaRPr>
          </a:p>
        </p:txBody>
      </p:sp>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4bd7aa5c59_2_221: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g24bd7aa5c59_2_2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4bd7aa5c59_2_241: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24bd7aa5c59_2_2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4bd7aa5c59_2_251: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24bd7aa5c59_2_2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4bd7aa5c59_2_261: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24bd7aa5c59_2_26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bd7aa5c59_2_271: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24bd7aa5c59_2_27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4bd7aa5c59_2_281: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24bd7aa5c59_2_28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4bd7aa5c59_2_290: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24bd7aa5c59_2_29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4bd7aa5c59_2_299: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24bd7aa5c59_2_29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4bd7aa5c59_2_308: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24bd7aa5c59_2_30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4bd7aa5c59_2_317: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g24bd7aa5c59_2_3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7:notes"/>
          <p:cNvSpPr txBox="1">
            <a:spLocks noGrp="1"/>
          </p:cNvSpPr>
          <p:nvPr>
            <p:ph type="sldNum" idx="12"/>
          </p:nvPr>
        </p:nvSpPr>
        <p:spPr>
          <a:xfrm>
            <a:off x="3850443" y="9430091"/>
            <a:ext cx="2945700" cy="498000"/>
          </a:xfrm>
          <a:prstGeom prst="rect">
            <a:avLst/>
          </a:prstGeom>
          <a:noFill/>
          <a:ln>
            <a:noFill/>
          </a:ln>
        </p:spPr>
        <p:txBody>
          <a:bodyPr spcFirstLastPara="1" wrap="square" lIns="91425" tIns="45700" rIns="91425" bIns="4570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pt-BR" sz="1400" b="0" i="0" u="none" strike="noStrike" cap="none">
                <a:solidFill>
                  <a:srgbClr val="000000"/>
                </a:solidFill>
                <a:latin typeface="Times New Roman"/>
                <a:ea typeface="Times New Roman"/>
                <a:cs typeface="Times New Roman"/>
                <a:sym typeface="Times New Roman"/>
              </a:rPr>
              <a:t>2</a:t>
            </a:fld>
            <a:endParaRPr sz="1400" b="0" i="0" u="none" strike="noStrike" cap="none">
              <a:solidFill>
                <a:srgbClr val="000000"/>
              </a:solidFill>
              <a:latin typeface="Times New Roman"/>
              <a:ea typeface="Times New Roman"/>
              <a:cs typeface="Times New Roman"/>
              <a:sym typeface="Times New Roman"/>
            </a:endParaRPr>
          </a:p>
        </p:txBody>
      </p:sp>
      <p:sp>
        <p:nvSpPr>
          <p:cNvPr id="128" name="Google Shape;128;p17:notes"/>
          <p:cNvSpPr txBox="1"/>
          <p:nvPr/>
        </p:nvSpPr>
        <p:spPr>
          <a:xfrm>
            <a:off x="4278313"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pt-BR" sz="1400" b="0" i="0" u="none" strike="noStrike" cap="none">
                <a:solidFill>
                  <a:srgbClr val="000000"/>
                </a:solidFill>
                <a:latin typeface="Times New Roman"/>
                <a:ea typeface="Times New Roman"/>
                <a:cs typeface="Times New Roman"/>
                <a:sym typeface="Times New Roman"/>
              </a:rPr>
              <a:t>2</a:t>
            </a:fld>
            <a:endParaRPr sz="1400" b="0" i="0" u="none" strike="noStrike" cap="none">
              <a:solidFill>
                <a:srgbClr val="000000"/>
              </a:solidFill>
              <a:latin typeface="Times New Roman"/>
              <a:ea typeface="Times New Roman"/>
              <a:cs typeface="Times New Roman"/>
              <a:sym typeface="Times New Roman"/>
            </a:endParaRPr>
          </a:p>
        </p:txBody>
      </p:sp>
      <p:sp>
        <p:nvSpPr>
          <p:cNvPr id="129" name="Google Shape;129;p17:notes"/>
          <p:cNvSpPr/>
          <p:nvPr/>
        </p:nvSpPr>
        <p:spPr>
          <a:xfrm>
            <a:off x="4278313"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pt-BR" sz="1400" b="0" i="0" u="none" strike="noStrike" cap="none">
                <a:solidFill>
                  <a:srgbClr val="000000"/>
                </a:solidFill>
                <a:latin typeface="Times New Roman"/>
                <a:ea typeface="Times New Roman"/>
                <a:cs typeface="Times New Roman"/>
                <a:sym typeface="Times New Roman"/>
              </a:rPr>
              <a:t>2</a:t>
            </a:fld>
            <a:endParaRPr sz="1400" b="0" i="0" u="none" strike="noStrike" cap="none">
              <a:solidFill>
                <a:srgbClr val="000000"/>
              </a:solidFill>
              <a:latin typeface="Times New Roman"/>
              <a:ea typeface="Times New Roman"/>
              <a:cs typeface="Times New Roman"/>
              <a:sym typeface="Times New Roman"/>
            </a:endParaRPr>
          </a:p>
        </p:txBody>
      </p:sp>
      <p:sp>
        <p:nvSpPr>
          <p:cNvPr id="130" name="Google Shape;130;p17:notes"/>
          <p:cNvSpPr/>
          <p:nvPr/>
        </p:nvSpPr>
        <p:spPr>
          <a:xfrm>
            <a:off x="4278313" y="10156825"/>
            <a:ext cx="3271800" cy="5256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pt-BR" sz="1400" b="0" i="0" u="none" strike="noStrike" cap="none">
                <a:solidFill>
                  <a:srgbClr val="000000"/>
                </a:solidFill>
                <a:latin typeface="Times New Roman"/>
                <a:ea typeface="Times New Roman"/>
                <a:cs typeface="Times New Roman"/>
                <a:sym typeface="Times New Roman"/>
              </a:rPr>
              <a:t>2</a:t>
            </a:fld>
            <a:endParaRPr sz="1400" b="0" i="0" u="none" strike="noStrike" cap="none">
              <a:solidFill>
                <a:srgbClr val="000000"/>
              </a:solidFill>
              <a:latin typeface="Times New Roman"/>
              <a:ea typeface="Times New Roman"/>
              <a:cs typeface="Times New Roman"/>
              <a:sym typeface="Times New Roman"/>
            </a:endParaRPr>
          </a:p>
        </p:txBody>
      </p:sp>
      <p:sp>
        <p:nvSpPr>
          <p:cNvPr id="131" name="Google Shape;131;p17:notes"/>
          <p:cNvSpPr/>
          <p:nvPr/>
        </p:nvSpPr>
        <p:spPr>
          <a:xfrm>
            <a:off x="4278313"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pt-BR" sz="1400" b="0" i="0" u="none" strike="noStrike" cap="none">
                <a:solidFill>
                  <a:srgbClr val="000000"/>
                </a:solidFill>
                <a:latin typeface="Times New Roman"/>
                <a:ea typeface="Times New Roman"/>
                <a:cs typeface="Times New Roman"/>
                <a:sym typeface="Times New Roman"/>
              </a:rPr>
              <a:t>2</a:t>
            </a:fld>
            <a:endParaRPr sz="1400" b="0" i="0" u="none" strike="noStrike" cap="none">
              <a:solidFill>
                <a:srgbClr val="000000"/>
              </a:solidFill>
              <a:latin typeface="Times New Roman"/>
              <a:ea typeface="Times New Roman"/>
              <a:cs typeface="Times New Roman"/>
              <a:sym typeface="Times New Roman"/>
            </a:endParaRPr>
          </a:p>
        </p:txBody>
      </p:sp>
      <p:sp>
        <p:nvSpPr>
          <p:cNvPr id="132" name="Google Shape;13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33" name="Google Shape;1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4bd7aa5c59_2_327: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24bd7aa5c59_2_3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4bd7aa5c59_2_337: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4bd7aa5c59_2_3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4bd7aa5c59_2_347: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g24bd7aa5c59_2_3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4bd7aa5c59_2_357: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g24bd7aa5c59_2_3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4bd7aa5c59_2_366: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g24bd7aa5c59_2_36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4bd7aa5c59_2_375: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4bd7aa5c59_2_37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4bd7aa5c59_2_385: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g24bd7aa5c59_2_38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4bd7aa5c59_2_142: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24bd7aa5c59_2_1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4bd7aa5c59_2_99: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4bd7aa5c59_2_9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4bd7aa5c59_2_395: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24bd7aa5c59_2_3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4bd7aa5c59_2_415: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g24bd7aa5c59_2_4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8:notes"/>
          <p:cNvSpPr txBox="1">
            <a:spLocks noGrp="1"/>
          </p:cNvSpPr>
          <p:nvPr>
            <p:ph type="sldNum" idx="12"/>
          </p:nvPr>
        </p:nvSpPr>
        <p:spPr>
          <a:xfrm>
            <a:off x="4278313" y="10156825"/>
            <a:ext cx="3279775" cy="5334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SzPts val="1400"/>
              <a:buNone/>
            </a:pPr>
            <a:fld id="{00000000-1234-1234-1234-123412341234}" type="slidenum">
              <a:rPr lang="pt-BR" sz="1400">
                <a:solidFill>
                  <a:srgbClr val="000000"/>
                </a:solidFill>
                <a:latin typeface="Times New Roman"/>
                <a:ea typeface="Times New Roman"/>
                <a:cs typeface="Times New Roman"/>
                <a:sym typeface="Times New Roman"/>
              </a:rPr>
              <a:t>32</a:t>
            </a:fld>
            <a:endParaRPr sz="1400">
              <a:solidFill>
                <a:srgbClr val="000000"/>
              </a:solidFill>
              <a:latin typeface="Times New Roman"/>
              <a:ea typeface="Times New Roman"/>
              <a:cs typeface="Times New Roman"/>
              <a:sym typeface="Times New Roman"/>
            </a:endParaRPr>
          </a:p>
        </p:txBody>
      </p:sp>
      <p:sp>
        <p:nvSpPr>
          <p:cNvPr id="528" name="Google Shape;5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29" name="Google Shape;529;p1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4bd7aa5c59_2_10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24bd7aa5c59_2_109: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24bd7aa5c59_2_109:notes"/>
          <p:cNvSpPr txBox="1">
            <a:spLocks noGrp="1"/>
          </p:cNvSpPr>
          <p:nvPr>
            <p:ph type="sldNum" idx="12"/>
          </p:nvPr>
        </p:nvSpPr>
        <p:spPr>
          <a:xfrm>
            <a:off x="3850443" y="9430091"/>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4bd7aa5c59_2_122: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24bd7aa5c59_2_1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4bd7aa5c59_2_132: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4bd7aa5c59_2_1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4bd7aa5c59_2_152: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24bd7aa5c59_2_15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4bd7aa5c59_2_16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4bd7aa5c59_2_162: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24bd7aa5c59_2_162:notes"/>
          <p:cNvSpPr txBox="1">
            <a:spLocks noGrp="1"/>
          </p:cNvSpPr>
          <p:nvPr>
            <p:ph type="sldNum" idx="12"/>
          </p:nvPr>
        </p:nvSpPr>
        <p:spPr>
          <a:xfrm>
            <a:off x="3850443" y="9430091"/>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bd7aa5c59_2_182:notes"/>
          <p:cNvSpPr txBox="1">
            <a:spLocks noGrp="1"/>
          </p:cNvSpPr>
          <p:nvPr>
            <p:ph type="body" idx="1"/>
          </p:nvPr>
        </p:nvSpPr>
        <p:spPr>
          <a:xfrm>
            <a:off x="679768" y="4777958"/>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24bd7aa5c59_2_18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ayout Personalizado">
  <p:cSld name="Layout Personalizado">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311150" y="744538"/>
            <a:ext cx="8518525" cy="2051050"/>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17" name="Google Shape;17;p20"/>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52"/>
        <p:cNvGrpSpPr/>
        <p:nvPr/>
      </p:nvGrpSpPr>
      <p:grpSpPr>
        <a:xfrm>
          <a:off x="0" y="0"/>
          <a:ext cx="0" cy="0"/>
          <a:chOff x="0" y="0"/>
          <a:chExt cx="0" cy="0"/>
        </a:xfrm>
      </p:grpSpPr>
      <p:sp>
        <p:nvSpPr>
          <p:cNvPr id="53" name="Google Shape;53;p33"/>
          <p:cNvSpPr txBox="1">
            <a:spLocks noGrp="1"/>
          </p:cNvSpPr>
          <p:nvPr>
            <p:ph type="title"/>
          </p:nvPr>
        </p:nvSpPr>
        <p:spPr>
          <a:xfrm>
            <a:off x="1792288" y="3600450"/>
            <a:ext cx="5486400" cy="425450"/>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sz="2000" b="1"/>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54" name="Google Shape;54;p33"/>
          <p:cNvSpPr>
            <a:spLocks noGrp="1"/>
          </p:cNvSpPr>
          <p:nvPr>
            <p:ph type="pic" idx="2"/>
          </p:nvPr>
        </p:nvSpPr>
        <p:spPr>
          <a:xfrm>
            <a:off x="1792288" y="460375"/>
            <a:ext cx="5486400" cy="3086100"/>
          </a:xfrm>
          <a:prstGeom prst="rect">
            <a:avLst/>
          </a:prstGeom>
          <a:noFill/>
          <a:ln>
            <a:noFill/>
          </a:ln>
        </p:spPr>
      </p:sp>
      <p:sp>
        <p:nvSpPr>
          <p:cNvPr id="55" name="Google Shape;55;p33"/>
          <p:cNvSpPr txBox="1">
            <a:spLocks noGrp="1"/>
          </p:cNvSpPr>
          <p:nvPr>
            <p:ph type="body" idx="1"/>
          </p:nvPr>
        </p:nvSpPr>
        <p:spPr>
          <a:xfrm>
            <a:off x="1792288" y="4025900"/>
            <a:ext cx="5486400" cy="603250"/>
          </a:xfrm>
          <a:prstGeom prst="rect">
            <a:avLst/>
          </a:prstGeom>
          <a:noFill/>
          <a:ln>
            <a:noFill/>
          </a:ln>
        </p:spPr>
        <p:txBody>
          <a:bodyPr spcFirstLastPara="1" wrap="square" lIns="0" tIns="12425" rIns="0" bIns="0" anchor="t" anchorCtr="0">
            <a:noAutofit/>
          </a:bodyPr>
          <a:lstStyle>
            <a:lvl1pPr marL="457200" lvl="0" indent="-228600" algn="l">
              <a:lnSpc>
                <a:spcPct val="93000"/>
              </a:lnSpc>
              <a:spcBef>
                <a:spcPts val="1425"/>
              </a:spcBef>
              <a:spcAft>
                <a:spcPts val="0"/>
              </a:spcAft>
              <a:buSzPts val="1400"/>
              <a:buNone/>
              <a:defRPr sz="1400"/>
            </a:lvl1pPr>
            <a:lvl2pPr marL="914400" lvl="1" indent="-228600" algn="l">
              <a:lnSpc>
                <a:spcPct val="93000"/>
              </a:lnSpc>
              <a:spcBef>
                <a:spcPts val="1140"/>
              </a:spcBef>
              <a:spcAft>
                <a:spcPts val="0"/>
              </a:spcAft>
              <a:buSzPts val="1200"/>
              <a:buNone/>
              <a:defRPr sz="1200"/>
            </a:lvl2pPr>
            <a:lvl3pPr marL="1371600" lvl="2" indent="-228600" algn="l">
              <a:lnSpc>
                <a:spcPct val="93000"/>
              </a:lnSpc>
              <a:spcBef>
                <a:spcPts val="865"/>
              </a:spcBef>
              <a:spcAft>
                <a:spcPts val="0"/>
              </a:spcAft>
              <a:buSzPts val="1000"/>
              <a:buNone/>
              <a:defRPr sz="1000"/>
            </a:lvl3pPr>
            <a:lvl4pPr marL="1828800" lvl="3" indent="-228600" algn="l">
              <a:lnSpc>
                <a:spcPct val="93000"/>
              </a:lnSpc>
              <a:spcBef>
                <a:spcPts val="575"/>
              </a:spcBef>
              <a:spcAft>
                <a:spcPts val="0"/>
              </a:spcAft>
              <a:buSzPts val="900"/>
              <a:buNone/>
              <a:defRPr sz="900"/>
            </a:lvl4pPr>
            <a:lvl5pPr marL="2286000" lvl="4" indent="-228600" algn="l">
              <a:lnSpc>
                <a:spcPct val="93000"/>
              </a:lnSpc>
              <a:spcBef>
                <a:spcPts val="290"/>
              </a:spcBef>
              <a:spcAft>
                <a:spcPts val="0"/>
              </a:spcAft>
              <a:buSzPts val="900"/>
              <a:buNone/>
              <a:defRPr sz="900"/>
            </a:lvl5pPr>
            <a:lvl6pPr marL="2743200" lvl="5" indent="-228600" algn="l">
              <a:lnSpc>
                <a:spcPct val="93000"/>
              </a:lnSpc>
              <a:spcBef>
                <a:spcPts val="290"/>
              </a:spcBef>
              <a:spcAft>
                <a:spcPts val="0"/>
              </a:spcAft>
              <a:buSzPts val="900"/>
              <a:buNone/>
              <a:defRPr sz="900"/>
            </a:lvl6pPr>
            <a:lvl7pPr marL="3200400" lvl="6" indent="-228600" algn="l">
              <a:lnSpc>
                <a:spcPct val="93000"/>
              </a:lnSpc>
              <a:spcBef>
                <a:spcPts val="290"/>
              </a:spcBef>
              <a:spcAft>
                <a:spcPts val="0"/>
              </a:spcAft>
              <a:buSzPts val="900"/>
              <a:buNone/>
              <a:defRPr sz="900"/>
            </a:lvl7pPr>
            <a:lvl8pPr marL="3657600" lvl="7" indent="-228600" algn="l">
              <a:lnSpc>
                <a:spcPct val="93000"/>
              </a:lnSpc>
              <a:spcBef>
                <a:spcPts val="290"/>
              </a:spcBef>
              <a:spcAft>
                <a:spcPts val="0"/>
              </a:spcAft>
              <a:buSzPts val="900"/>
              <a:buNone/>
              <a:defRPr sz="900"/>
            </a:lvl8pPr>
            <a:lvl9pPr marL="4114800" lvl="8" indent="-228600" algn="l">
              <a:lnSpc>
                <a:spcPct val="93000"/>
              </a:lnSpc>
              <a:spcBef>
                <a:spcPts val="290"/>
              </a:spcBef>
              <a:spcAft>
                <a:spcPts val="15"/>
              </a:spcAft>
              <a:buSzPts val="900"/>
              <a:buNone/>
              <a:defRPr sz="900"/>
            </a:lvl9pPr>
          </a:lstStyle>
          <a:p>
            <a:endParaRPr/>
          </a:p>
        </p:txBody>
      </p:sp>
      <p:sp>
        <p:nvSpPr>
          <p:cNvPr id="56" name="Google Shape;56;p33"/>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311150" y="744538"/>
            <a:ext cx="8518525" cy="2051050"/>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59" name="Google Shape;59;p34"/>
          <p:cNvSpPr txBox="1">
            <a:spLocks noGrp="1"/>
          </p:cNvSpPr>
          <p:nvPr>
            <p:ph type="body" idx="1"/>
          </p:nvPr>
        </p:nvSpPr>
        <p:spPr>
          <a:xfrm rot="5400000">
            <a:off x="3080544" y="-1420019"/>
            <a:ext cx="2981325" cy="8228013"/>
          </a:xfrm>
          <a:prstGeom prst="rect">
            <a:avLst/>
          </a:prstGeom>
          <a:noFill/>
          <a:ln>
            <a:noFill/>
          </a:ln>
        </p:spPr>
        <p:txBody>
          <a:bodyPr spcFirstLastPara="1" wrap="square" lIns="0" tIns="12425" rIns="0" bIns="0"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40"/>
              </a:spcBef>
              <a:spcAft>
                <a:spcPts val="0"/>
              </a:spcAft>
              <a:buSzPts val="1400"/>
              <a:buNone/>
              <a:defRPr/>
            </a:lvl2pPr>
            <a:lvl3pPr marL="1371600" lvl="2" indent="-228600" algn="l">
              <a:lnSpc>
                <a:spcPct val="93000"/>
              </a:lnSpc>
              <a:spcBef>
                <a:spcPts val="865"/>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90"/>
              </a:spcBef>
              <a:spcAft>
                <a:spcPts val="0"/>
              </a:spcAft>
              <a:buSzPts val="1400"/>
              <a:buNone/>
              <a:defRPr/>
            </a:lvl5pPr>
            <a:lvl6pPr marL="2743200" lvl="5" indent="-228600" algn="l">
              <a:lnSpc>
                <a:spcPct val="93000"/>
              </a:lnSpc>
              <a:spcBef>
                <a:spcPts val="290"/>
              </a:spcBef>
              <a:spcAft>
                <a:spcPts val="0"/>
              </a:spcAft>
              <a:buSzPts val="1400"/>
              <a:buNone/>
              <a:defRPr/>
            </a:lvl6pPr>
            <a:lvl7pPr marL="3200400" lvl="6" indent="-228600" algn="l">
              <a:lnSpc>
                <a:spcPct val="93000"/>
              </a:lnSpc>
              <a:spcBef>
                <a:spcPts val="290"/>
              </a:spcBef>
              <a:spcAft>
                <a:spcPts val="0"/>
              </a:spcAft>
              <a:buSzPts val="1400"/>
              <a:buNone/>
              <a:defRPr/>
            </a:lvl7pPr>
            <a:lvl8pPr marL="3657600" lvl="7" indent="-228600" algn="l">
              <a:lnSpc>
                <a:spcPct val="93000"/>
              </a:lnSpc>
              <a:spcBef>
                <a:spcPts val="290"/>
              </a:spcBef>
              <a:spcAft>
                <a:spcPts val="0"/>
              </a:spcAft>
              <a:buSzPts val="1400"/>
              <a:buNone/>
              <a:defRPr/>
            </a:lvl8pPr>
            <a:lvl9pPr marL="4114800" lvl="8" indent="-228600" algn="l">
              <a:lnSpc>
                <a:spcPct val="93000"/>
              </a:lnSpc>
              <a:spcBef>
                <a:spcPts val="290"/>
              </a:spcBef>
              <a:spcAft>
                <a:spcPts val="15"/>
              </a:spcAft>
              <a:buSzPts val="1400"/>
              <a:buNone/>
              <a:defRPr/>
            </a:lvl9pPr>
          </a:lstStyle>
          <a:p>
            <a:endParaRPr/>
          </a:p>
        </p:txBody>
      </p:sp>
      <p:sp>
        <p:nvSpPr>
          <p:cNvPr id="60" name="Google Shape;60;p34"/>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rot="5400000">
            <a:off x="6045201" y="1400176"/>
            <a:ext cx="3440112" cy="2128837"/>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63" name="Google Shape;63;p35"/>
          <p:cNvSpPr txBox="1">
            <a:spLocks noGrp="1"/>
          </p:cNvSpPr>
          <p:nvPr>
            <p:ph type="body" idx="1"/>
          </p:nvPr>
        </p:nvSpPr>
        <p:spPr>
          <a:xfrm rot="5400000">
            <a:off x="1709738" y="-654050"/>
            <a:ext cx="3440112" cy="6237288"/>
          </a:xfrm>
          <a:prstGeom prst="rect">
            <a:avLst/>
          </a:prstGeom>
          <a:noFill/>
          <a:ln>
            <a:noFill/>
          </a:ln>
        </p:spPr>
        <p:txBody>
          <a:bodyPr spcFirstLastPara="1" wrap="square" lIns="0" tIns="12425" rIns="0" bIns="0"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40"/>
              </a:spcBef>
              <a:spcAft>
                <a:spcPts val="0"/>
              </a:spcAft>
              <a:buSzPts val="1400"/>
              <a:buNone/>
              <a:defRPr/>
            </a:lvl2pPr>
            <a:lvl3pPr marL="1371600" lvl="2" indent="-228600" algn="l">
              <a:lnSpc>
                <a:spcPct val="93000"/>
              </a:lnSpc>
              <a:spcBef>
                <a:spcPts val="865"/>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90"/>
              </a:spcBef>
              <a:spcAft>
                <a:spcPts val="0"/>
              </a:spcAft>
              <a:buSzPts val="1400"/>
              <a:buNone/>
              <a:defRPr/>
            </a:lvl5pPr>
            <a:lvl6pPr marL="2743200" lvl="5" indent="-228600" algn="l">
              <a:lnSpc>
                <a:spcPct val="93000"/>
              </a:lnSpc>
              <a:spcBef>
                <a:spcPts val="290"/>
              </a:spcBef>
              <a:spcAft>
                <a:spcPts val="0"/>
              </a:spcAft>
              <a:buSzPts val="1400"/>
              <a:buNone/>
              <a:defRPr/>
            </a:lvl6pPr>
            <a:lvl7pPr marL="3200400" lvl="6" indent="-228600" algn="l">
              <a:lnSpc>
                <a:spcPct val="93000"/>
              </a:lnSpc>
              <a:spcBef>
                <a:spcPts val="290"/>
              </a:spcBef>
              <a:spcAft>
                <a:spcPts val="0"/>
              </a:spcAft>
              <a:buSzPts val="1400"/>
              <a:buNone/>
              <a:defRPr/>
            </a:lvl7pPr>
            <a:lvl8pPr marL="3657600" lvl="7" indent="-228600" algn="l">
              <a:lnSpc>
                <a:spcPct val="93000"/>
              </a:lnSpc>
              <a:spcBef>
                <a:spcPts val="290"/>
              </a:spcBef>
              <a:spcAft>
                <a:spcPts val="0"/>
              </a:spcAft>
              <a:buSzPts val="1400"/>
              <a:buNone/>
              <a:defRPr/>
            </a:lvl8pPr>
            <a:lvl9pPr marL="4114800" lvl="8" indent="-228600" algn="l">
              <a:lnSpc>
                <a:spcPct val="93000"/>
              </a:lnSpc>
              <a:spcBef>
                <a:spcPts val="290"/>
              </a:spcBef>
              <a:spcAft>
                <a:spcPts val="15"/>
              </a:spcAft>
              <a:buSzPts val="1400"/>
              <a:buNone/>
              <a:defRPr/>
            </a:lvl9pPr>
          </a:lstStyle>
          <a:p>
            <a:endParaRPr/>
          </a:p>
        </p:txBody>
      </p:sp>
      <p:sp>
        <p:nvSpPr>
          <p:cNvPr id="64" name="Google Shape;64;p35"/>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71"/>
        <p:cNvGrpSpPr/>
        <p:nvPr/>
      </p:nvGrpSpPr>
      <p:grpSpPr>
        <a:xfrm>
          <a:off x="0" y="0"/>
          <a:ext cx="0" cy="0"/>
          <a:chOff x="0" y="0"/>
          <a:chExt cx="0" cy="0"/>
        </a:xfrm>
      </p:grpSpPr>
      <p:sp>
        <p:nvSpPr>
          <p:cNvPr id="72" name="Google Shape;72;p22"/>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311150" y="444500"/>
            <a:ext cx="8518525" cy="571500"/>
          </a:xfrm>
          <a:prstGeom prst="rect">
            <a:avLst/>
          </a:prstGeom>
          <a:noFill/>
          <a:ln>
            <a:noFill/>
          </a:ln>
        </p:spPr>
        <p:txBody>
          <a:bodyPr spcFirstLastPara="1" wrap="square" lIns="91425" tIns="91425" rIns="91425" bIns="91425" anchor="t"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75" name="Google Shape;75;p24"/>
          <p:cNvSpPr txBox="1">
            <a:spLocks noGrp="1"/>
          </p:cNvSpPr>
          <p:nvPr>
            <p:ph type="body" idx="1"/>
          </p:nvPr>
        </p:nvSpPr>
        <p:spPr>
          <a:xfrm>
            <a:off x="311150" y="1152525"/>
            <a:ext cx="8518525" cy="3414713"/>
          </a:xfrm>
          <a:prstGeom prst="rect">
            <a:avLst/>
          </a:prstGeom>
          <a:noFill/>
          <a:ln>
            <a:noFill/>
          </a:ln>
        </p:spPr>
        <p:txBody>
          <a:bodyPr spcFirstLastPara="1" wrap="square" lIns="91425" tIns="91425" rIns="91425" bIns="91425"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40"/>
              </a:spcBef>
              <a:spcAft>
                <a:spcPts val="0"/>
              </a:spcAft>
              <a:buSzPts val="1400"/>
              <a:buNone/>
              <a:defRPr/>
            </a:lvl2pPr>
            <a:lvl3pPr marL="1371600" lvl="2" indent="-228600" algn="l">
              <a:lnSpc>
                <a:spcPct val="93000"/>
              </a:lnSpc>
              <a:spcBef>
                <a:spcPts val="865"/>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90"/>
              </a:spcBef>
              <a:spcAft>
                <a:spcPts val="0"/>
              </a:spcAft>
              <a:buSzPts val="1400"/>
              <a:buNone/>
              <a:defRPr/>
            </a:lvl5pPr>
            <a:lvl6pPr marL="2743200" lvl="5" indent="-228600" algn="l">
              <a:lnSpc>
                <a:spcPct val="93000"/>
              </a:lnSpc>
              <a:spcBef>
                <a:spcPts val="290"/>
              </a:spcBef>
              <a:spcAft>
                <a:spcPts val="0"/>
              </a:spcAft>
              <a:buSzPts val="1400"/>
              <a:buNone/>
              <a:defRPr/>
            </a:lvl6pPr>
            <a:lvl7pPr marL="3200400" lvl="6" indent="-228600" algn="l">
              <a:lnSpc>
                <a:spcPct val="93000"/>
              </a:lnSpc>
              <a:spcBef>
                <a:spcPts val="290"/>
              </a:spcBef>
              <a:spcAft>
                <a:spcPts val="0"/>
              </a:spcAft>
              <a:buSzPts val="1400"/>
              <a:buNone/>
              <a:defRPr/>
            </a:lvl7pPr>
            <a:lvl8pPr marL="3657600" lvl="7" indent="-228600" algn="l">
              <a:lnSpc>
                <a:spcPct val="93000"/>
              </a:lnSpc>
              <a:spcBef>
                <a:spcPts val="290"/>
              </a:spcBef>
              <a:spcAft>
                <a:spcPts val="0"/>
              </a:spcAft>
              <a:buSzPts val="1400"/>
              <a:buNone/>
              <a:defRPr/>
            </a:lvl8pPr>
            <a:lvl9pPr marL="4114800" lvl="8" indent="-228600" algn="l">
              <a:lnSpc>
                <a:spcPct val="93000"/>
              </a:lnSpc>
              <a:spcBef>
                <a:spcPts val="290"/>
              </a:spcBef>
              <a:spcAft>
                <a:spcPts val="15"/>
              </a:spcAft>
              <a:buSzPts val="1400"/>
              <a:buNone/>
              <a:defRPr/>
            </a:lvl9pPr>
          </a:lstStyle>
          <a:p>
            <a:endParaRPr/>
          </a:p>
        </p:txBody>
      </p:sp>
      <p:sp>
        <p:nvSpPr>
          <p:cNvPr id="76" name="Google Shape;76;p24"/>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77"/>
        <p:cNvGrpSpPr/>
        <p:nvPr/>
      </p:nvGrpSpPr>
      <p:grpSpPr>
        <a:xfrm>
          <a:off x="0" y="0"/>
          <a:ext cx="0" cy="0"/>
          <a:chOff x="0" y="0"/>
          <a:chExt cx="0" cy="0"/>
        </a:xfrm>
      </p:grpSpPr>
      <p:sp>
        <p:nvSpPr>
          <p:cNvPr id="78" name="Google Shape;78;p23"/>
          <p:cNvSpPr txBox="1">
            <a:spLocks noGrp="1"/>
          </p:cNvSpPr>
          <p:nvPr>
            <p:ph type="ctrTitle"/>
          </p:nvPr>
        </p:nvSpPr>
        <p:spPr>
          <a:xfrm>
            <a:off x="685800" y="1598613"/>
            <a:ext cx="7772400" cy="1101725"/>
          </a:xfrm>
          <a:prstGeom prst="rect">
            <a:avLst/>
          </a:prstGeom>
          <a:noFill/>
          <a:ln>
            <a:noFill/>
          </a:ln>
        </p:spPr>
        <p:txBody>
          <a:bodyPr spcFirstLastPara="1" wrap="square" lIns="91425" tIns="91425" rIns="91425" bIns="91425" anchor="t"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79" name="Google Shape;79;p23"/>
          <p:cNvSpPr txBox="1">
            <a:spLocks noGrp="1"/>
          </p:cNvSpPr>
          <p:nvPr>
            <p:ph type="subTitle" idx="1"/>
          </p:nvPr>
        </p:nvSpPr>
        <p:spPr>
          <a:xfrm>
            <a:off x="1371600" y="2914650"/>
            <a:ext cx="6400800" cy="1314450"/>
          </a:xfrm>
          <a:prstGeom prst="rect">
            <a:avLst/>
          </a:prstGeom>
          <a:noFill/>
          <a:ln>
            <a:noFill/>
          </a:ln>
        </p:spPr>
        <p:txBody>
          <a:bodyPr spcFirstLastPara="1" wrap="square" lIns="91425" tIns="91425" rIns="91425" bIns="91425" anchor="t" anchorCtr="0">
            <a:noAutofit/>
          </a:bodyPr>
          <a:lstStyle>
            <a:lvl1pPr lvl="0" algn="ctr">
              <a:lnSpc>
                <a:spcPct val="93000"/>
              </a:lnSpc>
              <a:spcBef>
                <a:spcPts val="1425"/>
              </a:spcBef>
              <a:spcAft>
                <a:spcPts val="0"/>
              </a:spcAft>
              <a:buSzPts val="1400"/>
              <a:buNone/>
              <a:defRPr/>
            </a:lvl1pPr>
            <a:lvl2pPr lvl="1" algn="ctr">
              <a:lnSpc>
                <a:spcPct val="93000"/>
              </a:lnSpc>
              <a:spcBef>
                <a:spcPts val="1140"/>
              </a:spcBef>
              <a:spcAft>
                <a:spcPts val="0"/>
              </a:spcAft>
              <a:buSzPts val="1400"/>
              <a:buNone/>
              <a:defRPr/>
            </a:lvl2pPr>
            <a:lvl3pPr lvl="2" algn="ctr">
              <a:lnSpc>
                <a:spcPct val="93000"/>
              </a:lnSpc>
              <a:spcBef>
                <a:spcPts val="865"/>
              </a:spcBef>
              <a:spcAft>
                <a:spcPts val="0"/>
              </a:spcAft>
              <a:buSzPts val="1400"/>
              <a:buNone/>
              <a:defRPr/>
            </a:lvl3pPr>
            <a:lvl4pPr lvl="3" algn="ctr">
              <a:lnSpc>
                <a:spcPct val="93000"/>
              </a:lnSpc>
              <a:spcBef>
                <a:spcPts val="575"/>
              </a:spcBef>
              <a:spcAft>
                <a:spcPts val="0"/>
              </a:spcAft>
              <a:buSzPts val="1400"/>
              <a:buNone/>
              <a:defRPr/>
            </a:lvl4pPr>
            <a:lvl5pPr lvl="4" algn="ctr">
              <a:lnSpc>
                <a:spcPct val="93000"/>
              </a:lnSpc>
              <a:spcBef>
                <a:spcPts val="290"/>
              </a:spcBef>
              <a:spcAft>
                <a:spcPts val="0"/>
              </a:spcAft>
              <a:buSzPts val="2000"/>
              <a:buNone/>
              <a:defRPr/>
            </a:lvl5pPr>
            <a:lvl6pPr lvl="5" algn="ctr">
              <a:lnSpc>
                <a:spcPct val="93000"/>
              </a:lnSpc>
              <a:spcBef>
                <a:spcPts val="290"/>
              </a:spcBef>
              <a:spcAft>
                <a:spcPts val="0"/>
              </a:spcAft>
              <a:buSzPts val="2000"/>
              <a:buNone/>
              <a:defRPr/>
            </a:lvl6pPr>
            <a:lvl7pPr lvl="6" algn="ctr">
              <a:lnSpc>
                <a:spcPct val="93000"/>
              </a:lnSpc>
              <a:spcBef>
                <a:spcPts val="290"/>
              </a:spcBef>
              <a:spcAft>
                <a:spcPts val="0"/>
              </a:spcAft>
              <a:buSzPts val="2000"/>
              <a:buNone/>
              <a:defRPr/>
            </a:lvl7pPr>
            <a:lvl8pPr lvl="7" algn="ctr">
              <a:lnSpc>
                <a:spcPct val="93000"/>
              </a:lnSpc>
              <a:spcBef>
                <a:spcPts val="290"/>
              </a:spcBef>
              <a:spcAft>
                <a:spcPts val="0"/>
              </a:spcAft>
              <a:buSzPts val="2000"/>
              <a:buNone/>
              <a:defRPr/>
            </a:lvl8pPr>
            <a:lvl9pPr lvl="8" algn="ctr">
              <a:lnSpc>
                <a:spcPct val="93000"/>
              </a:lnSpc>
              <a:spcBef>
                <a:spcPts val="290"/>
              </a:spcBef>
              <a:spcAft>
                <a:spcPts val="15"/>
              </a:spcAft>
              <a:buSzPts val="2000"/>
              <a:buNone/>
              <a:defRPr/>
            </a:lvl9pPr>
          </a:lstStyle>
          <a:p>
            <a:endParaRPr/>
          </a:p>
        </p:txBody>
      </p:sp>
      <p:sp>
        <p:nvSpPr>
          <p:cNvPr id="80" name="Google Shape;80;p23"/>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81"/>
        <p:cNvGrpSpPr/>
        <p:nvPr/>
      </p:nvGrpSpPr>
      <p:grpSpPr>
        <a:xfrm>
          <a:off x="0" y="0"/>
          <a:ext cx="0" cy="0"/>
          <a:chOff x="0" y="0"/>
          <a:chExt cx="0" cy="0"/>
        </a:xfrm>
      </p:grpSpPr>
      <p:sp>
        <p:nvSpPr>
          <p:cNvPr id="82" name="Google Shape;82;p36"/>
          <p:cNvSpPr txBox="1">
            <a:spLocks noGrp="1"/>
          </p:cNvSpPr>
          <p:nvPr>
            <p:ph type="title"/>
          </p:nvPr>
        </p:nvSpPr>
        <p:spPr>
          <a:xfrm>
            <a:off x="722313" y="3305175"/>
            <a:ext cx="7772400" cy="1022350"/>
          </a:xfrm>
          <a:prstGeom prst="rect">
            <a:avLst/>
          </a:prstGeom>
          <a:noFill/>
          <a:ln>
            <a:noFill/>
          </a:ln>
        </p:spPr>
        <p:txBody>
          <a:bodyPr spcFirstLastPara="1" wrap="square" lIns="91425" tIns="91425" rIns="91425" bIns="91425" anchor="t" anchorCtr="0">
            <a:noAutofit/>
          </a:bodyPr>
          <a:lstStyle>
            <a:lvl1pPr lvl="0" algn="l">
              <a:lnSpc>
                <a:spcPct val="93000"/>
              </a:lnSpc>
              <a:spcBef>
                <a:spcPts val="15"/>
              </a:spcBef>
              <a:spcAft>
                <a:spcPts val="0"/>
              </a:spcAft>
              <a:buSzPts val="1400"/>
              <a:buNone/>
              <a:defRPr sz="4000" b="1" cap="none"/>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83" name="Google Shape;83;p36"/>
          <p:cNvSpPr txBox="1">
            <a:spLocks noGrp="1"/>
          </p:cNvSpPr>
          <p:nvPr>
            <p:ph type="body" idx="1"/>
          </p:nvPr>
        </p:nvSpPr>
        <p:spPr>
          <a:xfrm>
            <a:off x="722313" y="2179638"/>
            <a:ext cx="7772400" cy="1125537"/>
          </a:xfrm>
          <a:prstGeom prst="rect">
            <a:avLst/>
          </a:prstGeom>
          <a:noFill/>
          <a:ln>
            <a:noFill/>
          </a:ln>
        </p:spPr>
        <p:txBody>
          <a:bodyPr spcFirstLastPara="1" wrap="square" lIns="91425" tIns="91425" rIns="91425" bIns="91425" anchor="b" anchorCtr="0">
            <a:noAutofit/>
          </a:bodyPr>
          <a:lstStyle>
            <a:lvl1pPr marL="457200" lvl="0" indent="-228600" algn="l">
              <a:lnSpc>
                <a:spcPct val="93000"/>
              </a:lnSpc>
              <a:spcBef>
                <a:spcPts val="1425"/>
              </a:spcBef>
              <a:spcAft>
                <a:spcPts val="0"/>
              </a:spcAft>
              <a:buSzPts val="2000"/>
              <a:buNone/>
              <a:defRPr sz="2000"/>
            </a:lvl1pPr>
            <a:lvl2pPr marL="914400" lvl="1" indent="-228600" algn="l">
              <a:lnSpc>
                <a:spcPct val="93000"/>
              </a:lnSpc>
              <a:spcBef>
                <a:spcPts val="1140"/>
              </a:spcBef>
              <a:spcAft>
                <a:spcPts val="0"/>
              </a:spcAft>
              <a:buSzPts val="1800"/>
              <a:buNone/>
              <a:defRPr sz="1800"/>
            </a:lvl2pPr>
            <a:lvl3pPr marL="1371600" lvl="2" indent="-228600" algn="l">
              <a:lnSpc>
                <a:spcPct val="93000"/>
              </a:lnSpc>
              <a:spcBef>
                <a:spcPts val="865"/>
              </a:spcBef>
              <a:spcAft>
                <a:spcPts val="0"/>
              </a:spcAft>
              <a:buSzPts val="1600"/>
              <a:buNone/>
              <a:defRPr sz="1600"/>
            </a:lvl3pPr>
            <a:lvl4pPr marL="1828800" lvl="3" indent="-228600" algn="l">
              <a:lnSpc>
                <a:spcPct val="93000"/>
              </a:lnSpc>
              <a:spcBef>
                <a:spcPts val="575"/>
              </a:spcBef>
              <a:spcAft>
                <a:spcPts val="0"/>
              </a:spcAft>
              <a:buSzPts val="1400"/>
              <a:buNone/>
              <a:defRPr sz="1400"/>
            </a:lvl4pPr>
            <a:lvl5pPr marL="2286000" lvl="4" indent="-228600" algn="l">
              <a:lnSpc>
                <a:spcPct val="93000"/>
              </a:lnSpc>
              <a:spcBef>
                <a:spcPts val="290"/>
              </a:spcBef>
              <a:spcAft>
                <a:spcPts val="0"/>
              </a:spcAft>
              <a:buSzPts val="1400"/>
              <a:buNone/>
              <a:defRPr sz="1400"/>
            </a:lvl5pPr>
            <a:lvl6pPr marL="2743200" lvl="5" indent="-228600" algn="l">
              <a:lnSpc>
                <a:spcPct val="93000"/>
              </a:lnSpc>
              <a:spcBef>
                <a:spcPts val="290"/>
              </a:spcBef>
              <a:spcAft>
                <a:spcPts val="0"/>
              </a:spcAft>
              <a:buSzPts val="1400"/>
              <a:buNone/>
              <a:defRPr sz="1400"/>
            </a:lvl6pPr>
            <a:lvl7pPr marL="3200400" lvl="6" indent="-228600" algn="l">
              <a:lnSpc>
                <a:spcPct val="93000"/>
              </a:lnSpc>
              <a:spcBef>
                <a:spcPts val="290"/>
              </a:spcBef>
              <a:spcAft>
                <a:spcPts val="0"/>
              </a:spcAft>
              <a:buSzPts val="1400"/>
              <a:buNone/>
              <a:defRPr sz="1400"/>
            </a:lvl7pPr>
            <a:lvl8pPr marL="3657600" lvl="7" indent="-228600" algn="l">
              <a:lnSpc>
                <a:spcPct val="93000"/>
              </a:lnSpc>
              <a:spcBef>
                <a:spcPts val="290"/>
              </a:spcBef>
              <a:spcAft>
                <a:spcPts val="0"/>
              </a:spcAft>
              <a:buSzPts val="1400"/>
              <a:buNone/>
              <a:defRPr sz="1400"/>
            </a:lvl8pPr>
            <a:lvl9pPr marL="4114800" lvl="8" indent="-228600" algn="l">
              <a:lnSpc>
                <a:spcPct val="93000"/>
              </a:lnSpc>
              <a:spcBef>
                <a:spcPts val="290"/>
              </a:spcBef>
              <a:spcAft>
                <a:spcPts val="15"/>
              </a:spcAft>
              <a:buSzPts val="1400"/>
              <a:buNone/>
              <a:defRPr sz="1400"/>
            </a:lvl9pPr>
          </a:lstStyle>
          <a:p>
            <a:endParaRPr/>
          </a:p>
        </p:txBody>
      </p:sp>
      <p:sp>
        <p:nvSpPr>
          <p:cNvPr id="84" name="Google Shape;84;p36"/>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85"/>
        <p:cNvGrpSpPr/>
        <p:nvPr/>
      </p:nvGrpSpPr>
      <p:grpSpPr>
        <a:xfrm>
          <a:off x="0" y="0"/>
          <a:ext cx="0" cy="0"/>
          <a:chOff x="0" y="0"/>
          <a:chExt cx="0" cy="0"/>
        </a:xfrm>
      </p:grpSpPr>
      <p:sp>
        <p:nvSpPr>
          <p:cNvPr id="86" name="Google Shape;86;p37"/>
          <p:cNvSpPr txBox="1">
            <a:spLocks noGrp="1"/>
          </p:cNvSpPr>
          <p:nvPr>
            <p:ph type="title"/>
          </p:nvPr>
        </p:nvSpPr>
        <p:spPr>
          <a:xfrm>
            <a:off x="311150" y="444500"/>
            <a:ext cx="8518525" cy="571500"/>
          </a:xfrm>
          <a:prstGeom prst="rect">
            <a:avLst/>
          </a:prstGeom>
          <a:noFill/>
          <a:ln>
            <a:noFill/>
          </a:ln>
        </p:spPr>
        <p:txBody>
          <a:bodyPr spcFirstLastPara="1" wrap="square" lIns="91425" tIns="91425" rIns="91425" bIns="91425" anchor="t"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87" name="Google Shape;87;p37"/>
          <p:cNvSpPr txBox="1">
            <a:spLocks noGrp="1"/>
          </p:cNvSpPr>
          <p:nvPr>
            <p:ph type="body" idx="1"/>
          </p:nvPr>
        </p:nvSpPr>
        <p:spPr>
          <a:xfrm>
            <a:off x="311150" y="1152525"/>
            <a:ext cx="4183063" cy="3414713"/>
          </a:xfrm>
          <a:prstGeom prst="rect">
            <a:avLst/>
          </a:prstGeom>
          <a:noFill/>
          <a:ln>
            <a:noFill/>
          </a:ln>
        </p:spPr>
        <p:txBody>
          <a:bodyPr spcFirstLastPara="1" wrap="square" lIns="91425" tIns="91425" rIns="91425" bIns="91425" anchor="t" anchorCtr="0">
            <a:noAutofit/>
          </a:bodyPr>
          <a:lstStyle>
            <a:lvl1pPr marL="457200" lvl="0" indent="-228600" algn="l">
              <a:lnSpc>
                <a:spcPct val="93000"/>
              </a:lnSpc>
              <a:spcBef>
                <a:spcPts val="1425"/>
              </a:spcBef>
              <a:spcAft>
                <a:spcPts val="0"/>
              </a:spcAft>
              <a:buSzPts val="1400"/>
              <a:buNone/>
              <a:defRPr sz="2800"/>
            </a:lvl1pPr>
            <a:lvl2pPr marL="914400" lvl="1" indent="-228600" algn="l">
              <a:lnSpc>
                <a:spcPct val="93000"/>
              </a:lnSpc>
              <a:spcBef>
                <a:spcPts val="1140"/>
              </a:spcBef>
              <a:spcAft>
                <a:spcPts val="0"/>
              </a:spcAft>
              <a:buSzPts val="1400"/>
              <a:buNone/>
              <a:defRPr sz="2400"/>
            </a:lvl2pPr>
            <a:lvl3pPr marL="1371600" lvl="2" indent="-228600" algn="l">
              <a:lnSpc>
                <a:spcPct val="93000"/>
              </a:lnSpc>
              <a:spcBef>
                <a:spcPts val="865"/>
              </a:spcBef>
              <a:spcAft>
                <a:spcPts val="0"/>
              </a:spcAft>
              <a:buSzPts val="1400"/>
              <a:buNone/>
              <a:defRPr sz="2000"/>
            </a:lvl3pPr>
            <a:lvl4pPr marL="1828800" lvl="3" indent="-228600" algn="l">
              <a:lnSpc>
                <a:spcPct val="93000"/>
              </a:lnSpc>
              <a:spcBef>
                <a:spcPts val="575"/>
              </a:spcBef>
              <a:spcAft>
                <a:spcPts val="0"/>
              </a:spcAft>
              <a:buSzPts val="1400"/>
              <a:buNone/>
              <a:defRPr sz="1800"/>
            </a:lvl4pPr>
            <a:lvl5pPr marL="2286000" lvl="4" indent="-228600" algn="l">
              <a:lnSpc>
                <a:spcPct val="93000"/>
              </a:lnSpc>
              <a:spcBef>
                <a:spcPts val="290"/>
              </a:spcBef>
              <a:spcAft>
                <a:spcPts val="0"/>
              </a:spcAft>
              <a:buSzPts val="1400"/>
              <a:buNone/>
              <a:defRPr sz="1800"/>
            </a:lvl5pPr>
            <a:lvl6pPr marL="2743200" lvl="5" indent="-228600" algn="l">
              <a:lnSpc>
                <a:spcPct val="93000"/>
              </a:lnSpc>
              <a:spcBef>
                <a:spcPts val="290"/>
              </a:spcBef>
              <a:spcAft>
                <a:spcPts val="0"/>
              </a:spcAft>
              <a:buSzPts val="1400"/>
              <a:buNone/>
              <a:defRPr sz="1800"/>
            </a:lvl6pPr>
            <a:lvl7pPr marL="3200400" lvl="6" indent="-228600" algn="l">
              <a:lnSpc>
                <a:spcPct val="93000"/>
              </a:lnSpc>
              <a:spcBef>
                <a:spcPts val="290"/>
              </a:spcBef>
              <a:spcAft>
                <a:spcPts val="0"/>
              </a:spcAft>
              <a:buSzPts val="1400"/>
              <a:buNone/>
              <a:defRPr sz="1800"/>
            </a:lvl7pPr>
            <a:lvl8pPr marL="3657600" lvl="7" indent="-228600" algn="l">
              <a:lnSpc>
                <a:spcPct val="93000"/>
              </a:lnSpc>
              <a:spcBef>
                <a:spcPts val="290"/>
              </a:spcBef>
              <a:spcAft>
                <a:spcPts val="0"/>
              </a:spcAft>
              <a:buSzPts val="1400"/>
              <a:buNone/>
              <a:defRPr sz="1800"/>
            </a:lvl8pPr>
            <a:lvl9pPr marL="4114800" lvl="8" indent="-228600" algn="l">
              <a:lnSpc>
                <a:spcPct val="93000"/>
              </a:lnSpc>
              <a:spcBef>
                <a:spcPts val="290"/>
              </a:spcBef>
              <a:spcAft>
                <a:spcPts val="15"/>
              </a:spcAft>
              <a:buSzPts val="1400"/>
              <a:buNone/>
              <a:defRPr sz="1800"/>
            </a:lvl9pPr>
          </a:lstStyle>
          <a:p>
            <a:endParaRPr/>
          </a:p>
        </p:txBody>
      </p:sp>
      <p:sp>
        <p:nvSpPr>
          <p:cNvPr id="88" name="Google Shape;88;p37"/>
          <p:cNvSpPr txBox="1">
            <a:spLocks noGrp="1"/>
          </p:cNvSpPr>
          <p:nvPr>
            <p:ph type="body" idx="2"/>
          </p:nvPr>
        </p:nvSpPr>
        <p:spPr>
          <a:xfrm>
            <a:off x="4646613" y="1152525"/>
            <a:ext cx="4183062" cy="3414713"/>
          </a:xfrm>
          <a:prstGeom prst="rect">
            <a:avLst/>
          </a:prstGeom>
          <a:noFill/>
          <a:ln>
            <a:noFill/>
          </a:ln>
        </p:spPr>
        <p:txBody>
          <a:bodyPr spcFirstLastPara="1" wrap="square" lIns="91425" tIns="91425" rIns="91425" bIns="91425" anchor="t" anchorCtr="0">
            <a:noAutofit/>
          </a:bodyPr>
          <a:lstStyle>
            <a:lvl1pPr marL="457200" lvl="0" indent="-228600" algn="l">
              <a:lnSpc>
                <a:spcPct val="93000"/>
              </a:lnSpc>
              <a:spcBef>
                <a:spcPts val="1425"/>
              </a:spcBef>
              <a:spcAft>
                <a:spcPts val="0"/>
              </a:spcAft>
              <a:buSzPts val="1400"/>
              <a:buNone/>
              <a:defRPr sz="2800"/>
            </a:lvl1pPr>
            <a:lvl2pPr marL="914400" lvl="1" indent="-228600" algn="l">
              <a:lnSpc>
                <a:spcPct val="93000"/>
              </a:lnSpc>
              <a:spcBef>
                <a:spcPts val="1140"/>
              </a:spcBef>
              <a:spcAft>
                <a:spcPts val="0"/>
              </a:spcAft>
              <a:buSzPts val="1400"/>
              <a:buNone/>
              <a:defRPr sz="2400"/>
            </a:lvl2pPr>
            <a:lvl3pPr marL="1371600" lvl="2" indent="-228600" algn="l">
              <a:lnSpc>
                <a:spcPct val="93000"/>
              </a:lnSpc>
              <a:spcBef>
                <a:spcPts val="865"/>
              </a:spcBef>
              <a:spcAft>
                <a:spcPts val="0"/>
              </a:spcAft>
              <a:buSzPts val="1400"/>
              <a:buNone/>
              <a:defRPr sz="2000"/>
            </a:lvl3pPr>
            <a:lvl4pPr marL="1828800" lvl="3" indent="-228600" algn="l">
              <a:lnSpc>
                <a:spcPct val="93000"/>
              </a:lnSpc>
              <a:spcBef>
                <a:spcPts val="575"/>
              </a:spcBef>
              <a:spcAft>
                <a:spcPts val="0"/>
              </a:spcAft>
              <a:buSzPts val="1400"/>
              <a:buNone/>
              <a:defRPr sz="1800"/>
            </a:lvl4pPr>
            <a:lvl5pPr marL="2286000" lvl="4" indent="-228600" algn="l">
              <a:lnSpc>
                <a:spcPct val="93000"/>
              </a:lnSpc>
              <a:spcBef>
                <a:spcPts val="290"/>
              </a:spcBef>
              <a:spcAft>
                <a:spcPts val="0"/>
              </a:spcAft>
              <a:buSzPts val="1400"/>
              <a:buNone/>
              <a:defRPr sz="1800"/>
            </a:lvl5pPr>
            <a:lvl6pPr marL="2743200" lvl="5" indent="-228600" algn="l">
              <a:lnSpc>
                <a:spcPct val="93000"/>
              </a:lnSpc>
              <a:spcBef>
                <a:spcPts val="290"/>
              </a:spcBef>
              <a:spcAft>
                <a:spcPts val="0"/>
              </a:spcAft>
              <a:buSzPts val="1400"/>
              <a:buNone/>
              <a:defRPr sz="1800"/>
            </a:lvl6pPr>
            <a:lvl7pPr marL="3200400" lvl="6" indent="-228600" algn="l">
              <a:lnSpc>
                <a:spcPct val="93000"/>
              </a:lnSpc>
              <a:spcBef>
                <a:spcPts val="290"/>
              </a:spcBef>
              <a:spcAft>
                <a:spcPts val="0"/>
              </a:spcAft>
              <a:buSzPts val="1400"/>
              <a:buNone/>
              <a:defRPr sz="1800"/>
            </a:lvl7pPr>
            <a:lvl8pPr marL="3657600" lvl="7" indent="-228600" algn="l">
              <a:lnSpc>
                <a:spcPct val="93000"/>
              </a:lnSpc>
              <a:spcBef>
                <a:spcPts val="290"/>
              </a:spcBef>
              <a:spcAft>
                <a:spcPts val="0"/>
              </a:spcAft>
              <a:buSzPts val="1400"/>
              <a:buNone/>
              <a:defRPr sz="1800"/>
            </a:lvl8pPr>
            <a:lvl9pPr marL="4114800" lvl="8" indent="-228600" algn="l">
              <a:lnSpc>
                <a:spcPct val="93000"/>
              </a:lnSpc>
              <a:spcBef>
                <a:spcPts val="290"/>
              </a:spcBef>
              <a:spcAft>
                <a:spcPts val="15"/>
              </a:spcAft>
              <a:buSzPts val="1400"/>
              <a:buNone/>
              <a:defRPr sz="1800"/>
            </a:lvl9pPr>
          </a:lstStyle>
          <a:p>
            <a:endParaRPr/>
          </a:p>
        </p:txBody>
      </p:sp>
      <p:sp>
        <p:nvSpPr>
          <p:cNvPr id="89" name="Google Shape;89;p37"/>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90"/>
        <p:cNvGrpSpPr/>
        <p:nvPr/>
      </p:nvGrpSpPr>
      <p:grpSpPr>
        <a:xfrm>
          <a:off x="0" y="0"/>
          <a:ext cx="0" cy="0"/>
          <a:chOff x="0" y="0"/>
          <a:chExt cx="0" cy="0"/>
        </a:xfrm>
      </p:grpSpPr>
      <p:sp>
        <p:nvSpPr>
          <p:cNvPr id="91" name="Google Shape;91;p38"/>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t"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92" name="Google Shape;92;p38"/>
          <p:cNvSpPr txBox="1">
            <a:spLocks noGrp="1"/>
          </p:cNvSpPr>
          <p:nvPr>
            <p:ph type="body" idx="1"/>
          </p:nvPr>
        </p:nvSpPr>
        <p:spPr>
          <a:xfrm>
            <a:off x="457200" y="1150938"/>
            <a:ext cx="4040188" cy="481012"/>
          </a:xfrm>
          <a:prstGeom prst="rect">
            <a:avLst/>
          </a:prstGeom>
          <a:noFill/>
          <a:ln>
            <a:noFill/>
          </a:ln>
        </p:spPr>
        <p:txBody>
          <a:bodyPr spcFirstLastPara="1" wrap="square" lIns="91425" tIns="91425" rIns="91425" bIns="91425" anchor="b" anchorCtr="0">
            <a:noAutofit/>
          </a:bodyPr>
          <a:lstStyle>
            <a:lvl1pPr marL="457200" lvl="0" indent="-228600" algn="l">
              <a:lnSpc>
                <a:spcPct val="93000"/>
              </a:lnSpc>
              <a:spcBef>
                <a:spcPts val="1425"/>
              </a:spcBef>
              <a:spcAft>
                <a:spcPts val="0"/>
              </a:spcAft>
              <a:buSzPts val="2400"/>
              <a:buNone/>
              <a:defRPr sz="2400" b="1"/>
            </a:lvl1pPr>
            <a:lvl2pPr marL="914400" lvl="1" indent="-228600" algn="l">
              <a:lnSpc>
                <a:spcPct val="93000"/>
              </a:lnSpc>
              <a:spcBef>
                <a:spcPts val="1140"/>
              </a:spcBef>
              <a:spcAft>
                <a:spcPts val="0"/>
              </a:spcAft>
              <a:buSzPts val="2000"/>
              <a:buNone/>
              <a:defRPr sz="2000" b="1"/>
            </a:lvl2pPr>
            <a:lvl3pPr marL="1371600" lvl="2" indent="-228600" algn="l">
              <a:lnSpc>
                <a:spcPct val="93000"/>
              </a:lnSpc>
              <a:spcBef>
                <a:spcPts val="865"/>
              </a:spcBef>
              <a:spcAft>
                <a:spcPts val="0"/>
              </a:spcAft>
              <a:buSzPts val="1800"/>
              <a:buNone/>
              <a:defRPr sz="1800" b="1"/>
            </a:lvl3pPr>
            <a:lvl4pPr marL="1828800" lvl="3" indent="-228600" algn="l">
              <a:lnSpc>
                <a:spcPct val="93000"/>
              </a:lnSpc>
              <a:spcBef>
                <a:spcPts val="575"/>
              </a:spcBef>
              <a:spcAft>
                <a:spcPts val="0"/>
              </a:spcAft>
              <a:buSzPts val="1600"/>
              <a:buNone/>
              <a:defRPr sz="1600" b="1"/>
            </a:lvl4pPr>
            <a:lvl5pPr marL="2286000" lvl="4" indent="-228600" algn="l">
              <a:lnSpc>
                <a:spcPct val="93000"/>
              </a:lnSpc>
              <a:spcBef>
                <a:spcPts val="290"/>
              </a:spcBef>
              <a:spcAft>
                <a:spcPts val="0"/>
              </a:spcAft>
              <a:buSzPts val="1600"/>
              <a:buNone/>
              <a:defRPr sz="1600" b="1"/>
            </a:lvl5pPr>
            <a:lvl6pPr marL="2743200" lvl="5" indent="-228600" algn="l">
              <a:lnSpc>
                <a:spcPct val="93000"/>
              </a:lnSpc>
              <a:spcBef>
                <a:spcPts val="290"/>
              </a:spcBef>
              <a:spcAft>
                <a:spcPts val="0"/>
              </a:spcAft>
              <a:buSzPts val="1600"/>
              <a:buNone/>
              <a:defRPr sz="1600" b="1"/>
            </a:lvl6pPr>
            <a:lvl7pPr marL="3200400" lvl="6" indent="-228600" algn="l">
              <a:lnSpc>
                <a:spcPct val="93000"/>
              </a:lnSpc>
              <a:spcBef>
                <a:spcPts val="290"/>
              </a:spcBef>
              <a:spcAft>
                <a:spcPts val="0"/>
              </a:spcAft>
              <a:buSzPts val="1600"/>
              <a:buNone/>
              <a:defRPr sz="1600" b="1"/>
            </a:lvl7pPr>
            <a:lvl8pPr marL="3657600" lvl="7" indent="-228600" algn="l">
              <a:lnSpc>
                <a:spcPct val="93000"/>
              </a:lnSpc>
              <a:spcBef>
                <a:spcPts val="290"/>
              </a:spcBef>
              <a:spcAft>
                <a:spcPts val="0"/>
              </a:spcAft>
              <a:buSzPts val="1600"/>
              <a:buNone/>
              <a:defRPr sz="1600" b="1"/>
            </a:lvl8pPr>
            <a:lvl9pPr marL="4114800" lvl="8" indent="-228600" algn="l">
              <a:lnSpc>
                <a:spcPct val="93000"/>
              </a:lnSpc>
              <a:spcBef>
                <a:spcPts val="290"/>
              </a:spcBef>
              <a:spcAft>
                <a:spcPts val="15"/>
              </a:spcAft>
              <a:buSzPts val="1600"/>
              <a:buNone/>
              <a:defRPr sz="1600" b="1"/>
            </a:lvl9pPr>
          </a:lstStyle>
          <a:p>
            <a:endParaRPr/>
          </a:p>
        </p:txBody>
      </p:sp>
      <p:sp>
        <p:nvSpPr>
          <p:cNvPr id="93" name="Google Shape;93;p38"/>
          <p:cNvSpPr txBox="1">
            <a:spLocks noGrp="1"/>
          </p:cNvSpPr>
          <p:nvPr>
            <p:ph type="body" idx="2"/>
          </p:nvPr>
        </p:nvSpPr>
        <p:spPr>
          <a:xfrm>
            <a:off x="457200" y="1631950"/>
            <a:ext cx="4040188" cy="2962275"/>
          </a:xfrm>
          <a:prstGeom prst="rect">
            <a:avLst/>
          </a:prstGeom>
          <a:noFill/>
          <a:ln>
            <a:noFill/>
          </a:ln>
        </p:spPr>
        <p:txBody>
          <a:bodyPr spcFirstLastPara="1" wrap="square" lIns="91425" tIns="91425" rIns="91425" bIns="91425" anchor="t" anchorCtr="0">
            <a:noAutofit/>
          </a:bodyPr>
          <a:lstStyle>
            <a:lvl1pPr marL="457200" lvl="0" indent="-228600" algn="l">
              <a:lnSpc>
                <a:spcPct val="93000"/>
              </a:lnSpc>
              <a:spcBef>
                <a:spcPts val="1425"/>
              </a:spcBef>
              <a:spcAft>
                <a:spcPts val="0"/>
              </a:spcAft>
              <a:buSzPts val="1400"/>
              <a:buNone/>
              <a:defRPr sz="2400"/>
            </a:lvl1pPr>
            <a:lvl2pPr marL="914400" lvl="1" indent="-228600" algn="l">
              <a:lnSpc>
                <a:spcPct val="93000"/>
              </a:lnSpc>
              <a:spcBef>
                <a:spcPts val="1140"/>
              </a:spcBef>
              <a:spcAft>
                <a:spcPts val="0"/>
              </a:spcAft>
              <a:buSzPts val="1400"/>
              <a:buNone/>
              <a:defRPr sz="2000"/>
            </a:lvl2pPr>
            <a:lvl3pPr marL="1371600" lvl="2" indent="-228600" algn="l">
              <a:lnSpc>
                <a:spcPct val="93000"/>
              </a:lnSpc>
              <a:spcBef>
                <a:spcPts val="865"/>
              </a:spcBef>
              <a:spcAft>
                <a:spcPts val="0"/>
              </a:spcAft>
              <a:buSzPts val="1400"/>
              <a:buNone/>
              <a:defRPr sz="1800"/>
            </a:lvl3pPr>
            <a:lvl4pPr marL="1828800" lvl="3" indent="-228600" algn="l">
              <a:lnSpc>
                <a:spcPct val="93000"/>
              </a:lnSpc>
              <a:spcBef>
                <a:spcPts val="575"/>
              </a:spcBef>
              <a:spcAft>
                <a:spcPts val="0"/>
              </a:spcAft>
              <a:buSzPts val="1400"/>
              <a:buNone/>
              <a:defRPr sz="1600"/>
            </a:lvl4pPr>
            <a:lvl5pPr marL="2286000" lvl="4" indent="-228600" algn="l">
              <a:lnSpc>
                <a:spcPct val="93000"/>
              </a:lnSpc>
              <a:spcBef>
                <a:spcPts val="290"/>
              </a:spcBef>
              <a:spcAft>
                <a:spcPts val="0"/>
              </a:spcAft>
              <a:buSzPts val="1400"/>
              <a:buNone/>
              <a:defRPr sz="1600"/>
            </a:lvl5pPr>
            <a:lvl6pPr marL="2743200" lvl="5" indent="-228600" algn="l">
              <a:lnSpc>
                <a:spcPct val="93000"/>
              </a:lnSpc>
              <a:spcBef>
                <a:spcPts val="290"/>
              </a:spcBef>
              <a:spcAft>
                <a:spcPts val="0"/>
              </a:spcAft>
              <a:buSzPts val="1400"/>
              <a:buNone/>
              <a:defRPr sz="1600"/>
            </a:lvl6pPr>
            <a:lvl7pPr marL="3200400" lvl="6" indent="-228600" algn="l">
              <a:lnSpc>
                <a:spcPct val="93000"/>
              </a:lnSpc>
              <a:spcBef>
                <a:spcPts val="290"/>
              </a:spcBef>
              <a:spcAft>
                <a:spcPts val="0"/>
              </a:spcAft>
              <a:buSzPts val="1400"/>
              <a:buNone/>
              <a:defRPr sz="1600"/>
            </a:lvl7pPr>
            <a:lvl8pPr marL="3657600" lvl="7" indent="-228600" algn="l">
              <a:lnSpc>
                <a:spcPct val="93000"/>
              </a:lnSpc>
              <a:spcBef>
                <a:spcPts val="290"/>
              </a:spcBef>
              <a:spcAft>
                <a:spcPts val="0"/>
              </a:spcAft>
              <a:buSzPts val="1400"/>
              <a:buNone/>
              <a:defRPr sz="1600"/>
            </a:lvl8pPr>
            <a:lvl9pPr marL="4114800" lvl="8" indent="-228600" algn="l">
              <a:lnSpc>
                <a:spcPct val="93000"/>
              </a:lnSpc>
              <a:spcBef>
                <a:spcPts val="290"/>
              </a:spcBef>
              <a:spcAft>
                <a:spcPts val="15"/>
              </a:spcAft>
              <a:buSzPts val="1400"/>
              <a:buNone/>
              <a:defRPr sz="1600"/>
            </a:lvl9pPr>
          </a:lstStyle>
          <a:p>
            <a:endParaRPr/>
          </a:p>
        </p:txBody>
      </p:sp>
      <p:sp>
        <p:nvSpPr>
          <p:cNvPr id="94" name="Google Shape;94;p38"/>
          <p:cNvSpPr txBox="1">
            <a:spLocks noGrp="1"/>
          </p:cNvSpPr>
          <p:nvPr>
            <p:ph type="body" idx="3"/>
          </p:nvPr>
        </p:nvSpPr>
        <p:spPr>
          <a:xfrm>
            <a:off x="4645025" y="1150938"/>
            <a:ext cx="4041775" cy="481012"/>
          </a:xfrm>
          <a:prstGeom prst="rect">
            <a:avLst/>
          </a:prstGeom>
          <a:noFill/>
          <a:ln>
            <a:noFill/>
          </a:ln>
        </p:spPr>
        <p:txBody>
          <a:bodyPr spcFirstLastPara="1" wrap="square" lIns="91425" tIns="91425" rIns="91425" bIns="91425" anchor="b" anchorCtr="0">
            <a:noAutofit/>
          </a:bodyPr>
          <a:lstStyle>
            <a:lvl1pPr marL="457200" lvl="0" indent="-228600" algn="l">
              <a:lnSpc>
                <a:spcPct val="93000"/>
              </a:lnSpc>
              <a:spcBef>
                <a:spcPts val="1425"/>
              </a:spcBef>
              <a:spcAft>
                <a:spcPts val="0"/>
              </a:spcAft>
              <a:buSzPts val="2400"/>
              <a:buNone/>
              <a:defRPr sz="2400" b="1"/>
            </a:lvl1pPr>
            <a:lvl2pPr marL="914400" lvl="1" indent="-228600" algn="l">
              <a:lnSpc>
                <a:spcPct val="93000"/>
              </a:lnSpc>
              <a:spcBef>
                <a:spcPts val="1140"/>
              </a:spcBef>
              <a:spcAft>
                <a:spcPts val="0"/>
              </a:spcAft>
              <a:buSzPts val="2000"/>
              <a:buNone/>
              <a:defRPr sz="2000" b="1"/>
            </a:lvl2pPr>
            <a:lvl3pPr marL="1371600" lvl="2" indent="-228600" algn="l">
              <a:lnSpc>
                <a:spcPct val="93000"/>
              </a:lnSpc>
              <a:spcBef>
                <a:spcPts val="865"/>
              </a:spcBef>
              <a:spcAft>
                <a:spcPts val="0"/>
              </a:spcAft>
              <a:buSzPts val="1800"/>
              <a:buNone/>
              <a:defRPr sz="1800" b="1"/>
            </a:lvl3pPr>
            <a:lvl4pPr marL="1828800" lvl="3" indent="-228600" algn="l">
              <a:lnSpc>
                <a:spcPct val="93000"/>
              </a:lnSpc>
              <a:spcBef>
                <a:spcPts val="575"/>
              </a:spcBef>
              <a:spcAft>
                <a:spcPts val="0"/>
              </a:spcAft>
              <a:buSzPts val="1600"/>
              <a:buNone/>
              <a:defRPr sz="1600" b="1"/>
            </a:lvl4pPr>
            <a:lvl5pPr marL="2286000" lvl="4" indent="-228600" algn="l">
              <a:lnSpc>
                <a:spcPct val="93000"/>
              </a:lnSpc>
              <a:spcBef>
                <a:spcPts val="290"/>
              </a:spcBef>
              <a:spcAft>
                <a:spcPts val="0"/>
              </a:spcAft>
              <a:buSzPts val="1600"/>
              <a:buNone/>
              <a:defRPr sz="1600" b="1"/>
            </a:lvl5pPr>
            <a:lvl6pPr marL="2743200" lvl="5" indent="-228600" algn="l">
              <a:lnSpc>
                <a:spcPct val="93000"/>
              </a:lnSpc>
              <a:spcBef>
                <a:spcPts val="290"/>
              </a:spcBef>
              <a:spcAft>
                <a:spcPts val="0"/>
              </a:spcAft>
              <a:buSzPts val="1600"/>
              <a:buNone/>
              <a:defRPr sz="1600" b="1"/>
            </a:lvl6pPr>
            <a:lvl7pPr marL="3200400" lvl="6" indent="-228600" algn="l">
              <a:lnSpc>
                <a:spcPct val="93000"/>
              </a:lnSpc>
              <a:spcBef>
                <a:spcPts val="290"/>
              </a:spcBef>
              <a:spcAft>
                <a:spcPts val="0"/>
              </a:spcAft>
              <a:buSzPts val="1600"/>
              <a:buNone/>
              <a:defRPr sz="1600" b="1"/>
            </a:lvl7pPr>
            <a:lvl8pPr marL="3657600" lvl="7" indent="-228600" algn="l">
              <a:lnSpc>
                <a:spcPct val="93000"/>
              </a:lnSpc>
              <a:spcBef>
                <a:spcPts val="290"/>
              </a:spcBef>
              <a:spcAft>
                <a:spcPts val="0"/>
              </a:spcAft>
              <a:buSzPts val="1600"/>
              <a:buNone/>
              <a:defRPr sz="1600" b="1"/>
            </a:lvl8pPr>
            <a:lvl9pPr marL="4114800" lvl="8" indent="-228600" algn="l">
              <a:lnSpc>
                <a:spcPct val="93000"/>
              </a:lnSpc>
              <a:spcBef>
                <a:spcPts val="290"/>
              </a:spcBef>
              <a:spcAft>
                <a:spcPts val="15"/>
              </a:spcAft>
              <a:buSzPts val="1600"/>
              <a:buNone/>
              <a:defRPr sz="1600" b="1"/>
            </a:lvl9pPr>
          </a:lstStyle>
          <a:p>
            <a:endParaRPr/>
          </a:p>
        </p:txBody>
      </p:sp>
      <p:sp>
        <p:nvSpPr>
          <p:cNvPr id="95" name="Google Shape;95;p38"/>
          <p:cNvSpPr txBox="1">
            <a:spLocks noGrp="1"/>
          </p:cNvSpPr>
          <p:nvPr>
            <p:ph type="body" idx="4"/>
          </p:nvPr>
        </p:nvSpPr>
        <p:spPr>
          <a:xfrm>
            <a:off x="4645025" y="1631950"/>
            <a:ext cx="4041775" cy="2962275"/>
          </a:xfrm>
          <a:prstGeom prst="rect">
            <a:avLst/>
          </a:prstGeom>
          <a:noFill/>
          <a:ln>
            <a:noFill/>
          </a:ln>
        </p:spPr>
        <p:txBody>
          <a:bodyPr spcFirstLastPara="1" wrap="square" lIns="91425" tIns="91425" rIns="91425" bIns="91425" anchor="t" anchorCtr="0">
            <a:noAutofit/>
          </a:bodyPr>
          <a:lstStyle>
            <a:lvl1pPr marL="457200" lvl="0" indent="-228600" algn="l">
              <a:lnSpc>
                <a:spcPct val="93000"/>
              </a:lnSpc>
              <a:spcBef>
                <a:spcPts val="1425"/>
              </a:spcBef>
              <a:spcAft>
                <a:spcPts val="0"/>
              </a:spcAft>
              <a:buSzPts val="1400"/>
              <a:buNone/>
              <a:defRPr sz="2400"/>
            </a:lvl1pPr>
            <a:lvl2pPr marL="914400" lvl="1" indent="-228600" algn="l">
              <a:lnSpc>
                <a:spcPct val="93000"/>
              </a:lnSpc>
              <a:spcBef>
                <a:spcPts val="1140"/>
              </a:spcBef>
              <a:spcAft>
                <a:spcPts val="0"/>
              </a:spcAft>
              <a:buSzPts val="1400"/>
              <a:buNone/>
              <a:defRPr sz="2000"/>
            </a:lvl2pPr>
            <a:lvl3pPr marL="1371600" lvl="2" indent="-228600" algn="l">
              <a:lnSpc>
                <a:spcPct val="93000"/>
              </a:lnSpc>
              <a:spcBef>
                <a:spcPts val="865"/>
              </a:spcBef>
              <a:spcAft>
                <a:spcPts val="0"/>
              </a:spcAft>
              <a:buSzPts val="1400"/>
              <a:buNone/>
              <a:defRPr sz="1800"/>
            </a:lvl3pPr>
            <a:lvl4pPr marL="1828800" lvl="3" indent="-228600" algn="l">
              <a:lnSpc>
                <a:spcPct val="93000"/>
              </a:lnSpc>
              <a:spcBef>
                <a:spcPts val="575"/>
              </a:spcBef>
              <a:spcAft>
                <a:spcPts val="0"/>
              </a:spcAft>
              <a:buSzPts val="1400"/>
              <a:buNone/>
              <a:defRPr sz="1600"/>
            </a:lvl4pPr>
            <a:lvl5pPr marL="2286000" lvl="4" indent="-228600" algn="l">
              <a:lnSpc>
                <a:spcPct val="93000"/>
              </a:lnSpc>
              <a:spcBef>
                <a:spcPts val="290"/>
              </a:spcBef>
              <a:spcAft>
                <a:spcPts val="0"/>
              </a:spcAft>
              <a:buSzPts val="1400"/>
              <a:buNone/>
              <a:defRPr sz="1600"/>
            </a:lvl5pPr>
            <a:lvl6pPr marL="2743200" lvl="5" indent="-228600" algn="l">
              <a:lnSpc>
                <a:spcPct val="93000"/>
              </a:lnSpc>
              <a:spcBef>
                <a:spcPts val="290"/>
              </a:spcBef>
              <a:spcAft>
                <a:spcPts val="0"/>
              </a:spcAft>
              <a:buSzPts val="1400"/>
              <a:buNone/>
              <a:defRPr sz="1600"/>
            </a:lvl6pPr>
            <a:lvl7pPr marL="3200400" lvl="6" indent="-228600" algn="l">
              <a:lnSpc>
                <a:spcPct val="93000"/>
              </a:lnSpc>
              <a:spcBef>
                <a:spcPts val="290"/>
              </a:spcBef>
              <a:spcAft>
                <a:spcPts val="0"/>
              </a:spcAft>
              <a:buSzPts val="1400"/>
              <a:buNone/>
              <a:defRPr sz="1600"/>
            </a:lvl7pPr>
            <a:lvl8pPr marL="3657600" lvl="7" indent="-228600" algn="l">
              <a:lnSpc>
                <a:spcPct val="93000"/>
              </a:lnSpc>
              <a:spcBef>
                <a:spcPts val="290"/>
              </a:spcBef>
              <a:spcAft>
                <a:spcPts val="0"/>
              </a:spcAft>
              <a:buSzPts val="1400"/>
              <a:buNone/>
              <a:defRPr sz="1600"/>
            </a:lvl8pPr>
            <a:lvl9pPr marL="4114800" lvl="8" indent="-228600" algn="l">
              <a:lnSpc>
                <a:spcPct val="93000"/>
              </a:lnSpc>
              <a:spcBef>
                <a:spcPts val="290"/>
              </a:spcBef>
              <a:spcAft>
                <a:spcPts val="15"/>
              </a:spcAft>
              <a:buSzPts val="1400"/>
              <a:buNone/>
              <a:defRPr sz="1600"/>
            </a:lvl9pPr>
          </a:lstStyle>
          <a:p>
            <a:endParaRPr/>
          </a:p>
        </p:txBody>
      </p:sp>
      <p:sp>
        <p:nvSpPr>
          <p:cNvPr id="96" name="Google Shape;96;p38"/>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97"/>
        <p:cNvGrpSpPr/>
        <p:nvPr/>
      </p:nvGrpSpPr>
      <p:grpSpPr>
        <a:xfrm>
          <a:off x="0" y="0"/>
          <a:ext cx="0" cy="0"/>
          <a:chOff x="0" y="0"/>
          <a:chExt cx="0" cy="0"/>
        </a:xfrm>
      </p:grpSpPr>
      <p:sp>
        <p:nvSpPr>
          <p:cNvPr id="98" name="Google Shape;98;p39"/>
          <p:cNvSpPr txBox="1">
            <a:spLocks noGrp="1"/>
          </p:cNvSpPr>
          <p:nvPr>
            <p:ph type="title"/>
          </p:nvPr>
        </p:nvSpPr>
        <p:spPr>
          <a:xfrm>
            <a:off x="311150" y="444500"/>
            <a:ext cx="8518525" cy="571500"/>
          </a:xfrm>
          <a:prstGeom prst="rect">
            <a:avLst/>
          </a:prstGeom>
          <a:noFill/>
          <a:ln>
            <a:noFill/>
          </a:ln>
        </p:spPr>
        <p:txBody>
          <a:bodyPr spcFirstLastPara="1" wrap="square" lIns="91425" tIns="91425" rIns="91425" bIns="91425" anchor="t"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99" name="Google Shape;99;p39"/>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8"/>
        <p:cNvGrpSpPr/>
        <p:nvPr/>
      </p:nvGrpSpPr>
      <p:grpSpPr>
        <a:xfrm>
          <a:off x="0" y="0"/>
          <a:ext cx="0" cy="0"/>
          <a:chOff x="0" y="0"/>
          <a:chExt cx="0" cy="0"/>
        </a:xfrm>
      </p:grpSpPr>
      <p:sp>
        <p:nvSpPr>
          <p:cNvPr id="19" name="Google Shape;19;p25"/>
          <p:cNvSpPr txBox="1">
            <a:spLocks noGrp="1"/>
          </p:cNvSpPr>
          <p:nvPr>
            <p:ph type="ctrTitle"/>
          </p:nvPr>
        </p:nvSpPr>
        <p:spPr>
          <a:xfrm>
            <a:off x="685800" y="1598613"/>
            <a:ext cx="7772400" cy="1101725"/>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20" name="Google Shape;20;p25"/>
          <p:cNvSpPr txBox="1">
            <a:spLocks noGrp="1"/>
          </p:cNvSpPr>
          <p:nvPr>
            <p:ph type="subTitle" idx="1"/>
          </p:nvPr>
        </p:nvSpPr>
        <p:spPr>
          <a:xfrm>
            <a:off x="1371600" y="2914650"/>
            <a:ext cx="6400800" cy="1314450"/>
          </a:xfrm>
          <a:prstGeom prst="rect">
            <a:avLst/>
          </a:prstGeom>
          <a:noFill/>
          <a:ln>
            <a:noFill/>
          </a:ln>
        </p:spPr>
        <p:txBody>
          <a:bodyPr spcFirstLastPara="1" wrap="square" lIns="0" tIns="12425" rIns="0" bIns="0" anchor="t" anchorCtr="0">
            <a:noAutofit/>
          </a:bodyPr>
          <a:lstStyle>
            <a:lvl1pPr lvl="0" algn="ctr">
              <a:lnSpc>
                <a:spcPct val="93000"/>
              </a:lnSpc>
              <a:spcBef>
                <a:spcPts val="1425"/>
              </a:spcBef>
              <a:spcAft>
                <a:spcPts val="0"/>
              </a:spcAft>
              <a:buSzPts val="1400"/>
              <a:buNone/>
              <a:defRPr/>
            </a:lvl1pPr>
            <a:lvl2pPr lvl="1" algn="ctr">
              <a:lnSpc>
                <a:spcPct val="93000"/>
              </a:lnSpc>
              <a:spcBef>
                <a:spcPts val="1140"/>
              </a:spcBef>
              <a:spcAft>
                <a:spcPts val="0"/>
              </a:spcAft>
              <a:buSzPts val="1400"/>
              <a:buNone/>
              <a:defRPr/>
            </a:lvl2pPr>
            <a:lvl3pPr lvl="2" algn="ctr">
              <a:lnSpc>
                <a:spcPct val="93000"/>
              </a:lnSpc>
              <a:spcBef>
                <a:spcPts val="865"/>
              </a:spcBef>
              <a:spcAft>
                <a:spcPts val="0"/>
              </a:spcAft>
              <a:buSzPts val="1400"/>
              <a:buNone/>
              <a:defRPr/>
            </a:lvl3pPr>
            <a:lvl4pPr lvl="3" algn="ctr">
              <a:lnSpc>
                <a:spcPct val="93000"/>
              </a:lnSpc>
              <a:spcBef>
                <a:spcPts val="575"/>
              </a:spcBef>
              <a:spcAft>
                <a:spcPts val="0"/>
              </a:spcAft>
              <a:buSzPts val="1400"/>
              <a:buNone/>
              <a:defRPr/>
            </a:lvl4pPr>
            <a:lvl5pPr lvl="4" algn="ctr">
              <a:lnSpc>
                <a:spcPct val="93000"/>
              </a:lnSpc>
              <a:spcBef>
                <a:spcPts val="290"/>
              </a:spcBef>
              <a:spcAft>
                <a:spcPts val="0"/>
              </a:spcAft>
              <a:buSzPts val="2000"/>
              <a:buNone/>
              <a:defRPr/>
            </a:lvl5pPr>
            <a:lvl6pPr lvl="5" algn="ctr">
              <a:lnSpc>
                <a:spcPct val="93000"/>
              </a:lnSpc>
              <a:spcBef>
                <a:spcPts val="290"/>
              </a:spcBef>
              <a:spcAft>
                <a:spcPts val="0"/>
              </a:spcAft>
              <a:buSzPts val="2000"/>
              <a:buNone/>
              <a:defRPr/>
            </a:lvl6pPr>
            <a:lvl7pPr lvl="6" algn="ctr">
              <a:lnSpc>
                <a:spcPct val="93000"/>
              </a:lnSpc>
              <a:spcBef>
                <a:spcPts val="290"/>
              </a:spcBef>
              <a:spcAft>
                <a:spcPts val="0"/>
              </a:spcAft>
              <a:buSzPts val="2000"/>
              <a:buNone/>
              <a:defRPr/>
            </a:lvl7pPr>
            <a:lvl8pPr lvl="7" algn="ctr">
              <a:lnSpc>
                <a:spcPct val="93000"/>
              </a:lnSpc>
              <a:spcBef>
                <a:spcPts val="290"/>
              </a:spcBef>
              <a:spcAft>
                <a:spcPts val="0"/>
              </a:spcAft>
              <a:buSzPts val="2000"/>
              <a:buNone/>
              <a:defRPr/>
            </a:lvl8pPr>
            <a:lvl9pPr lvl="8" algn="ctr">
              <a:lnSpc>
                <a:spcPct val="93000"/>
              </a:lnSpc>
              <a:spcBef>
                <a:spcPts val="290"/>
              </a:spcBef>
              <a:spcAft>
                <a:spcPts val="15"/>
              </a:spcAft>
              <a:buSzPts val="2000"/>
              <a:buNone/>
              <a:defRPr/>
            </a:lvl9pPr>
          </a:lstStyle>
          <a:p>
            <a:endParaRPr/>
          </a:p>
        </p:txBody>
      </p:sp>
      <p:sp>
        <p:nvSpPr>
          <p:cNvPr id="21" name="Google Shape;21;p25"/>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100"/>
        <p:cNvGrpSpPr/>
        <p:nvPr/>
      </p:nvGrpSpPr>
      <p:grpSpPr>
        <a:xfrm>
          <a:off x="0" y="0"/>
          <a:ext cx="0" cy="0"/>
          <a:chOff x="0" y="0"/>
          <a:chExt cx="0" cy="0"/>
        </a:xfrm>
      </p:grpSpPr>
      <p:sp>
        <p:nvSpPr>
          <p:cNvPr id="101" name="Google Shape;101;p40"/>
          <p:cNvSpPr txBox="1">
            <a:spLocks noGrp="1"/>
          </p:cNvSpPr>
          <p:nvPr>
            <p:ph type="title"/>
          </p:nvPr>
        </p:nvSpPr>
        <p:spPr>
          <a:xfrm>
            <a:off x="457200" y="204788"/>
            <a:ext cx="3008313" cy="871537"/>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sz="2000" b="1"/>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102" name="Google Shape;102;p40"/>
          <p:cNvSpPr txBox="1">
            <a:spLocks noGrp="1"/>
          </p:cNvSpPr>
          <p:nvPr>
            <p:ph type="body" idx="1"/>
          </p:nvPr>
        </p:nvSpPr>
        <p:spPr>
          <a:xfrm>
            <a:off x="3575050" y="204788"/>
            <a:ext cx="5111750" cy="4389437"/>
          </a:xfrm>
          <a:prstGeom prst="rect">
            <a:avLst/>
          </a:prstGeom>
          <a:noFill/>
          <a:ln>
            <a:noFill/>
          </a:ln>
        </p:spPr>
        <p:txBody>
          <a:bodyPr spcFirstLastPara="1" wrap="square" lIns="91425" tIns="91425" rIns="91425" bIns="91425" anchor="t" anchorCtr="0">
            <a:noAutofit/>
          </a:bodyPr>
          <a:lstStyle>
            <a:lvl1pPr marL="457200" lvl="0" indent="-228600" algn="l">
              <a:lnSpc>
                <a:spcPct val="93000"/>
              </a:lnSpc>
              <a:spcBef>
                <a:spcPts val="1425"/>
              </a:spcBef>
              <a:spcAft>
                <a:spcPts val="0"/>
              </a:spcAft>
              <a:buSzPts val="1400"/>
              <a:buNone/>
              <a:defRPr sz="3200"/>
            </a:lvl1pPr>
            <a:lvl2pPr marL="914400" lvl="1" indent="-228600" algn="l">
              <a:lnSpc>
                <a:spcPct val="93000"/>
              </a:lnSpc>
              <a:spcBef>
                <a:spcPts val="1140"/>
              </a:spcBef>
              <a:spcAft>
                <a:spcPts val="0"/>
              </a:spcAft>
              <a:buSzPts val="1400"/>
              <a:buNone/>
              <a:defRPr sz="2800"/>
            </a:lvl2pPr>
            <a:lvl3pPr marL="1371600" lvl="2" indent="-228600" algn="l">
              <a:lnSpc>
                <a:spcPct val="93000"/>
              </a:lnSpc>
              <a:spcBef>
                <a:spcPts val="865"/>
              </a:spcBef>
              <a:spcAft>
                <a:spcPts val="0"/>
              </a:spcAft>
              <a:buSzPts val="1400"/>
              <a:buNone/>
              <a:defRPr sz="2400"/>
            </a:lvl3pPr>
            <a:lvl4pPr marL="1828800" lvl="3" indent="-228600" algn="l">
              <a:lnSpc>
                <a:spcPct val="93000"/>
              </a:lnSpc>
              <a:spcBef>
                <a:spcPts val="575"/>
              </a:spcBef>
              <a:spcAft>
                <a:spcPts val="0"/>
              </a:spcAft>
              <a:buSzPts val="1400"/>
              <a:buNone/>
              <a:defRPr sz="2000"/>
            </a:lvl4pPr>
            <a:lvl5pPr marL="2286000" lvl="4" indent="-228600" algn="l">
              <a:lnSpc>
                <a:spcPct val="93000"/>
              </a:lnSpc>
              <a:spcBef>
                <a:spcPts val="290"/>
              </a:spcBef>
              <a:spcAft>
                <a:spcPts val="0"/>
              </a:spcAft>
              <a:buSzPts val="1400"/>
              <a:buNone/>
              <a:defRPr sz="2000"/>
            </a:lvl5pPr>
            <a:lvl6pPr marL="2743200" lvl="5" indent="-228600" algn="l">
              <a:lnSpc>
                <a:spcPct val="93000"/>
              </a:lnSpc>
              <a:spcBef>
                <a:spcPts val="290"/>
              </a:spcBef>
              <a:spcAft>
                <a:spcPts val="0"/>
              </a:spcAft>
              <a:buSzPts val="1400"/>
              <a:buNone/>
              <a:defRPr sz="2000"/>
            </a:lvl6pPr>
            <a:lvl7pPr marL="3200400" lvl="6" indent="-228600" algn="l">
              <a:lnSpc>
                <a:spcPct val="93000"/>
              </a:lnSpc>
              <a:spcBef>
                <a:spcPts val="290"/>
              </a:spcBef>
              <a:spcAft>
                <a:spcPts val="0"/>
              </a:spcAft>
              <a:buSzPts val="1400"/>
              <a:buNone/>
              <a:defRPr sz="2000"/>
            </a:lvl7pPr>
            <a:lvl8pPr marL="3657600" lvl="7" indent="-228600" algn="l">
              <a:lnSpc>
                <a:spcPct val="93000"/>
              </a:lnSpc>
              <a:spcBef>
                <a:spcPts val="290"/>
              </a:spcBef>
              <a:spcAft>
                <a:spcPts val="0"/>
              </a:spcAft>
              <a:buSzPts val="1400"/>
              <a:buNone/>
              <a:defRPr sz="2000"/>
            </a:lvl8pPr>
            <a:lvl9pPr marL="4114800" lvl="8" indent="-228600" algn="l">
              <a:lnSpc>
                <a:spcPct val="93000"/>
              </a:lnSpc>
              <a:spcBef>
                <a:spcPts val="290"/>
              </a:spcBef>
              <a:spcAft>
                <a:spcPts val="15"/>
              </a:spcAft>
              <a:buSzPts val="1400"/>
              <a:buNone/>
              <a:defRPr sz="2000"/>
            </a:lvl9pPr>
          </a:lstStyle>
          <a:p>
            <a:endParaRPr/>
          </a:p>
        </p:txBody>
      </p:sp>
      <p:sp>
        <p:nvSpPr>
          <p:cNvPr id="103" name="Google Shape;103;p40"/>
          <p:cNvSpPr txBox="1">
            <a:spLocks noGrp="1"/>
          </p:cNvSpPr>
          <p:nvPr>
            <p:ph type="body" idx="2"/>
          </p:nvPr>
        </p:nvSpPr>
        <p:spPr>
          <a:xfrm>
            <a:off x="457200" y="1076325"/>
            <a:ext cx="3008313" cy="3517900"/>
          </a:xfrm>
          <a:prstGeom prst="rect">
            <a:avLst/>
          </a:prstGeom>
          <a:noFill/>
          <a:ln>
            <a:noFill/>
          </a:ln>
        </p:spPr>
        <p:txBody>
          <a:bodyPr spcFirstLastPara="1" wrap="square" lIns="91425" tIns="91425" rIns="91425" bIns="91425" anchor="t" anchorCtr="0">
            <a:noAutofit/>
          </a:bodyPr>
          <a:lstStyle>
            <a:lvl1pPr marL="457200" lvl="0" indent="-228600" algn="l">
              <a:lnSpc>
                <a:spcPct val="93000"/>
              </a:lnSpc>
              <a:spcBef>
                <a:spcPts val="1425"/>
              </a:spcBef>
              <a:spcAft>
                <a:spcPts val="0"/>
              </a:spcAft>
              <a:buSzPts val="1400"/>
              <a:buNone/>
              <a:defRPr sz="1400"/>
            </a:lvl1pPr>
            <a:lvl2pPr marL="914400" lvl="1" indent="-228600" algn="l">
              <a:lnSpc>
                <a:spcPct val="93000"/>
              </a:lnSpc>
              <a:spcBef>
                <a:spcPts val="1140"/>
              </a:spcBef>
              <a:spcAft>
                <a:spcPts val="0"/>
              </a:spcAft>
              <a:buSzPts val="1200"/>
              <a:buNone/>
              <a:defRPr sz="1200"/>
            </a:lvl2pPr>
            <a:lvl3pPr marL="1371600" lvl="2" indent="-228600" algn="l">
              <a:lnSpc>
                <a:spcPct val="93000"/>
              </a:lnSpc>
              <a:spcBef>
                <a:spcPts val="865"/>
              </a:spcBef>
              <a:spcAft>
                <a:spcPts val="0"/>
              </a:spcAft>
              <a:buSzPts val="1000"/>
              <a:buNone/>
              <a:defRPr sz="1000"/>
            </a:lvl3pPr>
            <a:lvl4pPr marL="1828800" lvl="3" indent="-228600" algn="l">
              <a:lnSpc>
                <a:spcPct val="93000"/>
              </a:lnSpc>
              <a:spcBef>
                <a:spcPts val="575"/>
              </a:spcBef>
              <a:spcAft>
                <a:spcPts val="0"/>
              </a:spcAft>
              <a:buSzPts val="900"/>
              <a:buNone/>
              <a:defRPr sz="900"/>
            </a:lvl4pPr>
            <a:lvl5pPr marL="2286000" lvl="4" indent="-228600" algn="l">
              <a:lnSpc>
                <a:spcPct val="93000"/>
              </a:lnSpc>
              <a:spcBef>
                <a:spcPts val="290"/>
              </a:spcBef>
              <a:spcAft>
                <a:spcPts val="0"/>
              </a:spcAft>
              <a:buSzPts val="900"/>
              <a:buNone/>
              <a:defRPr sz="900"/>
            </a:lvl5pPr>
            <a:lvl6pPr marL="2743200" lvl="5" indent="-228600" algn="l">
              <a:lnSpc>
                <a:spcPct val="93000"/>
              </a:lnSpc>
              <a:spcBef>
                <a:spcPts val="290"/>
              </a:spcBef>
              <a:spcAft>
                <a:spcPts val="0"/>
              </a:spcAft>
              <a:buSzPts val="900"/>
              <a:buNone/>
              <a:defRPr sz="900"/>
            </a:lvl6pPr>
            <a:lvl7pPr marL="3200400" lvl="6" indent="-228600" algn="l">
              <a:lnSpc>
                <a:spcPct val="93000"/>
              </a:lnSpc>
              <a:spcBef>
                <a:spcPts val="290"/>
              </a:spcBef>
              <a:spcAft>
                <a:spcPts val="0"/>
              </a:spcAft>
              <a:buSzPts val="900"/>
              <a:buNone/>
              <a:defRPr sz="900"/>
            </a:lvl7pPr>
            <a:lvl8pPr marL="3657600" lvl="7" indent="-228600" algn="l">
              <a:lnSpc>
                <a:spcPct val="93000"/>
              </a:lnSpc>
              <a:spcBef>
                <a:spcPts val="290"/>
              </a:spcBef>
              <a:spcAft>
                <a:spcPts val="0"/>
              </a:spcAft>
              <a:buSzPts val="900"/>
              <a:buNone/>
              <a:defRPr sz="900"/>
            </a:lvl8pPr>
            <a:lvl9pPr marL="4114800" lvl="8" indent="-228600" algn="l">
              <a:lnSpc>
                <a:spcPct val="93000"/>
              </a:lnSpc>
              <a:spcBef>
                <a:spcPts val="290"/>
              </a:spcBef>
              <a:spcAft>
                <a:spcPts val="15"/>
              </a:spcAft>
              <a:buSzPts val="900"/>
              <a:buNone/>
              <a:defRPr sz="900"/>
            </a:lvl9pPr>
          </a:lstStyle>
          <a:p>
            <a:endParaRPr/>
          </a:p>
        </p:txBody>
      </p:sp>
      <p:sp>
        <p:nvSpPr>
          <p:cNvPr id="104" name="Google Shape;104;p40"/>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105"/>
        <p:cNvGrpSpPr/>
        <p:nvPr/>
      </p:nvGrpSpPr>
      <p:grpSpPr>
        <a:xfrm>
          <a:off x="0" y="0"/>
          <a:ext cx="0" cy="0"/>
          <a:chOff x="0" y="0"/>
          <a:chExt cx="0" cy="0"/>
        </a:xfrm>
      </p:grpSpPr>
      <p:sp>
        <p:nvSpPr>
          <p:cNvPr id="106" name="Google Shape;106;p41"/>
          <p:cNvSpPr txBox="1">
            <a:spLocks noGrp="1"/>
          </p:cNvSpPr>
          <p:nvPr>
            <p:ph type="title"/>
          </p:nvPr>
        </p:nvSpPr>
        <p:spPr>
          <a:xfrm>
            <a:off x="1792288" y="3600450"/>
            <a:ext cx="5486400" cy="425450"/>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sz="2000" b="1"/>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107" name="Google Shape;107;p41"/>
          <p:cNvSpPr>
            <a:spLocks noGrp="1"/>
          </p:cNvSpPr>
          <p:nvPr>
            <p:ph type="pic" idx="2"/>
          </p:nvPr>
        </p:nvSpPr>
        <p:spPr>
          <a:xfrm>
            <a:off x="1792288" y="460375"/>
            <a:ext cx="5486400" cy="3086100"/>
          </a:xfrm>
          <a:prstGeom prst="rect">
            <a:avLst/>
          </a:prstGeom>
          <a:noFill/>
          <a:ln>
            <a:noFill/>
          </a:ln>
        </p:spPr>
      </p:sp>
      <p:sp>
        <p:nvSpPr>
          <p:cNvPr id="108" name="Google Shape;108;p41"/>
          <p:cNvSpPr txBox="1">
            <a:spLocks noGrp="1"/>
          </p:cNvSpPr>
          <p:nvPr>
            <p:ph type="body" idx="1"/>
          </p:nvPr>
        </p:nvSpPr>
        <p:spPr>
          <a:xfrm>
            <a:off x="1792288" y="4025900"/>
            <a:ext cx="5486400" cy="603250"/>
          </a:xfrm>
          <a:prstGeom prst="rect">
            <a:avLst/>
          </a:prstGeom>
          <a:noFill/>
          <a:ln>
            <a:noFill/>
          </a:ln>
        </p:spPr>
        <p:txBody>
          <a:bodyPr spcFirstLastPara="1" wrap="square" lIns="91425" tIns="91425" rIns="91425" bIns="91425" anchor="t" anchorCtr="0">
            <a:noAutofit/>
          </a:bodyPr>
          <a:lstStyle>
            <a:lvl1pPr marL="457200" lvl="0" indent="-228600" algn="l">
              <a:lnSpc>
                <a:spcPct val="93000"/>
              </a:lnSpc>
              <a:spcBef>
                <a:spcPts val="1425"/>
              </a:spcBef>
              <a:spcAft>
                <a:spcPts val="0"/>
              </a:spcAft>
              <a:buSzPts val="1400"/>
              <a:buNone/>
              <a:defRPr sz="1400"/>
            </a:lvl1pPr>
            <a:lvl2pPr marL="914400" lvl="1" indent="-228600" algn="l">
              <a:lnSpc>
                <a:spcPct val="93000"/>
              </a:lnSpc>
              <a:spcBef>
                <a:spcPts val="1140"/>
              </a:spcBef>
              <a:spcAft>
                <a:spcPts val="0"/>
              </a:spcAft>
              <a:buSzPts val="1200"/>
              <a:buNone/>
              <a:defRPr sz="1200"/>
            </a:lvl2pPr>
            <a:lvl3pPr marL="1371600" lvl="2" indent="-228600" algn="l">
              <a:lnSpc>
                <a:spcPct val="93000"/>
              </a:lnSpc>
              <a:spcBef>
                <a:spcPts val="865"/>
              </a:spcBef>
              <a:spcAft>
                <a:spcPts val="0"/>
              </a:spcAft>
              <a:buSzPts val="1000"/>
              <a:buNone/>
              <a:defRPr sz="1000"/>
            </a:lvl3pPr>
            <a:lvl4pPr marL="1828800" lvl="3" indent="-228600" algn="l">
              <a:lnSpc>
                <a:spcPct val="93000"/>
              </a:lnSpc>
              <a:spcBef>
                <a:spcPts val="575"/>
              </a:spcBef>
              <a:spcAft>
                <a:spcPts val="0"/>
              </a:spcAft>
              <a:buSzPts val="900"/>
              <a:buNone/>
              <a:defRPr sz="900"/>
            </a:lvl4pPr>
            <a:lvl5pPr marL="2286000" lvl="4" indent="-228600" algn="l">
              <a:lnSpc>
                <a:spcPct val="93000"/>
              </a:lnSpc>
              <a:spcBef>
                <a:spcPts val="290"/>
              </a:spcBef>
              <a:spcAft>
                <a:spcPts val="0"/>
              </a:spcAft>
              <a:buSzPts val="900"/>
              <a:buNone/>
              <a:defRPr sz="900"/>
            </a:lvl5pPr>
            <a:lvl6pPr marL="2743200" lvl="5" indent="-228600" algn="l">
              <a:lnSpc>
                <a:spcPct val="93000"/>
              </a:lnSpc>
              <a:spcBef>
                <a:spcPts val="290"/>
              </a:spcBef>
              <a:spcAft>
                <a:spcPts val="0"/>
              </a:spcAft>
              <a:buSzPts val="900"/>
              <a:buNone/>
              <a:defRPr sz="900"/>
            </a:lvl6pPr>
            <a:lvl7pPr marL="3200400" lvl="6" indent="-228600" algn="l">
              <a:lnSpc>
                <a:spcPct val="93000"/>
              </a:lnSpc>
              <a:spcBef>
                <a:spcPts val="290"/>
              </a:spcBef>
              <a:spcAft>
                <a:spcPts val="0"/>
              </a:spcAft>
              <a:buSzPts val="900"/>
              <a:buNone/>
              <a:defRPr sz="900"/>
            </a:lvl7pPr>
            <a:lvl8pPr marL="3657600" lvl="7" indent="-228600" algn="l">
              <a:lnSpc>
                <a:spcPct val="93000"/>
              </a:lnSpc>
              <a:spcBef>
                <a:spcPts val="290"/>
              </a:spcBef>
              <a:spcAft>
                <a:spcPts val="0"/>
              </a:spcAft>
              <a:buSzPts val="900"/>
              <a:buNone/>
              <a:defRPr sz="900"/>
            </a:lvl8pPr>
            <a:lvl9pPr marL="4114800" lvl="8" indent="-228600" algn="l">
              <a:lnSpc>
                <a:spcPct val="93000"/>
              </a:lnSpc>
              <a:spcBef>
                <a:spcPts val="290"/>
              </a:spcBef>
              <a:spcAft>
                <a:spcPts val="15"/>
              </a:spcAft>
              <a:buSzPts val="900"/>
              <a:buNone/>
              <a:defRPr sz="900"/>
            </a:lvl9pPr>
          </a:lstStyle>
          <a:p>
            <a:endParaRPr/>
          </a:p>
        </p:txBody>
      </p:sp>
      <p:sp>
        <p:nvSpPr>
          <p:cNvPr id="109" name="Google Shape;109;p41"/>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110"/>
        <p:cNvGrpSpPr/>
        <p:nvPr/>
      </p:nvGrpSpPr>
      <p:grpSpPr>
        <a:xfrm>
          <a:off x="0" y="0"/>
          <a:ext cx="0" cy="0"/>
          <a:chOff x="0" y="0"/>
          <a:chExt cx="0" cy="0"/>
        </a:xfrm>
      </p:grpSpPr>
      <p:sp>
        <p:nvSpPr>
          <p:cNvPr id="111" name="Google Shape;111;p42"/>
          <p:cNvSpPr txBox="1">
            <a:spLocks noGrp="1"/>
          </p:cNvSpPr>
          <p:nvPr>
            <p:ph type="title"/>
          </p:nvPr>
        </p:nvSpPr>
        <p:spPr>
          <a:xfrm>
            <a:off x="311150" y="444500"/>
            <a:ext cx="8518525" cy="571500"/>
          </a:xfrm>
          <a:prstGeom prst="rect">
            <a:avLst/>
          </a:prstGeom>
          <a:noFill/>
          <a:ln>
            <a:noFill/>
          </a:ln>
        </p:spPr>
        <p:txBody>
          <a:bodyPr spcFirstLastPara="1" wrap="square" lIns="91425" tIns="91425" rIns="91425" bIns="91425" anchor="t"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112" name="Google Shape;112;p42"/>
          <p:cNvSpPr txBox="1">
            <a:spLocks noGrp="1"/>
          </p:cNvSpPr>
          <p:nvPr>
            <p:ph type="body" idx="1"/>
          </p:nvPr>
        </p:nvSpPr>
        <p:spPr>
          <a:xfrm rot="5400000">
            <a:off x="2863056" y="-1399381"/>
            <a:ext cx="3414713" cy="8518525"/>
          </a:xfrm>
          <a:prstGeom prst="rect">
            <a:avLst/>
          </a:prstGeom>
          <a:noFill/>
          <a:ln>
            <a:noFill/>
          </a:ln>
        </p:spPr>
        <p:txBody>
          <a:bodyPr spcFirstLastPara="1" wrap="square" lIns="91425" tIns="91425" rIns="91425" bIns="91425"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40"/>
              </a:spcBef>
              <a:spcAft>
                <a:spcPts val="0"/>
              </a:spcAft>
              <a:buSzPts val="1400"/>
              <a:buNone/>
              <a:defRPr/>
            </a:lvl2pPr>
            <a:lvl3pPr marL="1371600" lvl="2" indent="-228600" algn="l">
              <a:lnSpc>
                <a:spcPct val="93000"/>
              </a:lnSpc>
              <a:spcBef>
                <a:spcPts val="865"/>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90"/>
              </a:spcBef>
              <a:spcAft>
                <a:spcPts val="0"/>
              </a:spcAft>
              <a:buSzPts val="1400"/>
              <a:buNone/>
              <a:defRPr/>
            </a:lvl5pPr>
            <a:lvl6pPr marL="2743200" lvl="5" indent="-228600" algn="l">
              <a:lnSpc>
                <a:spcPct val="93000"/>
              </a:lnSpc>
              <a:spcBef>
                <a:spcPts val="290"/>
              </a:spcBef>
              <a:spcAft>
                <a:spcPts val="0"/>
              </a:spcAft>
              <a:buSzPts val="1400"/>
              <a:buNone/>
              <a:defRPr/>
            </a:lvl6pPr>
            <a:lvl7pPr marL="3200400" lvl="6" indent="-228600" algn="l">
              <a:lnSpc>
                <a:spcPct val="93000"/>
              </a:lnSpc>
              <a:spcBef>
                <a:spcPts val="290"/>
              </a:spcBef>
              <a:spcAft>
                <a:spcPts val="0"/>
              </a:spcAft>
              <a:buSzPts val="1400"/>
              <a:buNone/>
              <a:defRPr/>
            </a:lvl7pPr>
            <a:lvl8pPr marL="3657600" lvl="7" indent="-228600" algn="l">
              <a:lnSpc>
                <a:spcPct val="93000"/>
              </a:lnSpc>
              <a:spcBef>
                <a:spcPts val="290"/>
              </a:spcBef>
              <a:spcAft>
                <a:spcPts val="0"/>
              </a:spcAft>
              <a:buSzPts val="1400"/>
              <a:buNone/>
              <a:defRPr/>
            </a:lvl8pPr>
            <a:lvl9pPr marL="4114800" lvl="8" indent="-228600" algn="l">
              <a:lnSpc>
                <a:spcPct val="93000"/>
              </a:lnSpc>
              <a:spcBef>
                <a:spcPts val="290"/>
              </a:spcBef>
              <a:spcAft>
                <a:spcPts val="15"/>
              </a:spcAft>
              <a:buSzPts val="1400"/>
              <a:buNone/>
              <a:defRPr/>
            </a:lvl9pPr>
          </a:lstStyle>
          <a:p>
            <a:endParaRPr/>
          </a:p>
        </p:txBody>
      </p:sp>
      <p:sp>
        <p:nvSpPr>
          <p:cNvPr id="113" name="Google Shape;113;p42"/>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114"/>
        <p:cNvGrpSpPr/>
        <p:nvPr/>
      </p:nvGrpSpPr>
      <p:grpSpPr>
        <a:xfrm>
          <a:off x="0" y="0"/>
          <a:ext cx="0" cy="0"/>
          <a:chOff x="0" y="0"/>
          <a:chExt cx="0" cy="0"/>
        </a:xfrm>
      </p:grpSpPr>
      <p:sp>
        <p:nvSpPr>
          <p:cNvPr id="115" name="Google Shape;115;p43"/>
          <p:cNvSpPr txBox="1">
            <a:spLocks noGrp="1"/>
          </p:cNvSpPr>
          <p:nvPr>
            <p:ph type="title"/>
          </p:nvPr>
        </p:nvSpPr>
        <p:spPr>
          <a:xfrm rot="5400000">
            <a:off x="5703888" y="1441451"/>
            <a:ext cx="4122738" cy="2128837"/>
          </a:xfrm>
          <a:prstGeom prst="rect">
            <a:avLst/>
          </a:prstGeom>
          <a:noFill/>
          <a:ln>
            <a:noFill/>
          </a:ln>
        </p:spPr>
        <p:txBody>
          <a:bodyPr spcFirstLastPara="1" wrap="square" lIns="91425" tIns="91425" rIns="91425" bIns="91425" anchor="t"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116" name="Google Shape;116;p43"/>
          <p:cNvSpPr txBox="1">
            <a:spLocks noGrp="1"/>
          </p:cNvSpPr>
          <p:nvPr>
            <p:ph type="body" idx="1"/>
          </p:nvPr>
        </p:nvSpPr>
        <p:spPr>
          <a:xfrm rot="5400000">
            <a:off x="1368425" y="-612775"/>
            <a:ext cx="4122738" cy="6237288"/>
          </a:xfrm>
          <a:prstGeom prst="rect">
            <a:avLst/>
          </a:prstGeom>
          <a:noFill/>
          <a:ln>
            <a:noFill/>
          </a:ln>
        </p:spPr>
        <p:txBody>
          <a:bodyPr spcFirstLastPara="1" wrap="square" lIns="91425" tIns="91425" rIns="91425" bIns="91425"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40"/>
              </a:spcBef>
              <a:spcAft>
                <a:spcPts val="0"/>
              </a:spcAft>
              <a:buSzPts val="1400"/>
              <a:buNone/>
              <a:defRPr/>
            </a:lvl2pPr>
            <a:lvl3pPr marL="1371600" lvl="2" indent="-228600" algn="l">
              <a:lnSpc>
                <a:spcPct val="93000"/>
              </a:lnSpc>
              <a:spcBef>
                <a:spcPts val="865"/>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90"/>
              </a:spcBef>
              <a:spcAft>
                <a:spcPts val="0"/>
              </a:spcAft>
              <a:buSzPts val="1400"/>
              <a:buNone/>
              <a:defRPr/>
            </a:lvl5pPr>
            <a:lvl6pPr marL="2743200" lvl="5" indent="-228600" algn="l">
              <a:lnSpc>
                <a:spcPct val="93000"/>
              </a:lnSpc>
              <a:spcBef>
                <a:spcPts val="290"/>
              </a:spcBef>
              <a:spcAft>
                <a:spcPts val="0"/>
              </a:spcAft>
              <a:buSzPts val="1400"/>
              <a:buNone/>
              <a:defRPr/>
            </a:lvl6pPr>
            <a:lvl7pPr marL="3200400" lvl="6" indent="-228600" algn="l">
              <a:lnSpc>
                <a:spcPct val="93000"/>
              </a:lnSpc>
              <a:spcBef>
                <a:spcPts val="290"/>
              </a:spcBef>
              <a:spcAft>
                <a:spcPts val="0"/>
              </a:spcAft>
              <a:buSzPts val="1400"/>
              <a:buNone/>
              <a:defRPr/>
            </a:lvl7pPr>
            <a:lvl8pPr marL="3657600" lvl="7" indent="-228600" algn="l">
              <a:lnSpc>
                <a:spcPct val="93000"/>
              </a:lnSpc>
              <a:spcBef>
                <a:spcPts val="290"/>
              </a:spcBef>
              <a:spcAft>
                <a:spcPts val="0"/>
              </a:spcAft>
              <a:buSzPts val="1400"/>
              <a:buNone/>
              <a:defRPr/>
            </a:lvl8pPr>
            <a:lvl9pPr marL="4114800" lvl="8" indent="-228600" algn="l">
              <a:lnSpc>
                <a:spcPct val="93000"/>
              </a:lnSpc>
              <a:spcBef>
                <a:spcPts val="290"/>
              </a:spcBef>
              <a:spcAft>
                <a:spcPts val="15"/>
              </a:spcAft>
              <a:buSzPts val="1400"/>
              <a:buNone/>
              <a:defRPr/>
            </a:lvl9pPr>
          </a:lstStyle>
          <a:p>
            <a:endParaRPr/>
          </a:p>
        </p:txBody>
      </p:sp>
      <p:sp>
        <p:nvSpPr>
          <p:cNvPr id="117" name="Google Shape;117;p43"/>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311150" y="744538"/>
            <a:ext cx="8518525" cy="2051050"/>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24" name="Google Shape;24;p26"/>
          <p:cNvSpPr txBox="1">
            <a:spLocks noGrp="1"/>
          </p:cNvSpPr>
          <p:nvPr>
            <p:ph type="body" idx="1"/>
          </p:nvPr>
        </p:nvSpPr>
        <p:spPr>
          <a:xfrm>
            <a:off x="457200" y="1203325"/>
            <a:ext cx="8228013" cy="2981325"/>
          </a:xfrm>
          <a:prstGeom prst="rect">
            <a:avLst/>
          </a:prstGeom>
          <a:noFill/>
          <a:ln>
            <a:noFill/>
          </a:ln>
        </p:spPr>
        <p:txBody>
          <a:bodyPr spcFirstLastPara="1" wrap="square" lIns="0" tIns="12425" rIns="0" bIns="0" anchor="t" anchorCtr="0">
            <a:noAutofit/>
          </a:bodyPr>
          <a:lstStyle>
            <a:lvl1pPr marL="457200" lvl="0" indent="-228600" algn="l">
              <a:lnSpc>
                <a:spcPct val="93000"/>
              </a:lnSpc>
              <a:spcBef>
                <a:spcPts val="1425"/>
              </a:spcBef>
              <a:spcAft>
                <a:spcPts val="0"/>
              </a:spcAft>
              <a:buSzPts val="1400"/>
              <a:buNone/>
              <a:defRPr/>
            </a:lvl1pPr>
            <a:lvl2pPr marL="914400" lvl="1" indent="-228600" algn="l">
              <a:lnSpc>
                <a:spcPct val="93000"/>
              </a:lnSpc>
              <a:spcBef>
                <a:spcPts val="1140"/>
              </a:spcBef>
              <a:spcAft>
                <a:spcPts val="0"/>
              </a:spcAft>
              <a:buSzPts val="1400"/>
              <a:buNone/>
              <a:defRPr/>
            </a:lvl2pPr>
            <a:lvl3pPr marL="1371600" lvl="2" indent="-228600" algn="l">
              <a:lnSpc>
                <a:spcPct val="93000"/>
              </a:lnSpc>
              <a:spcBef>
                <a:spcPts val="865"/>
              </a:spcBef>
              <a:spcAft>
                <a:spcPts val="0"/>
              </a:spcAft>
              <a:buSzPts val="1400"/>
              <a:buNone/>
              <a:defRPr/>
            </a:lvl3pPr>
            <a:lvl4pPr marL="1828800" lvl="3" indent="-228600" algn="l">
              <a:lnSpc>
                <a:spcPct val="93000"/>
              </a:lnSpc>
              <a:spcBef>
                <a:spcPts val="575"/>
              </a:spcBef>
              <a:spcAft>
                <a:spcPts val="0"/>
              </a:spcAft>
              <a:buSzPts val="1400"/>
              <a:buNone/>
              <a:defRPr/>
            </a:lvl4pPr>
            <a:lvl5pPr marL="2286000" lvl="4" indent="-228600" algn="l">
              <a:lnSpc>
                <a:spcPct val="93000"/>
              </a:lnSpc>
              <a:spcBef>
                <a:spcPts val="290"/>
              </a:spcBef>
              <a:spcAft>
                <a:spcPts val="0"/>
              </a:spcAft>
              <a:buSzPts val="1400"/>
              <a:buNone/>
              <a:defRPr/>
            </a:lvl5pPr>
            <a:lvl6pPr marL="2743200" lvl="5" indent="-228600" algn="l">
              <a:lnSpc>
                <a:spcPct val="93000"/>
              </a:lnSpc>
              <a:spcBef>
                <a:spcPts val="290"/>
              </a:spcBef>
              <a:spcAft>
                <a:spcPts val="0"/>
              </a:spcAft>
              <a:buSzPts val="1400"/>
              <a:buNone/>
              <a:defRPr/>
            </a:lvl6pPr>
            <a:lvl7pPr marL="3200400" lvl="6" indent="-228600" algn="l">
              <a:lnSpc>
                <a:spcPct val="93000"/>
              </a:lnSpc>
              <a:spcBef>
                <a:spcPts val="290"/>
              </a:spcBef>
              <a:spcAft>
                <a:spcPts val="0"/>
              </a:spcAft>
              <a:buSzPts val="1400"/>
              <a:buNone/>
              <a:defRPr/>
            </a:lvl7pPr>
            <a:lvl8pPr marL="3657600" lvl="7" indent="-228600" algn="l">
              <a:lnSpc>
                <a:spcPct val="93000"/>
              </a:lnSpc>
              <a:spcBef>
                <a:spcPts val="290"/>
              </a:spcBef>
              <a:spcAft>
                <a:spcPts val="0"/>
              </a:spcAft>
              <a:buSzPts val="1400"/>
              <a:buNone/>
              <a:defRPr/>
            </a:lvl8pPr>
            <a:lvl9pPr marL="4114800" lvl="8" indent="-228600" algn="l">
              <a:lnSpc>
                <a:spcPct val="93000"/>
              </a:lnSpc>
              <a:spcBef>
                <a:spcPts val="290"/>
              </a:spcBef>
              <a:spcAft>
                <a:spcPts val="15"/>
              </a:spcAft>
              <a:buSzPts val="1400"/>
              <a:buNone/>
              <a:defRPr/>
            </a:lvl9pPr>
          </a:lstStyle>
          <a:p>
            <a:endParaRPr/>
          </a:p>
        </p:txBody>
      </p:sp>
      <p:sp>
        <p:nvSpPr>
          <p:cNvPr id="25" name="Google Shape;25;p26"/>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722313" y="3305175"/>
            <a:ext cx="7772400" cy="1022350"/>
          </a:xfrm>
          <a:prstGeom prst="rect">
            <a:avLst/>
          </a:prstGeom>
          <a:noFill/>
          <a:ln>
            <a:noFill/>
          </a:ln>
        </p:spPr>
        <p:txBody>
          <a:bodyPr spcFirstLastPara="1" wrap="square" lIns="91425" tIns="91425" rIns="91425" bIns="91425" anchor="t" anchorCtr="0">
            <a:noAutofit/>
          </a:bodyPr>
          <a:lstStyle>
            <a:lvl1pPr lvl="0" algn="l">
              <a:lnSpc>
                <a:spcPct val="93000"/>
              </a:lnSpc>
              <a:spcBef>
                <a:spcPts val="15"/>
              </a:spcBef>
              <a:spcAft>
                <a:spcPts val="0"/>
              </a:spcAft>
              <a:buSzPts val="1400"/>
              <a:buNone/>
              <a:defRPr sz="4000" b="1" cap="none"/>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28" name="Google Shape;28;p27"/>
          <p:cNvSpPr txBox="1">
            <a:spLocks noGrp="1"/>
          </p:cNvSpPr>
          <p:nvPr>
            <p:ph type="body" idx="1"/>
          </p:nvPr>
        </p:nvSpPr>
        <p:spPr>
          <a:xfrm>
            <a:off x="722313" y="2179638"/>
            <a:ext cx="7772400" cy="1125537"/>
          </a:xfrm>
          <a:prstGeom prst="rect">
            <a:avLst/>
          </a:prstGeom>
          <a:noFill/>
          <a:ln>
            <a:noFill/>
          </a:ln>
        </p:spPr>
        <p:txBody>
          <a:bodyPr spcFirstLastPara="1" wrap="square" lIns="0" tIns="12425" rIns="0" bIns="0" anchor="b" anchorCtr="0">
            <a:noAutofit/>
          </a:bodyPr>
          <a:lstStyle>
            <a:lvl1pPr marL="457200" lvl="0" indent="-228600" algn="l">
              <a:lnSpc>
                <a:spcPct val="93000"/>
              </a:lnSpc>
              <a:spcBef>
                <a:spcPts val="1425"/>
              </a:spcBef>
              <a:spcAft>
                <a:spcPts val="0"/>
              </a:spcAft>
              <a:buSzPts val="2000"/>
              <a:buNone/>
              <a:defRPr sz="2000"/>
            </a:lvl1pPr>
            <a:lvl2pPr marL="914400" lvl="1" indent="-228600" algn="l">
              <a:lnSpc>
                <a:spcPct val="93000"/>
              </a:lnSpc>
              <a:spcBef>
                <a:spcPts val="1140"/>
              </a:spcBef>
              <a:spcAft>
                <a:spcPts val="0"/>
              </a:spcAft>
              <a:buSzPts val="1800"/>
              <a:buNone/>
              <a:defRPr sz="1800"/>
            </a:lvl2pPr>
            <a:lvl3pPr marL="1371600" lvl="2" indent="-228600" algn="l">
              <a:lnSpc>
                <a:spcPct val="93000"/>
              </a:lnSpc>
              <a:spcBef>
                <a:spcPts val="865"/>
              </a:spcBef>
              <a:spcAft>
                <a:spcPts val="0"/>
              </a:spcAft>
              <a:buSzPts val="1600"/>
              <a:buNone/>
              <a:defRPr sz="1600"/>
            </a:lvl3pPr>
            <a:lvl4pPr marL="1828800" lvl="3" indent="-228600" algn="l">
              <a:lnSpc>
                <a:spcPct val="93000"/>
              </a:lnSpc>
              <a:spcBef>
                <a:spcPts val="575"/>
              </a:spcBef>
              <a:spcAft>
                <a:spcPts val="0"/>
              </a:spcAft>
              <a:buSzPts val="1400"/>
              <a:buNone/>
              <a:defRPr sz="1400"/>
            </a:lvl4pPr>
            <a:lvl5pPr marL="2286000" lvl="4" indent="-228600" algn="l">
              <a:lnSpc>
                <a:spcPct val="93000"/>
              </a:lnSpc>
              <a:spcBef>
                <a:spcPts val="290"/>
              </a:spcBef>
              <a:spcAft>
                <a:spcPts val="0"/>
              </a:spcAft>
              <a:buSzPts val="1400"/>
              <a:buNone/>
              <a:defRPr sz="1400"/>
            </a:lvl5pPr>
            <a:lvl6pPr marL="2743200" lvl="5" indent="-228600" algn="l">
              <a:lnSpc>
                <a:spcPct val="93000"/>
              </a:lnSpc>
              <a:spcBef>
                <a:spcPts val="290"/>
              </a:spcBef>
              <a:spcAft>
                <a:spcPts val="0"/>
              </a:spcAft>
              <a:buSzPts val="1400"/>
              <a:buNone/>
              <a:defRPr sz="1400"/>
            </a:lvl6pPr>
            <a:lvl7pPr marL="3200400" lvl="6" indent="-228600" algn="l">
              <a:lnSpc>
                <a:spcPct val="93000"/>
              </a:lnSpc>
              <a:spcBef>
                <a:spcPts val="290"/>
              </a:spcBef>
              <a:spcAft>
                <a:spcPts val="0"/>
              </a:spcAft>
              <a:buSzPts val="1400"/>
              <a:buNone/>
              <a:defRPr sz="1400"/>
            </a:lvl7pPr>
            <a:lvl8pPr marL="3657600" lvl="7" indent="-228600" algn="l">
              <a:lnSpc>
                <a:spcPct val="93000"/>
              </a:lnSpc>
              <a:spcBef>
                <a:spcPts val="290"/>
              </a:spcBef>
              <a:spcAft>
                <a:spcPts val="0"/>
              </a:spcAft>
              <a:buSzPts val="1400"/>
              <a:buNone/>
              <a:defRPr sz="1400"/>
            </a:lvl8pPr>
            <a:lvl9pPr marL="4114800" lvl="8" indent="-228600" algn="l">
              <a:lnSpc>
                <a:spcPct val="93000"/>
              </a:lnSpc>
              <a:spcBef>
                <a:spcPts val="290"/>
              </a:spcBef>
              <a:spcAft>
                <a:spcPts val="15"/>
              </a:spcAft>
              <a:buSzPts val="1400"/>
              <a:buNone/>
              <a:defRPr sz="1400"/>
            </a:lvl9pPr>
          </a:lstStyle>
          <a:p>
            <a:endParaRPr/>
          </a:p>
        </p:txBody>
      </p:sp>
      <p:sp>
        <p:nvSpPr>
          <p:cNvPr id="29" name="Google Shape;29;p27"/>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311150" y="744538"/>
            <a:ext cx="8518525" cy="2051050"/>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32" name="Google Shape;32;p28"/>
          <p:cNvSpPr txBox="1">
            <a:spLocks noGrp="1"/>
          </p:cNvSpPr>
          <p:nvPr>
            <p:ph type="body" idx="1"/>
          </p:nvPr>
        </p:nvSpPr>
        <p:spPr>
          <a:xfrm>
            <a:off x="457200" y="1203325"/>
            <a:ext cx="4037013" cy="2981325"/>
          </a:xfrm>
          <a:prstGeom prst="rect">
            <a:avLst/>
          </a:prstGeom>
          <a:noFill/>
          <a:ln>
            <a:noFill/>
          </a:ln>
        </p:spPr>
        <p:txBody>
          <a:bodyPr spcFirstLastPara="1" wrap="square" lIns="0" tIns="12425" rIns="0" bIns="0" anchor="t" anchorCtr="0">
            <a:noAutofit/>
          </a:bodyPr>
          <a:lstStyle>
            <a:lvl1pPr marL="457200" lvl="0" indent="-228600" algn="l">
              <a:lnSpc>
                <a:spcPct val="93000"/>
              </a:lnSpc>
              <a:spcBef>
                <a:spcPts val="1425"/>
              </a:spcBef>
              <a:spcAft>
                <a:spcPts val="0"/>
              </a:spcAft>
              <a:buSzPts val="1400"/>
              <a:buNone/>
              <a:defRPr sz="2800"/>
            </a:lvl1pPr>
            <a:lvl2pPr marL="914400" lvl="1" indent="-228600" algn="l">
              <a:lnSpc>
                <a:spcPct val="93000"/>
              </a:lnSpc>
              <a:spcBef>
                <a:spcPts val="1140"/>
              </a:spcBef>
              <a:spcAft>
                <a:spcPts val="0"/>
              </a:spcAft>
              <a:buSzPts val="1400"/>
              <a:buNone/>
              <a:defRPr sz="2400"/>
            </a:lvl2pPr>
            <a:lvl3pPr marL="1371600" lvl="2" indent="-228600" algn="l">
              <a:lnSpc>
                <a:spcPct val="93000"/>
              </a:lnSpc>
              <a:spcBef>
                <a:spcPts val="865"/>
              </a:spcBef>
              <a:spcAft>
                <a:spcPts val="0"/>
              </a:spcAft>
              <a:buSzPts val="1400"/>
              <a:buNone/>
              <a:defRPr sz="2000"/>
            </a:lvl3pPr>
            <a:lvl4pPr marL="1828800" lvl="3" indent="-228600" algn="l">
              <a:lnSpc>
                <a:spcPct val="93000"/>
              </a:lnSpc>
              <a:spcBef>
                <a:spcPts val="575"/>
              </a:spcBef>
              <a:spcAft>
                <a:spcPts val="0"/>
              </a:spcAft>
              <a:buSzPts val="1400"/>
              <a:buNone/>
              <a:defRPr sz="1800"/>
            </a:lvl4pPr>
            <a:lvl5pPr marL="2286000" lvl="4" indent="-228600" algn="l">
              <a:lnSpc>
                <a:spcPct val="93000"/>
              </a:lnSpc>
              <a:spcBef>
                <a:spcPts val="290"/>
              </a:spcBef>
              <a:spcAft>
                <a:spcPts val="0"/>
              </a:spcAft>
              <a:buSzPts val="1400"/>
              <a:buNone/>
              <a:defRPr sz="1800"/>
            </a:lvl5pPr>
            <a:lvl6pPr marL="2743200" lvl="5" indent="-228600" algn="l">
              <a:lnSpc>
                <a:spcPct val="93000"/>
              </a:lnSpc>
              <a:spcBef>
                <a:spcPts val="290"/>
              </a:spcBef>
              <a:spcAft>
                <a:spcPts val="0"/>
              </a:spcAft>
              <a:buSzPts val="1400"/>
              <a:buNone/>
              <a:defRPr sz="1800"/>
            </a:lvl6pPr>
            <a:lvl7pPr marL="3200400" lvl="6" indent="-228600" algn="l">
              <a:lnSpc>
                <a:spcPct val="93000"/>
              </a:lnSpc>
              <a:spcBef>
                <a:spcPts val="290"/>
              </a:spcBef>
              <a:spcAft>
                <a:spcPts val="0"/>
              </a:spcAft>
              <a:buSzPts val="1400"/>
              <a:buNone/>
              <a:defRPr sz="1800"/>
            </a:lvl7pPr>
            <a:lvl8pPr marL="3657600" lvl="7" indent="-228600" algn="l">
              <a:lnSpc>
                <a:spcPct val="93000"/>
              </a:lnSpc>
              <a:spcBef>
                <a:spcPts val="290"/>
              </a:spcBef>
              <a:spcAft>
                <a:spcPts val="0"/>
              </a:spcAft>
              <a:buSzPts val="1400"/>
              <a:buNone/>
              <a:defRPr sz="1800"/>
            </a:lvl8pPr>
            <a:lvl9pPr marL="4114800" lvl="8" indent="-228600" algn="l">
              <a:lnSpc>
                <a:spcPct val="93000"/>
              </a:lnSpc>
              <a:spcBef>
                <a:spcPts val="290"/>
              </a:spcBef>
              <a:spcAft>
                <a:spcPts val="15"/>
              </a:spcAft>
              <a:buSzPts val="1400"/>
              <a:buNone/>
              <a:defRPr sz="1800"/>
            </a:lvl9pPr>
          </a:lstStyle>
          <a:p>
            <a:endParaRPr/>
          </a:p>
        </p:txBody>
      </p:sp>
      <p:sp>
        <p:nvSpPr>
          <p:cNvPr id="33" name="Google Shape;33;p28"/>
          <p:cNvSpPr txBox="1">
            <a:spLocks noGrp="1"/>
          </p:cNvSpPr>
          <p:nvPr>
            <p:ph type="body" idx="2"/>
          </p:nvPr>
        </p:nvSpPr>
        <p:spPr>
          <a:xfrm>
            <a:off x="4646613" y="1203325"/>
            <a:ext cx="4038600" cy="2981325"/>
          </a:xfrm>
          <a:prstGeom prst="rect">
            <a:avLst/>
          </a:prstGeom>
          <a:noFill/>
          <a:ln>
            <a:noFill/>
          </a:ln>
        </p:spPr>
        <p:txBody>
          <a:bodyPr spcFirstLastPara="1" wrap="square" lIns="0" tIns="12425" rIns="0" bIns="0" anchor="t" anchorCtr="0">
            <a:noAutofit/>
          </a:bodyPr>
          <a:lstStyle>
            <a:lvl1pPr marL="457200" lvl="0" indent="-228600" algn="l">
              <a:lnSpc>
                <a:spcPct val="93000"/>
              </a:lnSpc>
              <a:spcBef>
                <a:spcPts val="1425"/>
              </a:spcBef>
              <a:spcAft>
                <a:spcPts val="0"/>
              </a:spcAft>
              <a:buSzPts val="1400"/>
              <a:buNone/>
              <a:defRPr sz="2800"/>
            </a:lvl1pPr>
            <a:lvl2pPr marL="914400" lvl="1" indent="-228600" algn="l">
              <a:lnSpc>
                <a:spcPct val="93000"/>
              </a:lnSpc>
              <a:spcBef>
                <a:spcPts val="1140"/>
              </a:spcBef>
              <a:spcAft>
                <a:spcPts val="0"/>
              </a:spcAft>
              <a:buSzPts val="1400"/>
              <a:buNone/>
              <a:defRPr sz="2400"/>
            </a:lvl2pPr>
            <a:lvl3pPr marL="1371600" lvl="2" indent="-228600" algn="l">
              <a:lnSpc>
                <a:spcPct val="93000"/>
              </a:lnSpc>
              <a:spcBef>
                <a:spcPts val="865"/>
              </a:spcBef>
              <a:spcAft>
                <a:spcPts val="0"/>
              </a:spcAft>
              <a:buSzPts val="1400"/>
              <a:buNone/>
              <a:defRPr sz="2000"/>
            </a:lvl3pPr>
            <a:lvl4pPr marL="1828800" lvl="3" indent="-228600" algn="l">
              <a:lnSpc>
                <a:spcPct val="93000"/>
              </a:lnSpc>
              <a:spcBef>
                <a:spcPts val="575"/>
              </a:spcBef>
              <a:spcAft>
                <a:spcPts val="0"/>
              </a:spcAft>
              <a:buSzPts val="1400"/>
              <a:buNone/>
              <a:defRPr sz="1800"/>
            </a:lvl4pPr>
            <a:lvl5pPr marL="2286000" lvl="4" indent="-228600" algn="l">
              <a:lnSpc>
                <a:spcPct val="93000"/>
              </a:lnSpc>
              <a:spcBef>
                <a:spcPts val="290"/>
              </a:spcBef>
              <a:spcAft>
                <a:spcPts val="0"/>
              </a:spcAft>
              <a:buSzPts val="1400"/>
              <a:buNone/>
              <a:defRPr sz="1800"/>
            </a:lvl5pPr>
            <a:lvl6pPr marL="2743200" lvl="5" indent="-228600" algn="l">
              <a:lnSpc>
                <a:spcPct val="93000"/>
              </a:lnSpc>
              <a:spcBef>
                <a:spcPts val="290"/>
              </a:spcBef>
              <a:spcAft>
                <a:spcPts val="0"/>
              </a:spcAft>
              <a:buSzPts val="1400"/>
              <a:buNone/>
              <a:defRPr sz="1800"/>
            </a:lvl6pPr>
            <a:lvl7pPr marL="3200400" lvl="6" indent="-228600" algn="l">
              <a:lnSpc>
                <a:spcPct val="93000"/>
              </a:lnSpc>
              <a:spcBef>
                <a:spcPts val="290"/>
              </a:spcBef>
              <a:spcAft>
                <a:spcPts val="0"/>
              </a:spcAft>
              <a:buSzPts val="1400"/>
              <a:buNone/>
              <a:defRPr sz="1800"/>
            </a:lvl7pPr>
            <a:lvl8pPr marL="3657600" lvl="7" indent="-228600" algn="l">
              <a:lnSpc>
                <a:spcPct val="93000"/>
              </a:lnSpc>
              <a:spcBef>
                <a:spcPts val="290"/>
              </a:spcBef>
              <a:spcAft>
                <a:spcPts val="0"/>
              </a:spcAft>
              <a:buSzPts val="1400"/>
              <a:buNone/>
              <a:defRPr sz="1800"/>
            </a:lvl8pPr>
            <a:lvl9pPr marL="4114800" lvl="8" indent="-228600" algn="l">
              <a:lnSpc>
                <a:spcPct val="93000"/>
              </a:lnSpc>
              <a:spcBef>
                <a:spcPts val="290"/>
              </a:spcBef>
              <a:spcAft>
                <a:spcPts val="15"/>
              </a:spcAft>
              <a:buSzPts val="1400"/>
              <a:buNone/>
              <a:defRPr sz="1800"/>
            </a:lvl9pPr>
          </a:lstStyle>
          <a:p>
            <a:endParaRPr/>
          </a:p>
        </p:txBody>
      </p:sp>
      <p:sp>
        <p:nvSpPr>
          <p:cNvPr id="34" name="Google Shape;34;p28"/>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37" name="Google Shape;37;p29"/>
          <p:cNvSpPr txBox="1">
            <a:spLocks noGrp="1"/>
          </p:cNvSpPr>
          <p:nvPr>
            <p:ph type="body" idx="1"/>
          </p:nvPr>
        </p:nvSpPr>
        <p:spPr>
          <a:xfrm>
            <a:off x="457200" y="1150938"/>
            <a:ext cx="4040188" cy="481012"/>
          </a:xfrm>
          <a:prstGeom prst="rect">
            <a:avLst/>
          </a:prstGeom>
          <a:noFill/>
          <a:ln>
            <a:noFill/>
          </a:ln>
        </p:spPr>
        <p:txBody>
          <a:bodyPr spcFirstLastPara="1" wrap="square" lIns="0" tIns="12425" rIns="0" bIns="0" anchor="b" anchorCtr="0">
            <a:noAutofit/>
          </a:bodyPr>
          <a:lstStyle>
            <a:lvl1pPr marL="457200" lvl="0" indent="-228600" algn="l">
              <a:lnSpc>
                <a:spcPct val="93000"/>
              </a:lnSpc>
              <a:spcBef>
                <a:spcPts val="1425"/>
              </a:spcBef>
              <a:spcAft>
                <a:spcPts val="0"/>
              </a:spcAft>
              <a:buSzPts val="2400"/>
              <a:buNone/>
              <a:defRPr sz="2400" b="1"/>
            </a:lvl1pPr>
            <a:lvl2pPr marL="914400" lvl="1" indent="-228600" algn="l">
              <a:lnSpc>
                <a:spcPct val="93000"/>
              </a:lnSpc>
              <a:spcBef>
                <a:spcPts val="1140"/>
              </a:spcBef>
              <a:spcAft>
                <a:spcPts val="0"/>
              </a:spcAft>
              <a:buSzPts val="2000"/>
              <a:buNone/>
              <a:defRPr sz="2000" b="1"/>
            </a:lvl2pPr>
            <a:lvl3pPr marL="1371600" lvl="2" indent="-228600" algn="l">
              <a:lnSpc>
                <a:spcPct val="93000"/>
              </a:lnSpc>
              <a:spcBef>
                <a:spcPts val="865"/>
              </a:spcBef>
              <a:spcAft>
                <a:spcPts val="0"/>
              </a:spcAft>
              <a:buSzPts val="1800"/>
              <a:buNone/>
              <a:defRPr sz="1800" b="1"/>
            </a:lvl3pPr>
            <a:lvl4pPr marL="1828800" lvl="3" indent="-228600" algn="l">
              <a:lnSpc>
                <a:spcPct val="93000"/>
              </a:lnSpc>
              <a:spcBef>
                <a:spcPts val="575"/>
              </a:spcBef>
              <a:spcAft>
                <a:spcPts val="0"/>
              </a:spcAft>
              <a:buSzPts val="1600"/>
              <a:buNone/>
              <a:defRPr sz="1600" b="1"/>
            </a:lvl4pPr>
            <a:lvl5pPr marL="2286000" lvl="4" indent="-228600" algn="l">
              <a:lnSpc>
                <a:spcPct val="93000"/>
              </a:lnSpc>
              <a:spcBef>
                <a:spcPts val="290"/>
              </a:spcBef>
              <a:spcAft>
                <a:spcPts val="0"/>
              </a:spcAft>
              <a:buSzPts val="1600"/>
              <a:buNone/>
              <a:defRPr sz="1600" b="1"/>
            </a:lvl5pPr>
            <a:lvl6pPr marL="2743200" lvl="5" indent="-228600" algn="l">
              <a:lnSpc>
                <a:spcPct val="93000"/>
              </a:lnSpc>
              <a:spcBef>
                <a:spcPts val="290"/>
              </a:spcBef>
              <a:spcAft>
                <a:spcPts val="0"/>
              </a:spcAft>
              <a:buSzPts val="1600"/>
              <a:buNone/>
              <a:defRPr sz="1600" b="1"/>
            </a:lvl6pPr>
            <a:lvl7pPr marL="3200400" lvl="6" indent="-228600" algn="l">
              <a:lnSpc>
                <a:spcPct val="93000"/>
              </a:lnSpc>
              <a:spcBef>
                <a:spcPts val="290"/>
              </a:spcBef>
              <a:spcAft>
                <a:spcPts val="0"/>
              </a:spcAft>
              <a:buSzPts val="1600"/>
              <a:buNone/>
              <a:defRPr sz="1600" b="1"/>
            </a:lvl7pPr>
            <a:lvl8pPr marL="3657600" lvl="7" indent="-228600" algn="l">
              <a:lnSpc>
                <a:spcPct val="93000"/>
              </a:lnSpc>
              <a:spcBef>
                <a:spcPts val="290"/>
              </a:spcBef>
              <a:spcAft>
                <a:spcPts val="0"/>
              </a:spcAft>
              <a:buSzPts val="1600"/>
              <a:buNone/>
              <a:defRPr sz="1600" b="1"/>
            </a:lvl8pPr>
            <a:lvl9pPr marL="4114800" lvl="8" indent="-228600" algn="l">
              <a:lnSpc>
                <a:spcPct val="93000"/>
              </a:lnSpc>
              <a:spcBef>
                <a:spcPts val="290"/>
              </a:spcBef>
              <a:spcAft>
                <a:spcPts val="15"/>
              </a:spcAft>
              <a:buSzPts val="1600"/>
              <a:buNone/>
              <a:defRPr sz="1600" b="1"/>
            </a:lvl9pPr>
          </a:lstStyle>
          <a:p>
            <a:endParaRPr/>
          </a:p>
        </p:txBody>
      </p:sp>
      <p:sp>
        <p:nvSpPr>
          <p:cNvPr id="38" name="Google Shape;38;p29"/>
          <p:cNvSpPr txBox="1">
            <a:spLocks noGrp="1"/>
          </p:cNvSpPr>
          <p:nvPr>
            <p:ph type="body" idx="2"/>
          </p:nvPr>
        </p:nvSpPr>
        <p:spPr>
          <a:xfrm>
            <a:off x="457200" y="1631950"/>
            <a:ext cx="4040188" cy="2962275"/>
          </a:xfrm>
          <a:prstGeom prst="rect">
            <a:avLst/>
          </a:prstGeom>
          <a:noFill/>
          <a:ln>
            <a:noFill/>
          </a:ln>
        </p:spPr>
        <p:txBody>
          <a:bodyPr spcFirstLastPara="1" wrap="square" lIns="0" tIns="12425" rIns="0" bIns="0" anchor="t" anchorCtr="0">
            <a:noAutofit/>
          </a:bodyPr>
          <a:lstStyle>
            <a:lvl1pPr marL="457200" lvl="0" indent="-228600" algn="l">
              <a:lnSpc>
                <a:spcPct val="93000"/>
              </a:lnSpc>
              <a:spcBef>
                <a:spcPts val="1425"/>
              </a:spcBef>
              <a:spcAft>
                <a:spcPts val="0"/>
              </a:spcAft>
              <a:buSzPts val="1400"/>
              <a:buNone/>
              <a:defRPr sz="2400"/>
            </a:lvl1pPr>
            <a:lvl2pPr marL="914400" lvl="1" indent="-228600" algn="l">
              <a:lnSpc>
                <a:spcPct val="93000"/>
              </a:lnSpc>
              <a:spcBef>
                <a:spcPts val="1140"/>
              </a:spcBef>
              <a:spcAft>
                <a:spcPts val="0"/>
              </a:spcAft>
              <a:buSzPts val="1400"/>
              <a:buNone/>
              <a:defRPr sz="2000"/>
            </a:lvl2pPr>
            <a:lvl3pPr marL="1371600" lvl="2" indent="-228600" algn="l">
              <a:lnSpc>
                <a:spcPct val="93000"/>
              </a:lnSpc>
              <a:spcBef>
                <a:spcPts val="865"/>
              </a:spcBef>
              <a:spcAft>
                <a:spcPts val="0"/>
              </a:spcAft>
              <a:buSzPts val="1400"/>
              <a:buNone/>
              <a:defRPr sz="1800"/>
            </a:lvl3pPr>
            <a:lvl4pPr marL="1828800" lvl="3" indent="-228600" algn="l">
              <a:lnSpc>
                <a:spcPct val="93000"/>
              </a:lnSpc>
              <a:spcBef>
                <a:spcPts val="575"/>
              </a:spcBef>
              <a:spcAft>
                <a:spcPts val="0"/>
              </a:spcAft>
              <a:buSzPts val="1400"/>
              <a:buNone/>
              <a:defRPr sz="1600"/>
            </a:lvl4pPr>
            <a:lvl5pPr marL="2286000" lvl="4" indent="-228600" algn="l">
              <a:lnSpc>
                <a:spcPct val="93000"/>
              </a:lnSpc>
              <a:spcBef>
                <a:spcPts val="290"/>
              </a:spcBef>
              <a:spcAft>
                <a:spcPts val="0"/>
              </a:spcAft>
              <a:buSzPts val="1400"/>
              <a:buNone/>
              <a:defRPr sz="1600"/>
            </a:lvl5pPr>
            <a:lvl6pPr marL="2743200" lvl="5" indent="-228600" algn="l">
              <a:lnSpc>
                <a:spcPct val="93000"/>
              </a:lnSpc>
              <a:spcBef>
                <a:spcPts val="290"/>
              </a:spcBef>
              <a:spcAft>
                <a:spcPts val="0"/>
              </a:spcAft>
              <a:buSzPts val="1400"/>
              <a:buNone/>
              <a:defRPr sz="1600"/>
            </a:lvl6pPr>
            <a:lvl7pPr marL="3200400" lvl="6" indent="-228600" algn="l">
              <a:lnSpc>
                <a:spcPct val="93000"/>
              </a:lnSpc>
              <a:spcBef>
                <a:spcPts val="290"/>
              </a:spcBef>
              <a:spcAft>
                <a:spcPts val="0"/>
              </a:spcAft>
              <a:buSzPts val="1400"/>
              <a:buNone/>
              <a:defRPr sz="1600"/>
            </a:lvl7pPr>
            <a:lvl8pPr marL="3657600" lvl="7" indent="-228600" algn="l">
              <a:lnSpc>
                <a:spcPct val="93000"/>
              </a:lnSpc>
              <a:spcBef>
                <a:spcPts val="290"/>
              </a:spcBef>
              <a:spcAft>
                <a:spcPts val="0"/>
              </a:spcAft>
              <a:buSzPts val="1400"/>
              <a:buNone/>
              <a:defRPr sz="1600"/>
            </a:lvl8pPr>
            <a:lvl9pPr marL="4114800" lvl="8" indent="-228600" algn="l">
              <a:lnSpc>
                <a:spcPct val="93000"/>
              </a:lnSpc>
              <a:spcBef>
                <a:spcPts val="290"/>
              </a:spcBef>
              <a:spcAft>
                <a:spcPts val="15"/>
              </a:spcAft>
              <a:buSzPts val="1400"/>
              <a:buNone/>
              <a:defRPr sz="1600"/>
            </a:lvl9pPr>
          </a:lstStyle>
          <a:p>
            <a:endParaRPr/>
          </a:p>
        </p:txBody>
      </p:sp>
      <p:sp>
        <p:nvSpPr>
          <p:cNvPr id="39" name="Google Shape;39;p29"/>
          <p:cNvSpPr txBox="1">
            <a:spLocks noGrp="1"/>
          </p:cNvSpPr>
          <p:nvPr>
            <p:ph type="body" idx="3"/>
          </p:nvPr>
        </p:nvSpPr>
        <p:spPr>
          <a:xfrm>
            <a:off x="4645025" y="1150938"/>
            <a:ext cx="4041775" cy="481012"/>
          </a:xfrm>
          <a:prstGeom prst="rect">
            <a:avLst/>
          </a:prstGeom>
          <a:noFill/>
          <a:ln>
            <a:noFill/>
          </a:ln>
        </p:spPr>
        <p:txBody>
          <a:bodyPr spcFirstLastPara="1" wrap="square" lIns="0" tIns="12425" rIns="0" bIns="0" anchor="b" anchorCtr="0">
            <a:noAutofit/>
          </a:bodyPr>
          <a:lstStyle>
            <a:lvl1pPr marL="457200" lvl="0" indent="-228600" algn="l">
              <a:lnSpc>
                <a:spcPct val="93000"/>
              </a:lnSpc>
              <a:spcBef>
                <a:spcPts val="1425"/>
              </a:spcBef>
              <a:spcAft>
                <a:spcPts val="0"/>
              </a:spcAft>
              <a:buSzPts val="2400"/>
              <a:buNone/>
              <a:defRPr sz="2400" b="1"/>
            </a:lvl1pPr>
            <a:lvl2pPr marL="914400" lvl="1" indent="-228600" algn="l">
              <a:lnSpc>
                <a:spcPct val="93000"/>
              </a:lnSpc>
              <a:spcBef>
                <a:spcPts val="1140"/>
              </a:spcBef>
              <a:spcAft>
                <a:spcPts val="0"/>
              </a:spcAft>
              <a:buSzPts val="2000"/>
              <a:buNone/>
              <a:defRPr sz="2000" b="1"/>
            </a:lvl2pPr>
            <a:lvl3pPr marL="1371600" lvl="2" indent="-228600" algn="l">
              <a:lnSpc>
                <a:spcPct val="93000"/>
              </a:lnSpc>
              <a:spcBef>
                <a:spcPts val="865"/>
              </a:spcBef>
              <a:spcAft>
                <a:spcPts val="0"/>
              </a:spcAft>
              <a:buSzPts val="1800"/>
              <a:buNone/>
              <a:defRPr sz="1800" b="1"/>
            </a:lvl3pPr>
            <a:lvl4pPr marL="1828800" lvl="3" indent="-228600" algn="l">
              <a:lnSpc>
                <a:spcPct val="93000"/>
              </a:lnSpc>
              <a:spcBef>
                <a:spcPts val="575"/>
              </a:spcBef>
              <a:spcAft>
                <a:spcPts val="0"/>
              </a:spcAft>
              <a:buSzPts val="1600"/>
              <a:buNone/>
              <a:defRPr sz="1600" b="1"/>
            </a:lvl4pPr>
            <a:lvl5pPr marL="2286000" lvl="4" indent="-228600" algn="l">
              <a:lnSpc>
                <a:spcPct val="93000"/>
              </a:lnSpc>
              <a:spcBef>
                <a:spcPts val="290"/>
              </a:spcBef>
              <a:spcAft>
                <a:spcPts val="0"/>
              </a:spcAft>
              <a:buSzPts val="1600"/>
              <a:buNone/>
              <a:defRPr sz="1600" b="1"/>
            </a:lvl5pPr>
            <a:lvl6pPr marL="2743200" lvl="5" indent="-228600" algn="l">
              <a:lnSpc>
                <a:spcPct val="93000"/>
              </a:lnSpc>
              <a:spcBef>
                <a:spcPts val="290"/>
              </a:spcBef>
              <a:spcAft>
                <a:spcPts val="0"/>
              </a:spcAft>
              <a:buSzPts val="1600"/>
              <a:buNone/>
              <a:defRPr sz="1600" b="1"/>
            </a:lvl6pPr>
            <a:lvl7pPr marL="3200400" lvl="6" indent="-228600" algn="l">
              <a:lnSpc>
                <a:spcPct val="93000"/>
              </a:lnSpc>
              <a:spcBef>
                <a:spcPts val="290"/>
              </a:spcBef>
              <a:spcAft>
                <a:spcPts val="0"/>
              </a:spcAft>
              <a:buSzPts val="1600"/>
              <a:buNone/>
              <a:defRPr sz="1600" b="1"/>
            </a:lvl7pPr>
            <a:lvl8pPr marL="3657600" lvl="7" indent="-228600" algn="l">
              <a:lnSpc>
                <a:spcPct val="93000"/>
              </a:lnSpc>
              <a:spcBef>
                <a:spcPts val="290"/>
              </a:spcBef>
              <a:spcAft>
                <a:spcPts val="0"/>
              </a:spcAft>
              <a:buSzPts val="1600"/>
              <a:buNone/>
              <a:defRPr sz="1600" b="1"/>
            </a:lvl8pPr>
            <a:lvl9pPr marL="4114800" lvl="8" indent="-228600" algn="l">
              <a:lnSpc>
                <a:spcPct val="93000"/>
              </a:lnSpc>
              <a:spcBef>
                <a:spcPts val="290"/>
              </a:spcBef>
              <a:spcAft>
                <a:spcPts val="15"/>
              </a:spcAft>
              <a:buSzPts val="1600"/>
              <a:buNone/>
              <a:defRPr sz="1600" b="1"/>
            </a:lvl9pPr>
          </a:lstStyle>
          <a:p>
            <a:endParaRPr/>
          </a:p>
        </p:txBody>
      </p:sp>
      <p:sp>
        <p:nvSpPr>
          <p:cNvPr id="40" name="Google Shape;40;p29"/>
          <p:cNvSpPr txBox="1">
            <a:spLocks noGrp="1"/>
          </p:cNvSpPr>
          <p:nvPr>
            <p:ph type="body" idx="4"/>
          </p:nvPr>
        </p:nvSpPr>
        <p:spPr>
          <a:xfrm>
            <a:off x="4645025" y="1631950"/>
            <a:ext cx="4041775" cy="2962275"/>
          </a:xfrm>
          <a:prstGeom prst="rect">
            <a:avLst/>
          </a:prstGeom>
          <a:noFill/>
          <a:ln>
            <a:noFill/>
          </a:ln>
        </p:spPr>
        <p:txBody>
          <a:bodyPr spcFirstLastPara="1" wrap="square" lIns="0" tIns="12425" rIns="0" bIns="0" anchor="t" anchorCtr="0">
            <a:noAutofit/>
          </a:bodyPr>
          <a:lstStyle>
            <a:lvl1pPr marL="457200" lvl="0" indent="-228600" algn="l">
              <a:lnSpc>
                <a:spcPct val="93000"/>
              </a:lnSpc>
              <a:spcBef>
                <a:spcPts val="1425"/>
              </a:spcBef>
              <a:spcAft>
                <a:spcPts val="0"/>
              </a:spcAft>
              <a:buSzPts val="1400"/>
              <a:buNone/>
              <a:defRPr sz="2400"/>
            </a:lvl1pPr>
            <a:lvl2pPr marL="914400" lvl="1" indent="-228600" algn="l">
              <a:lnSpc>
                <a:spcPct val="93000"/>
              </a:lnSpc>
              <a:spcBef>
                <a:spcPts val="1140"/>
              </a:spcBef>
              <a:spcAft>
                <a:spcPts val="0"/>
              </a:spcAft>
              <a:buSzPts val="1400"/>
              <a:buNone/>
              <a:defRPr sz="2000"/>
            </a:lvl2pPr>
            <a:lvl3pPr marL="1371600" lvl="2" indent="-228600" algn="l">
              <a:lnSpc>
                <a:spcPct val="93000"/>
              </a:lnSpc>
              <a:spcBef>
                <a:spcPts val="865"/>
              </a:spcBef>
              <a:spcAft>
                <a:spcPts val="0"/>
              </a:spcAft>
              <a:buSzPts val="1400"/>
              <a:buNone/>
              <a:defRPr sz="1800"/>
            </a:lvl3pPr>
            <a:lvl4pPr marL="1828800" lvl="3" indent="-228600" algn="l">
              <a:lnSpc>
                <a:spcPct val="93000"/>
              </a:lnSpc>
              <a:spcBef>
                <a:spcPts val="575"/>
              </a:spcBef>
              <a:spcAft>
                <a:spcPts val="0"/>
              </a:spcAft>
              <a:buSzPts val="1400"/>
              <a:buNone/>
              <a:defRPr sz="1600"/>
            </a:lvl4pPr>
            <a:lvl5pPr marL="2286000" lvl="4" indent="-228600" algn="l">
              <a:lnSpc>
                <a:spcPct val="93000"/>
              </a:lnSpc>
              <a:spcBef>
                <a:spcPts val="290"/>
              </a:spcBef>
              <a:spcAft>
                <a:spcPts val="0"/>
              </a:spcAft>
              <a:buSzPts val="1400"/>
              <a:buNone/>
              <a:defRPr sz="1600"/>
            </a:lvl5pPr>
            <a:lvl6pPr marL="2743200" lvl="5" indent="-228600" algn="l">
              <a:lnSpc>
                <a:spcPct val="93000"/>
              </a:lnSpc>
              <a:spcBef>
                <a:spcPts val="290"/>
              </a:spcBef>
              <a:spcAft>
                <a:spcPts val="0"/>
              </a:spcAft>
              <a:buSzPts val="1400"/>
              <a:buNone/>
              <a:defRPr sz="1600"/>
            </a:lvl6pPr>
            <a:lvl7pPr marL="3200400" lvl="6" indent="-228600" algn="l">
              <a:lnSpc>
                <a:spcPct val="93000"/>
              </a:lnSpc>
              <a:spcBef>
                <a:spcPts val="290"/>
              </a:spcBef>
              <a:spcAft>
                <a:spcPts val="0"/>
              </a:spcAft>
              <a:buSzPts val="1400"/>
              <a:buNone/>
              <a:defRPr sz="1600"/>
            </a:lvl7pPr>
            <a:lvl8pPr marL="3657600" lvl="7" indent="-228600" algn="l">
              <a:lnSpc>
                <a:spcPct val="93000"/>
              </a:lnSpc>
              <a:spcBef>
                <a:spcPts val="290"/>
              </a:spcBef>
              <a:spcAft>
                <a:spcPts val="0"/>
              </a:spcAft>
              <a:buSzPts val="1400"/>
              <a:buNone/>
              <a:defRPr sz="1600"/>
            </a:lvl8pPr>
            <a:lvl9pPr marL="4114800" lvl="8" indent="-228600" algn="l">
              <a:lnSpc>
                <a:spcPct val="93000"/>
              </a:lnSpc>
              <a:spcBef>
                <a:spcPts val="290"/>
              </a:spcBef>
              <a:spcAft>
                <a:spcPts val="15"/>
              </a:spcAft>
              <a:buSzPts val="1400"/>
              <a:buNone/>
              <a:defRPr sz="1600"/>
            </a:lvl9pPr>
          </a:lstStyle>
          <a:p>
            <a:endParaRPr/>
          </a:p>
        </p:txBody>
      </p:sp>
      <p:sp>
        <p:nvSpPr>
          <p:cNvPr id="41" name="Google Shape;41;p29"/>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2"/>
        <p:cNvGrpSpPr/>
        <p:nvPr/>
      </p:nvGrpSpPr>
      <p:grpSpPr>
        <a:xfrm>
          <a:off x="0" y="0"/>
          <a:ext cx="0" cy="0"/>
          <a:chOff x="0" y="0"/>
          <a:chExt cx="0" cy="0"/>
        </a:xfrm>
      </p:grpSpPr>
      <p:sp>
        <p:nvSpPr>
          <p:cNvPr id="43" name="Google Shape;43;p30"/>
          <p:cNvSpPr txBox="1">
            <a:spLocks noGrp="1"/>
          </p:cNvSpPr>
          <p:nvPr>
            <p:ph type="title"/>
          </p:nvPr>
        </p:nvSpPr>
        <p:spPr>
          <a:xfrm>
            <a:off x="311150" y="744538"/>
            <a:ext cx="8518525" cy="2051050"/>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44" name="Google Shape;44;p30"/>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45"/>
        <p:cNvGrpSpPr/>
        <p:nvPr/>
      </p:nvGrpSpPr>
      <p:grpSpPr>
        <a:xfrm>
          <a:off x="0" y="0"/>
          <a:ext cx="0" cy="0"/>
          <a:chOff x="0" y="0"/>
          <a:chExt cx="0" cy="0"/>
        </a:xfrm>
      </p:grpSpPr>
      <p:sp>
        <p:nvSpPr>
          <p:cNvPr id="46" name="Google Shape;46;p31"/>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47"/>
        <p:cNvGrpSpPr/>
        <p:nvPr/>
      </p:nvGrpSpPr>
      <p:grpSpPr>
        <a:xfrm>
          <a:off x="0" y="0"/>
          <a:ext cx="0" cy="0"/>
          <a:chOff x="0" y="0"/>
          <a:chExt cx="0" cy="0"/>
        </a:xfrm>
      </p:grpSpPr>
      <p:sp>
        <p:nvSpPr>
          <p:cNvPr id="48" name="Google Shape;48;p32"/>
          <p:cNvSpPr txBox="1">
            <a:spLocks noGrp="1"/>
          </p:cNvSpPr>
          <p:nvPr>
            <p:ph type="title"/>
          </p:nvPr>
        </p:nvSpPr>
        <p:spPr>
          <a:xfrm>
            <a:off x="457200" y="204788"/>
            <a:ext cx="3008313" cy="871537"/>
          </a:xfrm>
          <a:prstGeom prst="rect">
            <a:avLst/>
          </a:prstGeom>
          <a:noFill/>
          <a:ln>
            <a:noFill/>
          </a:ln>
        </p:spPr>
        <p:txBody>
          <a:bodyPr spcFirstLastPara="1" wrap="square" lIns="91425" tIns="91425" rIns="91425" bIns="91425" anchor="b" anchorCtr="0">
            <a:noAutofit/>
          </a:bodyPr>
          <a:lstStyle>
            <a:lvl1pPr lvl="0" algn="l">
              <a:lnSpc>
                <a:spcPct val="93000"/>
              </a:lnSpc>
              <a:spcBef>
                <a:spcPts val="15"/>
              </a:spcBef>
              <a:spcAft>
                <a:spcPts val="0"/>
              </a:spcAft>
              <a:buSzPts val="1400"/>
              <a:buNone/>
              <a:defRPr sz="2000" b="1"/>
            </a:lvl1pPr>
            <a:lvl2pPr lvl="1" algn="l">
              <a:lnSpc>
                <a:spcPct val="93000"/>
              </a:lnSpc>
              <a:spcBef>
                <a:spcPts val="15"/>
              </a:spcBef>
              <a:spcAft>
                <a:spcPts val="0"/>
              </a:spcAft>
              <a:buSzPts val="1400"/>
              <a:buNone/>
              <a:defRPr/>
            </a:lvl2pPr>
            <a:lvl3pPr lvl="2" algn="l">
              <a:lnSpc>
                <a:spcPct val="93000"/>
              </a:lnSpc>
              <a:spcBef>
                <a:spcPts val="15"/>
              </a:spcBef>
              <a:spcAft>
                <a:spcPts val="0"/>
              </a:spcAft>
              <a:buSzPts val="1400"/>
              <a:buNone/>
              <a:defRPr/>
            </a:lvl3pPr>
            <a:lvl4pPr lvl="3" algn="l">
              <a:lnSpc>
                <a:spcPct val="93000"/>
              </a:lnSpc>
              <a:spcBef>
                <a:spcPts val="15"/>
              </a:spcBef>
              <a:spcAft>
                <a:spcPts val="0"/>
              </a:spcAft>
              <a:buSzPts val="1400"/>
              <a:buNone/>
              <a:defRPr/>
            </a:lvl4pPr>
            <a:lvl5pPr lvl="4" algn="l">
              <a:lnSpc>
                <a:spcPct val="93000"/>
              </a:lnSpc>
              <a:spcBef>
                <a:spcPts val="15"/>
              </a:spcBef>
              <a:spcAft>
                <a:spcPts val="0"/>
              </a:spcAft>
              <a:buSzPts val="1400"/>
              <a:buNone/>
              <a:defRPr/>
            </a:lvl5pPr>
            <a:lvl6pPr lvl="5" algn="l">
              <a:lnSpc>
                <a:spcPct val="93000"/>
              </a:lnSpc>
              <a:spcBef>
                <a:spcPts val="15"/>
              </a:spcBef>
              <a:spcAft>
                <a:spcPts val="0"/>
              </a:spcAft>
              <a:buSzPts val="1400"/>
              <a:buNone/>
              <a:defRPr/>
            </a:lvl6pPr>
            <a:lvl7pPr lvl="6" algn="l">
              <a:lnSpc>
                <a:spcPct val="93000"/>
              </a:lnSpc>
              <a:spcBef>
                <a:spcPts val="15"/>
              </a:spcBef>
              <a:spcAft>
                <a:spcPts val="0"/>
              </a:spcAft>
              <a:buSzPts val="1400"/>
              <a:buNone/>
              <a:defRPr/>
            </a:lvl7pPr>
            <a:lvl8pPr lvl="7" algn="l">
              <a:lnSpc>
                <a:spcPct val="93000"/>
              </a:lnSpc>
              <a:spcBef>
                <a:spcPts val="15"/>
              </a:spcBef>
              <a:spcAft>
                <a:spcPts val="0"/>
              </a:spcAft>
              <a:buSzPts val="1400"/>
              <a:buNone/>
              <a:defRPr/>
            </a:lvl8pPr>
            <a:lvl9pPr lvl="8" algn="l">
              <a:lnSpc>
                <a:spcPct val="93000"/>
              </a:lnSpc>
              <a:spcBef>
                <a:spcPts val="15"/>
              </a:spcBef>
              <a:spcAft>
                <a:spcPts val="15"/>
              </a:spcAft>
              <a:buSzPts val="1400"/>
              <a:buNone/>
              <a:defRPr/>
            </a:lvl9pPr>
          </a:lstStyle>
          <a:p>
            <a:endParaRPr/>
          </a:p>
        </p:txBody>
      </p:sp>
      <p:sp>
        <p:nvSpPr>
          <p:cNvPr id="49" name="Google Shape;49;p32"/>
          <p:cNvSpPr txBox="1">
            <a:spLocks noGrp="1"/>
          </p:cNvSpPr>
          <p:nvPr>
            <p:ph type="body" idx="1"/>
          </p:nvPr>
        </p:nvSpPr>
        <p:spPr>
          <a:xfrm>
            <a:off x="3575050" y="204788"/>
            <a:ext cx="5111750" cy="4389437"/>
          </a:xfrm>
          <a:prstGeom prst="rect">
            <a:avLst/>
          </a:prstGeom>
          <a:noFill/>
          <a:ln>
            <a:noFill/>
          </a:ln>
        </p:spPr>
        <p:txBody>
          <a:bodyPr spcFirstLastPara="1" wrap="square" lIns="0" tIns="12425" rIns="0" bIns="0" anchor="t" anchorCtr="0">
            <a:noAutofit/>
          </a:bodyPr>
          <a:lstStyle>
            <a:lvl1pPr marL="457200" lvl="0" indent="-228600" algn="l">
              <a:lnSpc>
                <a:spcPct val="93000"/>
              </a:lnSpc>
              <a:spcBef>
                <a:spcPts val="1425"/>
              </a:spcBef>
              <a:spcAft>
                <a:spcPts val="0"/>
              </a:spcAft>
              <a:buSzPts val="1400"/>
              <a:buNone/>
              <a:defRPr sz="3200"/>
            </a:lvl1pPr>
            <a:lvl2pPr marL="914400" lvl="1" indent="-228600" algn="l">
              <a:lnSpc>
                <a:spcPct val="93000"/>
              </a:lnSpc>
              <a:spcBef>
                <a:spcPts val="1140"/>
              </a:spcBef>
              <a:spcAft>
                <a:spcPts val="0"/>
              </a:spcAft>
              <a:buSzPts val="1400"/>
              <a:buNone/>
              <a:defRPr sz="2800"/>
            </a:lvl2pPr>
            <a:lvl3pPr marL="1371600" lvl="2" indent="-228600" algn="l">
              <a:lnSpc>
                <a:spcPct val="93000"/>
              </a:lnSpc>
              <a:spcBef>
                <a:spcPts val="865"/>
              </a:spcBef>
              <a:spcAft>
                <a:spcPts val="0"/>
              </a:spcAft>
              <a:buSzPts val="1400"/>
              <a:buNone/>
              <a:defRPr sz="2400"/>
            </a:lvl3pPr>
            <a:lvl4pPr marL="1828800" lvl="3" indent="-228600" algn="l">
              <a:lnSpc>
                <a:spcPct val="93000"/>
              </a:lnSpc>
              <a:spcBef>
                <a:spcPts val="575"/>
              </a:spcBef>
              <a:spcAft>
                <a:spcPts val="0"/>
              </a:spcAft>
              <a:buSzPts val="1400"/>
              <a:buNone/>
              <a:defRPr sz="2000"/>
            </a:lvl4pPr>
            <a:lvl5pPr marL="2286000" lvl="4" indent="-228600" algn="l">
              <a:lnSpc>
                <a:spcPct val="93000"/>
              </a:lnSpc>
              <a:spcBef>
                <a:spcPts val="290"/>
              </a:spcBef>
              <a:spcAft>
                <a:spcPts val="0"/>
              </a:spcAft>
              <a:buSzPts val="1400"/>
              <a:buNone/>
              <a:defRPr sz="2000"/>
            </a:lvl5pPr>
            <a:lvl6pPr marL="2743200" lvl="5" indent="-228600" algn="l">
              <a:lnSpc>
                <a:spcPct val="93000"/>
              </a:lnSpc>
              <a:spcBef>
                <a:spcPts val="290"/>
              </a:spcBef>
              <a:spcAft>
                <a:spcPts val="0"/>
              </a:spcAft>
              <a:buSzPts val="1400"/>
              <a:buNone/>
              <a:defRPr sz="2000"/>
            </a:lvl6pPr>
            <a:lvl7pPr marL="3200400" lvl="6" indent="-228600" algn="l">
              <a:lnSpc>
                <a:spcPct val="93000"/>
              </a:lnSpc>
              <a:spcBef>
                <a:spcPts val="290"/>
              </a:spcBef>
              <a:spcAft>
                <a:spcPts val="0"/>
              </a:spcAft>
              <a:buSzPts val="1400"/>
              <a:buNone/>
              <a:defRPr sz="2000"/>
            </a:lvl7pPr>
            <a:lvl8pPr marL="3657600" lvl="7" indent="-228600" algn="l">
              <a:lnSpc>
                <a:spcPct val="93000"/>
              </a:lnSpc>
              <a:spcBef>
                <a:spcPts val="290"/>
              </a:spcBef>
              <a:spcAft>
                <a:spcPts val="0"/>
              </a:spcAft>
              <a:buSzPts val="1400"/>
              <a:buNone/>
              <a:defRPr sz="2000"/>
            </a:lvl8pPr>
            <a:lvl9pPr marL="4114800" lvl="8" indent="-228600" algn="l">
              <a:lnSpc>
                <a:spcPct val="93000"/>
              </a:lnSpc>
              <a:spcBef>
                <a:spcPts val="290"/>
              </a:spcBef>
              <a:spcAft>
                <a:spcPts val="15"/>
              </a:spcAft>
              <a:buSzPts val="1400"/>
              <a:buNone/>
              <a:defRPr sz="2000"/>
            </a:lvl9pPr>
          </a:lstStyle>
          <a:p>
            <a:endParaRPr/>
          </a:p>
        </p:txBody>
      </p:sp>
      <p:sp>
        <p:nvSpPr>
          <p:cNvPr id="50" name="Google Shape;50;p32"/>
          <p:cNvSpPr txBox="1">
            <a:spLocks noGrp="1"/>
          </p:cNvSpPr>
          <p:nvPr>
            <p:ph type="body" idx="2"/>
          </p:nvPr>
        </p:nvSpPr>
        <p:spPr>
          <a:xfrm>
            <a:off x="457200" y="1076325"/>
            <a:ext cx="3008313" cy="3517900"/>
          </a:xfrm>
          <a:prstGeom prst="rect">
            <a:avLst/>
          </a:prstGeom>
          <a:noFill/>
          <a:ln>
            <a:noFill/>
          </a:ln>
        </p:spPr>
        <p:txBody>
          <a:bodyPr spcFirstLastPara="1" wrap="square" lIns="0" tIns="12425" rIns="0" bIns="0" anchor="t" anchorCtr="0">
            <a:noAutofit/>
          </a:bodyPr>
          <a:lstStyle>
            <a:lvl1pPr marL="457200" lvl="0" indent="-228600" algn="l">
              <a:lnSpc>
                <a:spcPct val="93000"/>
              </a:lnSpc>
              <a:spcBef>
                <a:spcPts val="1425"/>
              </a:spcBef>
              <a:spcAft>
                <a:spcPts val="0"/>
              </a:spcAft>
              <a:buSzPts val="1400"/>
              <a:buNone/>
              <a:defRPr sz="1400"/>
            </a:lvl1pPr>
            <a:lvl2pPr marL="914400" lvl="1" indent="-228600" algn="l">
              <a:lnSpc>
                <a:spcPct val="93000"/>
              </a:lnSpc>
              <a:spcBef>
                <a:spcPts val="1140"/>
              </a:spcBef>
              <a:spcAft>
                <a:spcPts val="0"/>
              </a:spcAft>
              <a:buSzPts val="1200"/>
              <a:buNone/>
              <a:defRPr sz="1200"/>
            </a:lvl2pPr>
            <a:lvl3pPr marL="1371600" lvl="2" indent="-228600" algn="l">
              <a:lnSpc>
                <a:spcPct val="93000"/>
              </a:lnSpc>
              <a:spcBef>
                <a:spcPts val="865"/>
              </a:spcBef>
              <a:spcAft>
                <a:spcPts val="0"/>
              </a:spcAft>
              <a:buSzPts val="1000"/>
              <a:buNone/>
              <a:defRPr sz="1000"/>
            </a:lvl3pPr>
            <a:lvl4pPr marL="1828800" lvl="3" indent="-228600" algn="l">
              <a:lnSpc>
                <a:spcPct val="93000"/>
              </a:lnSpc>
              <a:spcBef>
                <a:spcPts val="575"/>
              </a:spcBef>
              <a:spcAft>
                <a:spcPts val="0"/>
              </a:spcAft>
              <a:buSzPts val="900"/>
              <a:buNone/>
              <a:defRPr sz="900"/>
            </a:lvl4pPr>
            <a:lvl5pPr marL="2286000" lvl="4" indent="-228600" algn="l">
              <a:lnSpc>
                <a:spcPct val="93000"/>
              </a:lnSpc>
              <a:spcBef>
                <a:spcPts val="290"/>
              </a:spcBef>
              <a:spcAft>
                <a:spcPts val="0"/>
              </a:spcAft>
              <a:buSzPts val="900"/>
              <a:buNone/>
              <a:defRPr sz="900"/>
            </a:lvl5pPr>
            <a:lvl6pPr marL="2743200" lvl="5" indent="-228600" algn="l">
              <a:lnSpc>
                <a:spcPct val="93000"/>
              </a:lnSpc>
              <a:spcBef>
                <a:spcPts val="290"/>
              </a:spcBef>
              <a:spcAft>
                <a:spcPts val="0"/>
              </a:spcAft>
              <a:buSzPts val="900"/>
              <a:buNone/>
              <a:defRPr sz="900"/>
            </a:lvl6pPr>
            <a:lvl7pPr marL="3200400" lvl="6" indent="-228600" algn="l">
              <a:lnSpc>
                <a:spcPct val="93000"/>
              </a:lnSpc>
              <a:spcBef>
                <a:spcPts val="290"/>
              </a:spcBef>
              <a:spcAft>
                <a:spcPts val="0"/>
              </a:spcAft>
              <a:buSzPts val="900"/>
              <a:buNone/>
              <a:defRPr sz="900"/>
            </a:lvl7pPr>
            <a:lvl8pPr marL="3657600" lvl="7" indent="-228600" algn="l">
              <a:lnSpc>
                <a:spcPct val="93000"/>
              </a:lnSpc>
              <a:spcBef>
                <a:spcPts val="290"/>
              </a:spcBef>
              <a:spcAft>
                <a:spcPts val="0"/>
              </a:spcAft>
              <a:buSzPts val="900"/>
              <a:buNone/>
              <a:defRPr sz="900"/>
            </a:lvl8pPr>
            <a:lvl9pPr marL="4114800" lvl="8" indent="-228600" algn="l">
              <a:lnSpc>
                <a:spcPct val="93000"/>
              </a:lnSpc>
              <a:spcBef>
                <a:spcPts val="290"/>
              </a:spcBef>
              <a:spcAft>
                <a:spcPts val="15"/>
              </a:spcAft>
              <a:buSzPts val="900"/>
              <a:buNone/>
              <a:defRPr sz="900"/>
            </a:lvl9pPr>
          </a:lstStyle>
          <a:p>
            <a:endParaRPr/>
          </a:p>
        </p:txBody>
      </p:sp>
      <p:sp>
        <p:nvSpPr>
          <p:cNvPr id="51" name="Google Shape;51;p32"/>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Google Shape;10;p19"/>
          <p:cNvPicPr preferRelativeResize="0"/>
          <p:nvPr/>
        </p:nvPicPr>
        <p:blipFill rotWithShape="1">
          <a:blip r:embed="rId14">
            <a:alphaModFix/>
          </a:blip>
          <a:srcRect/>
          <a:stretch/>
        </p:blipFill>
        <p:spPr>
          <a:xfrm>
            <a:off x="0" y="0"/>
            <a:ext cx="9144000" cy="5143500"/>
          </a:xfrm>
          <a:prstGeom prst="rect">
            <a:avLst/>
          </a:prstGeom>
          <a:noFill/>
          <a:ln>
            <a:noFill/>
          </a:ln>
        </p:spPr>
      </p:pic>
      <p:pic>
        <p:nvPicPr>
          <p:cNvPr id="11" name="Google Shape;11;p19"/>
          <p:cNvPicPr preferRelativeResize="0"/>
          <p:nvPr/>
        </p:nvPicPr>
        <p:blipFill rotWithShape="1">
          <a:blip r:embed="rId15">
            <a:alphaModFix/>
          </a:blip>
          <a:srcRect/>
          <a:stretch/>
        </p:blipFill>
        <p:spPr>
          <a:xfrm>
            <a:off x="8343900" y="4689475"/>
            <a:ext cx="619125" cy="341313"/>
          </a:xfrm>
          <a:prstGeom prst="rect">
            <a:avLst/>
          </a:prstGeom>
          <a:noFill/>
          <a:ln>
            <a:noFill/>
          </a:ln>
        </p:spPr>
      </p:pic>
      <p:sp>
        <p:nvSpPr>
          <p:cNvPr id="12" name="Google Shape;12;p19"/>
          <p:cNvSpPr txBox="1">
            <a:spLocks noGrp="1"/>
          </p:cNvSpPr>
          <p:nvPr>
            <p:ph type="title"/>
          </p:nvPr>
        </p:nvSpPr>
        <p:spPr>
          <a:xfrm>
            <a:off x="311150" y="744538"/>
            <a:ext cx="8518525" cy="2051050"/>
          </a:xfrm>
          <a:prstGeom prst="rect">
            <a:avLst/>
          </a:prstGeom>
          <a:noFill/>
          <a:ln>
            <a:noFill/>
          </a:ln>
        </p:spPr>
        <p:txBody>
          <a:bodyPr spcFirstLastPara="1" wrap="square" lIns="91425" tIns="91425" rIns="91425" bIns="91425" anchor="b" anchorCtr="0">
            <a:noAutofit/>
          </a:bodyPr>
          <a:lstStyle>
            <a:lvl1pPr marR="0" lvl="0"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15"/>
              </a:spcBef>
              <a:spcAft>
                <a:spcPts val="15"/>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9"/>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
        <p:nvSpPr>
          <p:cNvPr id="14" name="Google Shape;14;p19"/>
          <p:cNvSpPr txBox="1">
            <a:spLocks noGrp="1"/>
          </p:cNvSpPr>
          <p:nvPr>
            <p:ph type="body" idx="1"/>
          </p:nvPr>
        </p:nvSpPr>
        <p:spPr>
          <a:xfrm>
            <a:off x="457200" y="1203325"/>
            <a:ext cx="8228013" cy="2981325"/>
          </a:xfrm>
          <a:prstGeom prst="rect">
            <a:avLst/>
          </a:prstGeom>
          <a:noFill/>
          <a:ln>
            <a:noFill/>
          </a:ln>
        </p:spPr>
        <p:txBody>
          <a:bodyPr spcFirstLastPara="1" wrap="square" lIns="0" tIns="12425" rIns="0" bIns="0" anchor="t" anchorCtr="0">
            <a:noAutofit/>
          </a:bodyPr>
          <a:lstStyle>
            <a:lvl1pPr marL="457200" marR="0" lvl="0"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14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86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29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9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9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9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90"/>
              </a:spcBef>
              <a:spcAft>
                <a:spcPts val="15"/>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pic>
        <p:nvPicPr>
          <p:cNvPr id="66" name="Google Shape;66;p21"/>
          <p:cNvPicPr preferRelativeResize="0"/>
          <p:nvPr/>
        </p:nvPicPr>
        <p:blipFill rotWithShape="1">
          <a:blip r:embed="rId13">
            <a:alphaModFix/>
          </a:blip>
          <a:srcRect/>
          <a:stretch/>
        </p:blipFill>
        <p:spPr>
          <a:xfrm>
            <a:off x="0" y="0"/>
            <a:ext cx="9144000" cy="5143500"/>
          </a:xfrm>
          <a:prstGeom prst="rect">
            <a:avLst/>
          </a:prstGeom>
          <a:noFill/>
          <a:ln>
            <a:noFill/>
          </a:ln>
        </p:spPr>
      </p:pic>
      <p:pic>
        <p:nvPicPr>
          <p:cNvPr id="67" name="Google Shape;67;p21"/>
          <p:cNvPicPr preferRelativeResize="0"/>
          <p:nvPr/>
        </p:nvPicPr>
        <p:blipFill rotWithShape="1">
          <a:blip r:embed="rId14">
            <a:alphaModFix/>
          </a:blip>
          <a:srcRect/>
          <a:stretch/>
        </p:blipFill>
        <p:spPr>
          <a:xfrm>
            <a:off x="8343900" y="4689475"/>
            <a:ext cx="619125" cy="341313"/>
          </a:xfrm>
          <a:prstGeom prst="rect">
            <a:avLst/>
          </a:prstGeom>
          <a:noFill/>
          <a:ln>
            <a:noFill/>
          </a:ln>
        </p:spPr>
      </p:pic>
      <p:sp>
        <p:nvSpPr>
          <p:cNvPr id="68" name="Google Shape;68;p21"/>
          <p:cNvSpPr txBox="1">
            <a:spLocks noGrp="1"/>
          </p:cNvSpPr>
          <p:nvPr>
            <p:ph type="title"/>
          </p:nvPr>
        </p:nvSpPr>
        <p:spPr>
          <a:xfrm>
            <a:off x="311150" y="444500"/>
            <a:ext cx="8518525" cy="571500"/>
          </a:xfrm>
          <a:prstGeom prst="rect">
            <a:avLst/>
          </a:prstGeom>
          <a:noFill/>
          <a:ln>
            <a:noFill/>
          </a:ln>
        </p:spPr>
        <p:txBody>
          <a:bodyPr spcFirstLastPara="1" wrap="square" lIns="91425" tIns="91425" rIns="91425" bIns="91425" anchor="t" anchorCtr="0">
            <a:noAutofit/>
          </a:bodyPr>
          <a:lstStyle>
            <a:lvl1pPr marR="0" lvl="0"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1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15"/>
              </a:spcBef>
              <a:spcAft>
                <a:spcPts val="15"/>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21"/>
          <p:cNvSpPr txBox="1">
            <a:spLocks noGrp="1"/>
          </p:cNvSpPr>
          <p:nvPr>
            <p:ph type="body" idx="1"/>
          </p:nvPr>
        </p:nvSpPr>
        <p:spPr>
          <a:xfrm>
            <a:off x="311150" y="1152525"/>
            <a:ext cx="8518525" cy="341471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14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86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29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9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9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9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90"/>
              </a:spcBef>
              <a:spcAft>
                <a:spcPts val="15"/>
              </a:spcAft>
              <a:buClr>
                <a:srgbClr val="000000"/>
              </a:buClr>
              <a:buSzPts val="1400"/>
              <a:buFont typeface="Arial"/>
              <a:buNone/>
              <a:defRPr sz="2000" b="0" i="0" u="none" strike="noStrike" cap="none">
                <a:solidFill>
                  <a:srgbClr val="000000"/>
                </a:solidFill>
                <a:latin typeface="Arial"/>
                <a:ea typeface="Arial"/>
                <a:cs typeface="Arial"/>
                <a:sym typeface="Arial"/>
              </a:defRPr>
            </a:lvl9pPr>
          </a:lstStyle>
          <a:p>
            <a:endParaRPr/>
          </a:p>
        </p:txBody>
      </p:sp>
      <p:sp>
        <p:nvSpPr>
          <p:cNvPr id="70" name="Google Shape;70;p21"/>
          <p:cNvSpPr txBox="1">
            <a:spLocks noGrp="1"/>
          </p:cNvSpPr>
          <p:nvPr>
            <p:ph type="sldNum" idx="12"/>
          </p:nvPr>
        </p:nvSpPr>
        <p:spPr>
          <a:xfrm>
            <a:off x="8472488" y="4662488"/>
            <a:ext cx="546100" cy="392113"/>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Times New Roman"/>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xml"/><Relationship Id="rId18" Type="http://schemas.openxmlformats.org/officeDocument/2006/relationships/slide" Target="slide6.xml"/><Relationship Id="rId26" Type="http://schemas.openxmlformats.org/officeDocument/2006/relationships/slide" Target="slide19.xml"/><Relationship Id="rId3" Type="http://schemas.openxmlformats.org/officeDocument/2006/relationships/slide" Target="slide29.xml"/><Relationship Id="rId21" Type="http://schemas.openxmlformats.org/officeDocument/2006/relationships/slide" Target="slide16.xml"/><Relationship Id="rId7" Type="http://schemas.openxmlformats.org/officeDocument/2006/relationships/slide" Target="slide30.xml"/><Relationship Id="rId12" Type="http://schemas.openxmlformats.org/officeDocument/2006/relationships/slide" Target="slide3.xml"/><Relationship Id="rId17" Type="http://schemas.openxmlformats.org/officeDocument/2006/relationships/slide" Target="slide5.xml"/><Relationship Id="rId25" Type="http://schemas.openxmlformats.org/officeDocument/2006/relationships/slide" Target="slide21.xml"/><Relationship Id="rId2" Type="http://schemas.openxmlformats.org/officeDocument/2006/relationships/notesSlide" Target="../notesSlides/notesSlide2.xm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13.xml"/><Relationship Id="rId6" Type="http://schemas.openxmlformats.org/officeDocument/2006/relationships/slide" Target="slide31.xml"/><Relationship Id="rId11" Type="http://schemas.openxmlformats.org/officeDocument/2006/relationships/slide" Target="slide8.xml"/><Relationship Id="rId24" Type="http://schemas.openxmlformats.org/officeDocument/2006/relationships/slide" Target="slide24.xml"/><Relationship Id="rId5" Type="http://schemas.openxmlformats.org/officeDocument/2006/relationships/slide" Target="slide15.xml"/><Relationship Id="rId15" Type="http://schemas.openxmlformats.org/officeDocument/2006/relationships/slide" Target="slide11.xml"/><Relationship Id="rId23" Type="http://schemas.openxmlformats.org/officeDocument/2006/relationships/slide" Target="slide18.xml"/><Relationship Id="rId28" Type="http://schemas.openxmlformats.org/officeDocument/2006/relationships/hyperlink" Target="https://docs.google.com/presentation/d/1HQg2E75pvAtQenq4-j0vQF9Oa2PDaWIY/edit#slide=id.p2" TargetMode="External"/><Relationship Id="rId10" Type="http://schemas.openxmlformats.org/officeDocument/2006/relationships/slide" Target="slide7.xml"/><Relationship Id="rId19" Type="http://schemas.openxmlformats.org/officeDocument/2006/relationships/slide" Target="slide12.xml"/><Relationship Id="rId4" Type="http://schemas.openxmlformats.org/officeDocument/2006/relationships/slide" Target="slide9.xml"/><Relationship Id="rId9" Type="http://schemas.openxmlformats.org/officeDocument/2006/relationships/slide" Target="slide26.xml"/><Relationship Id="rId14" Type="http://schemas.openxmlformats.org/officeDocument/2006/relationships/slide" Target="slide13.xml"/><Relationship Id="rId22" Type="http://schemas.openxmlformats.org/officeDocument/2006/relationships/slide" Target="slide17.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p:nvPr/>
        </p:nvSpPr>
        <p:spPr>
          <a:xfrm>
            <a:off x="4537076" y="217211"/>
            <a:ext cx="4326900" cy="47091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Clr>
                <a:srgbClr val="000000"/>
              </a:buClr>
              <a:buSzPts val="2800"/>
              <a:buFont typeface="Times New Roman"/>
              <a:buNone/>
            </a:pPr>
            <a:endParaRPr sz="2400" b="1" i="0" u="none" strike="noStrike" cap="none">
              <a:solidFill>
                <a:srgbClr val="3D85C6"/>
              </a:solidFill>
              <a:latin typeface="Tahoma"/>
              <a:ea typeface="Tahoma"/>
              <a:cs typeface="Tahoma"/>
              <a:sym typeface="Tahoma"/>
            </a:endParaRPr>
          </a:p>
          <a:p>
            <a:pPr marL="0" marR="0" lvl="0" indent="0" algn="ctr" rtl="0">
              <a:lnSpc>
                <a:spcPct val="150000"/>
              </a:lnSpc>
              <a:spcBef>
                <a:spcPts val="0"/>
              </a:spcBef>
              <a:spcAft>
                <a:spcPts val="0"/>
              </a:spcAft>
              <a:buClr>
                <a:srgbClr val="000000"/>
              </a:buClr>
              <a:buSzPts val="2800"/>
              <a:buFont typeface="Times New Roman"/>
              <a:buNone/>
            </a:pPr>
            <a:endParaRPr sz="2400" b="1" i="0" u="none" strike="noStrike" cap="none">
              <a:solidFill>
                <a:srgbClr val="3D85C6"/>
              </a:solidFill>
              <a:latin typeface="Tahoma"/>
              <a:ea typeface="Tahoma"/>
              <a:cs typeface="Tahoma"/>
              <a:sym typeface="Tahoma"/>
            </a:endParaRPr>
          </a:p>
          <a:p>
            <a:pPr marL="0" marR="0" lvl="0" indent="0" algn="ctr" rtl="0">
              <a:lnSpc>
                <a:spcPct val="150000"/>
              </a:lnSpc>
              <a:spcBef>
                <a:spcPts val="0"/>
              </a:spcBef>
              <a:spcAft>
                <a:spcPts val="0"/>
              </a:spcAft>
              <a:buClr>
                <a:srgbClr val="000000"/>
              </a:buClr>
              <a:buSzPts val="2800"/>
              <a:buFont typeface="Times New Roman"/>
              <a:buNone/>
            </a:pPr>
            <a:r>
              <a:rPr lang="pt-BR" sz="2300" b="1" i="0" u="none" strike="noStrike" cap="none">
                <a:solidFill>
                  <a:srgbClr val="3D85C6"/>
                </a:solidFill>
                <a:latin typeface="Tahoma"/>
                <a:ea typeface="Tahoma"/>
                <a:cs typeface="Tahoma"/>
                <a:sym typeface="Tahoma"/>
              </a:rPr>
              <a:t>Acompanhamento Indicadores do</a:t>
            </a:r>
            <a:endParaRPr sz="2300" b="1" i="0" u="none" strike="noStrike" cap="none">
              <a:solidFill>
                <a:srgbClr val="3D85C6"/>
              </a:solidFill>
              <a:latin typeface="Tahoma"/>
              <a:ea typeface="Tahoma"/>
              <a:cs typeface="Tahoma"/>
              <a:sym typeface="Tahoma"/>
            </a:endParaRPr>
          </a:p>
          <a:p>
            <a:pPr marL="0" marR="0" lvl="0" indent="0" algn="ctr" rtl="0">
              <a:lnSpc>
                <a:spcPct val="150000"/>
              </a:lnSpc>
              <a:spcBef>
                <a:spcPts val="0"/>
              </a:spcBef>
              <a:spcAft>
                <a:spcPts val="0"/>
              </a:spcAft>
              <a:buClr>
                <a:srgbClr val="000000"/>
              </a:buClr>
              <a:buSzPts val="2800"/>
              <a:buFont typeface="Times New Roman"/>
              <a:buNone/>
            </a:pPr>
            <a:r>
              <a:rPr lang="pt-BR" sz="2300" b="1" i="0" u="none" strike="noStrike" cap="none">
                <a:solidFill>
                  <a:srgbClr val="3D85C6"/>
                </a:solidFill>
                <a:latin typeface="Tahoma"/>
                <a:ea typeface="Tahoma"/>
                <a:cs typeface="Tahoma"/>
                <a:sym typeface="Tahoma"/>
              </a:rPr>
              <a:t>Plano Estratégico</a:t>
            </a:r>
            <a:endParaRPr sz="2300" b="1" i="0" u="none" strike="noStrike" cap="none">
              <a:solidFill>
                <a:srgbClr val="3D85C6"/>
              </a:solidFill>
              <a:latin typeface="Tahoma"/>
              <a:ea typeface="Tahoma"/>
              <a:cs typeface="Tahoma"/>
              <a:sym typeface="Tahoma"/>
            </a:endParaRPr>
          </a:p>
          <a:p>
            <a:pPr marL="0" marR="0" lvl="0" indent="0" algn="ctr" rtl="0">
              <a:lnSpc>
                <a:spcPct val="150000"/>
              </a:lnSpc>
              <a:spcBef>
                <a:spcPts val="0"/>
              </a:spcBef>
              <a:spcAft>
                <a:spcPts val="0"/>
              </a:spcAft>
              <a:buClr>
                <a:srgbClr val="000000"/>
              </a:buClr>
              <a:buSzPts val="2800"/>
              <a:buFont typeface="Times New Roman"/>
              <a:buNone/>
            </a:pPr>
            <a:r>
              <a:rPr lang="pt-BR" sz="2300" b="1" i="0" u="none" strike="noStrike" cap="none">
                <a:solidFill>
                  <a:srgbClr val="3D85C6"/>
                </a:solidFill>
                <a:latin typeface="Tahoma"/>
                <a:ea typeface="Tahoma"/>
                <a:cs typeface="Tahoma"/>
                <a:sym typeface="Tahoma"/>
              </a:rPr>
              <a:t>- 3º Trimestre de 2023</a:t>
            </a:r>
            <a:endParaRPr sz="2300" b="1" i="0" u="none" strike="noStrike" cap="none">
              <a:solidFill>
                <a:srgbClr val="3D85C6"/>
              </a:solidFill>
              <a:latin typeface="Tahoma"/>
              <a:ea typeface="Tahoma"/>
              <a:cs typeface="Tahoma"/>
              <a:sym typeface="Tahoma"/>
            </a:endParaRPr>
          </a:p>
        </p:txBody>
      </p:sp>
      <p:pic>
        <p:nvPicPr>
          <p:cNvPr id="124" name="Google Shape;124;p1"/>
          <p:cNvPicPr preferRelativeResize="0"/>
          <p:nvPr/>
        </p:nvPicPr>
        <p:blipFill rotWithShape="1">
          <a:blip r:embed="rId3">
            <a:alphaModFix/>
          </a:blip>
          <a:srcRect l="32451" t="16861" r="15034"/>
          <a:stretch/>
        </p:blipFill>
        <p:spPr>
          <a:xfrm>
            <a:off x="0" y="0"/>
            <a:ext cx="4537075" cy="5143500"/>
          </a:xfrm>
          <a:prstGeom prst="rect">
            <a:avLst/>
          </a:prstGeom>
          <a:noFill/>
          <a:ln>
            <a:noFill/>
          </a:ln>
        </p:spPr>
      </p:pic>
      <p:sp>
        <p:nvSpPr>
          <p:cNvPr id="125" name="Google Shape;125;p1"/>
          <p:cNvSpPr txBox="1"/>
          <p:nvPr/>
        </p:nvSpPr>
        <p:spPr>
          <a:xfrm>
            <a:off x="2057401" y="4685430"/>
            <a:ext cx="666881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pt-BR" sz="1600" b="1" i="0" u="none" strike="noStrike" cap="none">
                <a:solidFill>
                  <a:srgbClr val="00AAE4"/>
                </a:solidFill>
                <a:latin typeface="Tahoma"/>
                <a:ea typeface="Tahoma"/>
                <a:cs typeface="Tahoma"/>
                <a:sym typeface="Tahoma"/>
              </a:rPr>
              <a:t>Superintendência de Planejamento Estratégico - SUPLAN</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4bd7aa5c59_2_221"/>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294" name="Google Shape;294;g24bd7aa5c59_2_221"/>
          <p:cNvGraphicFramePr/>
          <p:nvPr/>
        </p:nvGraphicFramePr>
        <p:xfrm>
          <a:off x="7239000" y="172489"/>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295" name="Google Shape;295;g24bd7aa5c59_2_221"/>
          <p:cNvGraphicFramePr/>
          <p:nvPr/>
        </p:nvGraphicFramePr>
        <p:xfrm>
          <a:off x="1066800" y="875094"/>
          <a:ext cx="3000000" cy="3000000"/>
        </p:xfrm>
        <a:graphic>
          <a:graphicData uri="http://schemas.openxmlformats.org/drawingml/2006/table">
            <a:tbl>
              <a:tblPr>
                <a:noFill/>
                <a:tableStyleId>{B3BB65DE-9921-495A-9B97-7B9C6928D6AA}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839450">
                  <a:extLst>
                    <a:ext uri="{9D8B030D-6E8A-4147-A177-3AD203B41FA5}">
                      <a16:colId xmlns:a16="http://schemas.microsoft.com/office/drawing/2014/main" val="20002"/>
                    </a:ext>
                  </a:extLst>
                </a:gridCol>
                <a:gridCol w="839450">
                  <a:extLst>
                    <a:ext uri="{9D8B030D-6E8A-4147-A177-3AD203B41FA5}">
                      <a16:colId xmlns:a16="http://schemas.microsoft.com/office/drawing/2014/main" val="20003"/>
                    </a:ext>
                  </a:extLst>
                </a:gridCol>
                <a:gridCol w="865700">
                  <a:extLst>
                    <a:ext uri="{9D8B030D-6E8A-4147-A177-3AD203B41FA5}">
                      <a16:colId xmlns:a16="http://schemas.microsoft.com/office/drawing/2014/main" val="20004"/>
                    </a:ext>
                  </a:extLst>
                </a:gridCol>
                <a:gridCol w="795725">
                  <a:extLst>
                    <a:ext uri="{9D8B030D-6E8A-4147-A177-3AD203B41FA5}">
                      <a16:colId xmlns:a16="http://schemas.microsoft.com/office/drawing/2014/main" val="20005"/>
                    </a:ext>
                  </a:extLst>
                </a:gridCol>
                <a:gridCol w="717025">
                  <a:extLst>
                    <a:ext uri="{9D8B030D-6E8A-4147-A177-3AD203B41FA5}">
                      <a16:colId xmlns:a16="http://schemas.microsoft.com/office/drawing/2014/main" val="20006"/>
                    </a:ext>
                  </a:extLst>
                </a:gridCol>
                <a:gridCol w="743275">
                  <a:extLst>
                    <a:ext uri="{9D8B030D-6E8A-4147-A177-3AD203B41FA5}">
                      <a16:colId xmlns:a16="http://schemas.microsoft.com/office/drawing/2014/main" val="20007"/>
                    </a:ext>
                  </a:extLst>
                </a:gridCol>
              </a:tblGrid>
              <a:tr h="4603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 Iniciativa</a:t>
                      </a:r>
                      <a:endParaRPr sz="700" u="none" strike="noStrike" cap="none"/>
                    </a:p>
                  </a:txBody>
                  <a:tcPr marL="3175" marR="3175" marT="31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175" marR="3175" marT="317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5670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Tempo de tramitação de processos de contratação</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175" marR="3175" marT="31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TTPC = (Média de dias no DEAMP) + (Média de dias na COJUR)</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 DEAMP/</a:t>
                      </a:r>
                      <a:endParaRPr sz="700" u="none" strike="noStrike" cap="none"/>
                    </a:p>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COJUR</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8</a:t>
                      </a:r>
                      <a:r>
                        <a:rPr lang="pt-BR" sz="1000" b="1" u="none" strike="noStrike" cap="none">
                          <a:solidFill>
                            <a:schemeClr val="dk1"/>
                          </a:solidFill>
                          <a:latin typeface="Tahoma"/>
                          <a:ea typeface="Tahoma"/>
                          <a:cs typeface="Tahoma"/>
                          <a:sym typeface="Tahoma"/>
                        </a:rPr>
                        <a:t>4</a:t>
                      </a:r>
                      <a:r>
                        <a:rPr lang="pt-BR" sz="1000" b="1" i="0" u="none" strike="noStrike" cap="none">
                          <a:solidFill>
                            <a:schemeClr val="dk1"/>
                          </a:solidFill>
                          <a:latin typeface="Tahoma"/>
                          <a:ea typeface="Tahoma"/>
                          <a:cs typeface="Tahoma"/>
                          <a:sym typeface="Tahoma"/>
                        </a:rPr>
                        <a:t> dias</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84</a:t>
                      </a:r>
                      <a:r>
                        <a:rPr lang="pt-BR" sz="1000" b="1" i="0" u="none" strike="noStrike" cap="none">
                          <a:solidFill>
                            <a:schemeClr val="dk1"/>
                          </a:solidFill>
                          <a:latin typeface="Tahoma"/>
                          <a:ea typeface="Tahoma"/>
                          <a:cs typeface="Tahoma"/>
                          <a:sym typeface="Tahoma"/>
                        </a:rPr>
                        <a:t> dias</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100</a:t>
                      </a:r>
                      <a:r>
                        <a:rPr lang="pt-BR" sz="1000" b="1" i="0" u="none" strike="noStrike" cap="none">
                          <a:solidFill>
                            <a:schemeClr val="dk1"/>
                          </a:solidFill>
                          <a:latin typeface="Tahoma"/>
                          <a:ea typeface="Tahoma"/>
                          <a:cs typeface="Tahoma"/>
                          <a:sym typeface="Tahoma"/>
                        </a:rPr>
                        <a:t>%</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100%</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100</a:t>
                      </a:r>
                      <a:r>
                        <a:rPr lang="pt-BR" sz="1000" b="1" i="0" u="none" strike="noStrike" cap="none">
                          <a:latin typeface="Tahoma"/>
                          <a:ea typeface="Tahoma"/>
                          <a:cs typeface="Tahoma"/>
                          <a:sym typeface="Tahoma"/>
                        </a:rPr>
                        <a:t>%</a:t>
                      </a:r>
                      <a:endParaRPr sz="700" u="none" strike="noStrike" cap="none"/>
                    </a:p>
                  </a:txBody>
                  <a:tcPr marL="3175" marR="3175" marT="31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r h="460375">
                <a:tc>
                  <a:txBody>
                    <a:bodyPr/>
                    <a:lstStyle/>
                    <a:p>
                      <a:pPr marL="0" marR="0" lvl="0" indent="0" algn="ctr" rtl="0">
                        <a:lnSpc>
                          <a:spcPct val="100000"/>
                        </a:lnSpc>
                        <a:spcBef>
                          <a:spcPts val="0"/>
                        </a:spcBef>
                        <a:spcAft>
                          <a:spcPts val="0"/>
                        </a:spcAft>
                        <a:buClr>
                          <a:srgbClr val="000000"/>
                        </a:buClr>
                        <a:buSzPts val="1400"/>
                        <a:buFont typeface="Arial"/>
                        <a:buNone/>
                      </a:pPr>
                      <a:r>
                        <a:rPr lang="pt-BR" sz="1000" b="0" i="0" u="none" strike="noStrike" cap="none">
                          <a:solidFill>
                            <a:srgbClr val="595959"/>
                          </a:solidFill>
                          <a:latin typeface="Tahoma"/>
                          <a:ea typeface="Tahoma"/>
                          <a:cs typeface="Tahoma"/>
                          <a:sym typeface="Tahoma"/>
                        </a:rPr>
                        <a:t>Média de permanência das demandas atendidas pelo DEAMP</a:t>
                      </a:r>
                      <a:endParaRPr sz="1000" b="0" i="0" u="none" strike="noStrike" cap="none">
                        <a:solidFill>
                          <a:srgbClr val="595959"/>
                        </a:solidFill>
                        <a:latin typeface="Tahoma"/>
                        <a:ea typeface="Tahoma"/>
                        <a:cs typeface="Tahoma"/>
                        <a:sym typeface="Tahoma"/>
                      </a:endParaRPr>
                    </a:p>
                  </a:txBody>
                  <a:tcPr marL="3175" marR="3175" marT="31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M</a:t>
                      </a:r>
                      <a:r>
                        <a:rPr lang="pt-BR" sz="1000" b="0" u="none" strike="noStrike" cap="none">
                          <a:solidFill>
                            <a:srgbClr val="595959"/>
                          </a:solidFill>
                          <a:latin typeface="Tahoma"/>
                          <a:ea typeface="Tahoma"/>
                          <a:cs typeface="Tahoma"/>
                          <a:sym typeface="Tahoma"/>
                        </a:rPr>
                        <a:t>Z = (2 X 1 + 2 X 2 + x3 ) / 3</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DEAMP</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6</a:t>
                      </a:r>
                      <a:r>
                        <a:rPr lang="pt-BR" sz="1000" b="0" u="none" strike="noStrike" cap="none">
                          <a:solidFill>
                            <a:srgbClr val="595959"/>
                          </a:solidFill>
                          <a:latin typeface="Tahoma"/>
                          <a:ea typeface="Tahoma"/>
                          <a:cs typeface="Tahoma"/>
                          <a:sym typeface="Tahoma"/>
                        </a:rPr>
                        <a:t>5</a:t>
                      </a:r>
                      <a:r>
                        <a:rPr lang="pt-BR" sz="1000" b="0" i="0" u="none" strike="noStrike" cap="none">
                          <a:solidFill>
                            <a:srgbClr val="595959"/>
                          </a:solidFill>
                          <a:latin typeface="Tahoma"/>
                          <a:ea typeface="Tahoma"/>
                          <a:cs typeface="Tahoma"/>
                          <a:sym typeface="Tahoma"/>
                        </a:rPr>
                        <a:t> dias</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u="none" strike="noStrike" cap="none">
                          <a:solidFill>
                            <a:srgbClr val="595959"/>
                          </a:solidFill>
                          <a:latin typeface="Tahoma"/>
                          <a:ea typeface="Tahoma"/>
                          <a:cs typeface="Tahoma"/>
                          <a:sym typeface="Tahoma"/>
                        </a:rPr>
                        <a:t>70 </a:t>
                      </a:r>
                      <a:r>
                        <a:rPr lang="pt-BR" sz="1000" b="0" u="none" strike="noStrike" cap="none">
                          <a:solidFill>
                            <a:srgbClr val="595959"/>
                          </a:solidFill>
                          <a:latin typeface="Tahoma"/>
                          <a:ea typeface="Tahoma"/>
                          <a:cs typeface="Tahoma"/>
                          <a:sym typeface="Tahoma"/>
                        </a:rPr>
                        <a:t>dias</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u="none" strike="noStrike" cap="none">
                          <a:solidFill>
                            <a:srgbClr val="595959"/>
                          </a:solidFill>
                          <a:latin typeface="Tahoma"/>
                          <a:ea typeface="Tahoma"/>
                          <a:cs typeface="Tahoma"/>
                          <a:sym typeface="Tahoma"/>
                        </a:rPr>
                        <a:t>92</a:t>
                      </a:r>
                      <a:r>
                        <a:rPr lang="pt-BR" sz="1000" b="0" i="0" u="none" strike="noStrike" cap="none">
                          <a:solidFill>
                            <a:srgbClr val="595959"/>
                          </a:solidFill>
                          <a:latin typeface="Tahoma"/>
                          <a:ea typeface="Tahoma"/>
                          <a:cs typeface="Tahoma"/>
                          <a:sym typeface="Tahoma"/>
                        </a:rPr>
                        <a:t>%</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100%</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u="none" strike="noStrike" cap="none">
                          <a:solidFill>
                            <a:srgbClr val="595959"/>
                          </a:solidFill>
                          <a:latin typeface="Tahoma"/>
                          <a:ea typeface="Tahoma"/>
                          <a:cs typeface="Tahoma"/>
                          <a:sym typeface="Tahoma"/>
                        </a:rPr>
                        <a:t>92%</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2"/>
                  </a:ext>
                </a:extLst>
              </a:tr>
              <a:tr h="460375">
                <a:tc>
                  <a:txBody>
                    <a:bodyPr/>
                    <a:lstStyle/>
                    <a:p>
                      <a:pPr marL="0" marR="0" lvl="0" indent="0" algn="ctr" rtl="0">
                        <a:lnSpc>
                          <a:spcPct val="100000"/>
                        </a:lnSpc>
                        <a:spcBef>
                          <a:spcPts val="0"/>
                        </a:spcBef>
                        <a:spcAft>
                          <a:spcPts val="0"/>
                        </a:spcAft>
                        <a:buClr>
                          <a:srgbClr val="000000"/>
                        </a:buClr>
                        <a:buSzPts val="1400"/>
                        <a:buFont typeface="Arial"/>
                        <a:buNone/>
                      </a:pPr>
                      <a:r>
                        <a:rPr lang="pt-BR" sz="1000" b="0" i="0" u="none" strike="noStrike" cap="none">
                          <a:solidFill>
                            <a:srgbClr val="595959"/>
                          </a:solidFill>
                          <a:latin typeface="Tahoma"/>
                          <a:ea typeface="Tahoma"/>
                          <a:cs typeface="Tahoma"/>
                          <a:sym typeface="Tahoma"/>
                        </a:rPr>
                        <a:t>Média  de permanência das demandas atendidas pela COJUR</a:t>
                      </a:r>
                      <a:endParaRPr sz="1000" b="0" i="0" u="none" strike="noStrike" cap="none">
                        <a:solidFill>
                          <a:srgbClr val="595959"/>
                        </a:solidFill>
                        <a:latin typeface="Tahoma"/>
                        <a:ea typeface="Tahoma"/>
                        <a:cs typeface="Tahoma"/>
                        <a:sym typeface="Tahoma"/>
                      </a:endParaRPr>
                    </a:p>
                  </a:txBody>
                  <a:tcPr marL="3175" marR="3175" marT="31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u="none" strike="noStrike" cap="none">
                          <a:solidFill>
                            <a:srgbClr val="595959"/>
                          </a:solidFill>
                          <a:latin typeface="Tahoma"/>
                          <a:ea typeface="Tahoma"/>
                          <a:cs typeface="Tahoma"/>
                          <a:sym typeface="Tahoma"/>
                        </a:rPr>
                        <a:t>Z = (X1 + X2 + X3) / 3  </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COJUR</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1</a:t>
                      </a:r>
                      <a:r>
                        <a:rPr lang="pt-BR" sz="1000" b="0" u="none" strike="noStrike" cap="none">
                          <a:solidFill>
                            <a:srgbClr val="595959"/>
                          </a:solidFill>
                          <a:latin typeface="Tahoma"/>
                          <a:ea typeface="Tahoma"/>
                          <a:cs typeface="Tahoma"/>
                          <a:sym typeface="Tahoma"/>
                        </a:rPr>
                        <a:t>9</a:t>
                      </a:r>
                      <a:r>
                        <a:rPr lang="pt-BR" sz="1000" b="0" i="0" u="none" strike="noStrike" cap="none">
                          <a:solidFill>
                            <a:srgbClr val="595959"/>
                          </a:solidFill>
                          <a:latin typeface="Tahoma"/>
                          <a:ea typeface="Tahoma"/>
                          <a:cs typeface="Tahoma"/>
                          <a:sym typeface="Tahoma"/>
                        </a:rPr>
                        <a:t> dias</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Tahoma"/>
                        <a:buNone/>
                      </a:pPr>
                      <a:r>
                        <a:rPr lang="pt-BR" sz="1000" u="none" strike="noStrike" cap="none">
                          <a:solidFill>
                            <a:srgbClr val="595959"/>
                          </a:solidFill>
                          <a:latin typeface="Tahoma"/>
                          <a:ea typeface="Tahoma"/>
                          <a:cs typeface="Tahoma"/>
                          <a:sym typeface="Tahoma"/>
                        </a:rPr>
                        <a:t>13,67</a:t>
                      </a:r>
                      <a:r>
                        <a:rPr lang="pt-BR" sz="1000" b="0" u="none" strike="noStrike" cap="none">
                          <a:solidFill>
                            <a:srgbClr val="595959"/>
                          </a:solidFill>
                          <a:latin typeface="Tahoma"/>
                          <a:ea typeface="Tahoma"/>
                          <a:cs typeface="Tahoma"/>
                          <a:sym typeface="Tahoma"/>
                        </a:rPr>
                        <a:t> dias</a:t>
                      </a:r>
                      <a:endParaRPr sz="1000" b="0" i="0" u="none" strike="noStrike" cap="none">
                        <a:solidFill>
                          <a:srgbClr val="595959"/>
                        </a:solidFill>
                        <a:latin typeface="Tahoma"/>
                        <a:ea typeface="Tahoma"/>
                        <a:cs typeface="Tahoma"/>
                        <a:sym typeface="Tahoma"/>
                      </a:endParaRPr>
                    </a:p>
                  </a:txBody>
                  <a:tcPr marL="0" marR="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chemeClr val="dk1"/>
                        </a:buClr>
                        <a:buSzPts val="1000"/>
                        <a:buFont typeface="Tahoma"/>
                        <a:buNone/>
                      </a:pPr>
                      <a:r>
                        <a:rPr lang="pt-BR" sz="1000" u="none" strike="noStrike" cap="none">
                          <a:solidFill>
                            <a:srgbClr val="595959"/>
                          </a:solidFill>
                          <a:latin typeface="Tahoma"/>
                          <a:ea typeface="Tahoma"/>
                          <a:cs typeface="Tahoma"/>
                          <a:sym typeface="Tahoma"/>
                        </a:rPr>
                        <a:t>139</a:t>
                      </a:r>
                      <a:r>
                        <a:rPr lang="pt-BR" sz="1000" b="0" i="0" u="none" strike="noStrike" cap="none">
                          <a:solidFill>
                            <a:srgbClr val="595959"/>
                          </a:solidFill>
                          <a:latin typeface="Tahoma"/>
                          <a:ea typeface="Tahoma"/>
                          <a:cs typeface="Tahoma"/>
                          <a:sym typeface="Tahoma"/>
                        </a:rPr>
                        <a:t>%</a:t>
                      </a:r>
                      <a:endParaRPr sz="1000" b="0" i="0" u="none" strike="noStrike" cap="none">
                        <a:solidFill>
                          <a:srgbClr val="595959"/>
                        </a:solidFill>
                        <a:latin typeface="Tahoma"/>
                        <a:ea typeface="Tahoma"/>
                        <a:cs typeface="Tahoma"/>
                        <a:sym typeface="Tahoma"/>
                      </a:endParaRPr>
                    </a:p>
                  </a:txBody>
                  <a:tcPr marL="0" marR="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100%</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u="none" strike="noStrike" cap="none">
                          <a:solidFill>
                            <a:srgbClr val="595959"/>
                          </a:solidFill>
                          <a:latin typeface="Tahoma"/>
                          <a:ea typeface="Tahoma"/>
                          <a:cs typeface="Tahoma"/>
                          <a:sym typeface="Tahoma"/>
                        </a:rPr>
                        <a:t>139</a:t>
                      </a:r>
                      <a:r>
                        <a:rPr lang="pt-BR" sz="1000" b="0" i="0" u="none" strike="noStrike" cap="none">
                          <a:solidFill>
                            <a:srgbClr val="595959"/>
                          </a:solidFill>
                          <a:latin typeface="Tahoma"/>
                          <a:ea typeface="Tahoma"/>
                          <a:cs typeface="Tahoma"/>
                          <a:sym typeface="Tahoma"/>
                        </a:rPr>
                        <a:t>%</a:t>
                      </a:r>
                      <a:endParaRPr sz="1000" b="0" i="0" u="none" strike="noStrike" cap="none">
                        <a:solidFill>
                          <a:srgbClr val="595959"/>
                        </a:solidFill>
                        <a:latin typeface="Tahoma"/>
                        <a:ea typeface="Tahoma"/>
                        <a:cs typeface="Tahoma"/>
                        <a:sym typeface="Tahoma"/>
                      </a:endParaRPr>
                    </a:p>
                  </a:txBody>
                  <a:tcPr marL="3175" marR="3175" marT="31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3"/>
                  </a:ext>
                </a:extLst>
              </a:tr>
            </a:tbl>
          </a:graphicData>
        </a:graphic>
      </p:graphicFrame>
      <p:sp>
        <p:nvSpPr>
          <p:cNvPr id="296" name="Google Shape;296;g24bd7aa5c59_2_221"/>
          <p:cNvSpPr/>
          <p:nvPr/>
        </p:nvSpPr>
        <p:spPr>
          <a:xfrm>
            <a:off x="1022063" y="2921010"/>
            <a:ext cx="8090400" cy="20775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None/>
            </a:pPr>
            <a:r>
              <a:rPr lang="pt-BR" sz="1100" b="1" i="0" u="sng" strike="noStrike" cap="none">
                <a:solidFill>
                  <a:srgbClr val="00B0E4"/>
                </a:solidFill>
                <a:latin typeface="Ruda"/>
                <a:ea typeface="Ruda"/>
                <a:cs typeface="Ruda"/>
                <a:sym typeface="Ruda"/>
              </a:rPr>
              <a:t>Observação:</a:t>
            </a:r>
            <a:r>
              <a:rPr lang="pt-BR" sz="1100" b="1" i="0" u="none" strike="noStrike" cap="none">
                <a:solidFill>
                  <a:srgbClr val="00B0E4"/>
                </a:solidFill>
                <a:latin typeface="Ruda"/>
                <a:ea typeface="Ruda"/>
                <a:cs typeface="Ruda"/>
                <a:sym typeface="Ruda"/>
              </a:rPr>
              <a:t> </a:t>
            </a:r>
            <a:r>
              <a:rPr lang="pt-BR" sz="1100" b="0" i="0" u="none" strike="noStrike" cap="none">
                <a:solidFill>
                  <a:srgbClr val="00B0E4"/>
                </a:solidFill>
                <a:latin typeface="Ruda"/>
                <a:ea typeface="Ruda"/>
                <a:cs typeface="Ruda"/>
                <a:sym typeface="Ruda"/>
              </a:rPr>
              <a:t>Houve a entrada de uma quantidade maior que o usual de processos de compras, por conta de maior recursos orçamentários em 2023, aliada a uma equipe reduzida, o que fez com que a média de permanência das demandas atendidas pelo DEAMP ficasse um pouco inferior à meta.</a:t>
            </a:r>
            <a:endParaRPr sz="1000" b="0" i="0" u="none" strike="noStrike" cap="none">
              <a:solidFill>
                <a:srgbClr val="7F7F7F"/>
              </a:solidFill>
              <a:latin typeface="Tahoma"/>
              <a:ea typeface="Tahoma"/>
              <a:cs typeface="Tahoma"/>
              <a:sym typeface="Tahoma"/>
            </a:endParaRPr>
          </a:p>
          <a:p>
            <a:pPr marL="0" marR="0" lvl="0" indent="0" algn="just" rtl="0">
              <a:lnSpc>
                <a:spcPct val="100000"/>
              </a:lnSpc>
              <a:spcBef>
                <a:spcPts val="0"/>
              </a:spcBef>
              <a:spcAft>
                <a:spcPts val="0"/>
              </a:spcAft>
              <a:buClr>
                <a:srgbClr val="000000"/>
              </a:buClr>
              <a:buSzPts val="1200"/>
              <a:buFont typeface="Times New Roman"/>
              <a:buNone/>
            </a:pPr>
            <a:endParaRPr sz="11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None/>
            </a:pPr>
            <a:r>
              <a:rPr lang="pt-BR" sz="1100" b="1" i="0" u="sng" strike="noStrike" cap="none">
                <a:solidFill>
                  <a:srgbClr val="00B0E4"/>
                </a:solidFill>
                <a:latin typeface="Ruda"/>
                <a:ea typeface="Ruda"/>
                <a:cs typeface="Ruda"/>
                <a:sym typeface="Ruda"/>
              </a:rPr>
              <a:t>Análise de tendência: </a:t>
            </a:r>
            <a:r>
              <a:rPr lang="pt-BR" sz="1100" b="0" i="0" u="none" strike="noStrike" cap="none">
                <a:solidFill>
                  <a:srgbClr val="00B0E4"/>
                </a:solidFill>
                <a:latin typeface="Ruda"/>
                <a:ea typeface="Ruda"/>
                <a:cs typeface="Ruda"/>
                <a:sym typeface="Ruda"/>
              </a:rPr>
              <a:t>Para o 4º trimestre, a expectativa é de manutenção da entrada expressiva de processos. Espera-se concluir os processos que atenderam a data limite de entrada no DEAMP. Também estão sendo feitas reuniões de priorização com as diretorias para alinhamento de atividades.</a:t>
            </a:r>
            <a:endParaRPr/>
          </a:p>
          <a:p>
            <a:pPr marL="0" marR="0" lvl="0" indent="0" algn="just" rtl="0">
              <a:lnSpc>
                <a:spcPct val="100000"/>
              </a:lnSpc>
              <a:spcBef>
                <a:spcPts val="0"/>
              </a:spcBef>
              <a:spcAft>
                <a:spcPts val="0"/>
              </a:spcAft>
              <a:buClr>
                <a:srgbClr val="000000"/>
              </a:buClr>
              <a:buSzPts val="1200"/>
              <a:buFont typeface="Times New Roman"/>
              <a:buNone/>
            </a:pPr>
            <a:endParaRPr sz="11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None/>
            </a:pPr>
            <a:r>
              <a:rPr lang="pt-BR" sz="1100" b="1" i="0" u="sng" strike="noStrike" cap="none">
                <a:solidFill>
                  <a:srgbClr val="00B0E4"/>
                </a:solidFill>
                <a:latin typeface="Ruda"/>
                <a:ea typeface="Ruda"/>
                <a:cs typeface="Ruda"/>
                <a:sym typeface="Ruda"/>
              </a:rPr>
              <a:t>Estratégia de correção de rumo</a:t>
            </a:r>
            <a:r>
              <a:rPr lang="pt-BR" sz="1100" b="0" i="0" u="none" strike="noStrike" cap="none">
                <a:solidFill>
                  <a:srgbClr val="00B0E4"/>
                </a:solidFill>
                <a:latin typeface="Ruda"/>
                <a:ea typeface="Ruda"/>
                <a:cs typeface="Ruda"/>
                <a:sym typeface="Ruda"/>
              </a:rPr>
              <a:t>: Para este ano, estão sendo feitas priorizações com as diretorias, e uma força tarefa para atendimento das principais demandas. Para os próximos anos, além da revisão de normativos, com a implantação do módulo da central de compras espera-se que a demanda de compras não fique concentrada no 3º  e 4º Trimestre, evitando que o indicador fique abaixo do esperado.</a:t>
            </a:r>
            <a:endParaRPr sz="11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p:txBody>
      </p:sp>
      <p:sp>
        <p:nvSpPr>
          <p:cNvPr id="297" name="Google Shape;297;g24bd7aa5c59_2_221"/>
          <p:cNvSpPr/>
          <p:nvPr/>
        </p:nvSpPr>
        <p:spPr>
          <a:xfrm>
            <a:off x="1057663" y="133350"/>
            <a:ext cx="5754300" cy="741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PROCESSOS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MELHORAR A EFICIÊNCIA DOS PROCESSOS </a:t>
            </a:r>
            <a:endParaRPr sz="14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ORGANIZACIONAIS</a:t>
            </a:r>
            <a:endParaRPr sz="1400" b="0" i="0" u="none" strike="noStrike" cap="none">
              <a:solidFill>
                <a:srgbClr val="00B0E4"/>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600"/>
              <a:buFont typeface="Times New Roman"/>
              <a:buNone/>
            </a:pPr>
            <a:endParaRPr sz="1300" b="1" i="0" u="none" strike="noStrike" cap="none">
              <a:solidFill>
                <a:schemeClr val="dk1"/>
              </a:solidFill>
              <a:latin typeface="Tahoma"/>
              <a:ea typeface="Tahoma"/>
              <a:cs typeface="Tahoma"/>
              <a:sym typeface="Tahoma"/>
            </a:endParaRPr>
          </a:p>
        </p:txBody>
      </p:sp>
      <p:sp>
        <p:nvSpPr>
          <p:cNvPr id="298" name="Google Shape;298;g24bd7aa5c59_2_221">
            <a:hlinkClick r:id="rId3" action="ppaction://hlinksldjump"/>
          </p:cNvPr>
          <p:cNvSpPr/>
          <p:nvPr/>
        </p:nvSpPr>
        <p:spPr>
          <a:xfrm>
            <a:off x="7200899" y="4728075"/>
            <a:ext cx="334500" cy="415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299" name="Google Shape;299;g24bd7aa5c59_2_221">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4bd7aa5c59_2_241"/>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305" name="Google Shape;305;g24bd7aa5c59_2_241"/>
          <p:cNvGraphicFramePr/>
          <p:nvPr/>
        </p:nvGraphicFramePr>
        <p:xfrm>
          <a:off x="7195011" y="133350"/>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306" name="Google Shape;306;g24bd7aa5c59_2_241"/>
          <p:cNvGraphicFramePr/>
          <p:nvPr/>
        </p:nvGraphicFramePr>
        <p:xfrm>
          <a:off x="1054561" y="926654"/>
          <a:ext cx="3000000" cy="3000000"/>
        </p:xfrm>
        <a:graphic>
          <a:graphicData uri="http://schemas.openxmlformats.org/drawingml/2006/table">
            <a:tbl>
              <a:tblPr>
                <a:noFill/>
                <a:tableStyleId>{B3BB65DE-9921-495A-9B97-7B9C6928D6AA}</a:tableStyleId>
              </a:tblPr>
              <a:tblGrid>
                <a:gridCol w="1593850">
                  <a:extLst>
                    <a:ext uri="{9D8B030D-6E8A-4147-A177-3AD203B41FA5}">
                      <a16:colId xmlns:a16="http://schemas.microsoft.com/office/drawing/2014/main" val="20000"/>
                    </a:ext>
                  </a:extLst>
                </a:gridCol>
                <a:gridCol w="1593850">
                  <a:extLst>
                    <a:ext uri="{9D8B030D-6E8A-4147-A177-3AD203B41FA5}">
                      <a16:colId xmlns:a16="http://schemas.microsoft.com/office/drawing/2014/main" val="20001"/>
                    </a:ext>
                  </a:extLst>
                </a:gridCol>
                <a:gridCol w="836125">
                  <a:extLst>
                    <a:ext uri="{9D8B030D-6E8A-4147-A177-3AD203B41FA5}">
                      <a16:colId xmlns:a16="http://schemas.microsoft.com/office/drawing/2014/main" val="20002"/>
                    </a:ext>
                  </a:extLst>
                </a:gridCol>
                <a:gridCol w="850250">
                  <a:extLst>
                    <a:ext uri="{9D8B030D-6E8A-4147-A177-3AD203B41FA5}">
                      <a16:colId xmlns:a16="http://schemas.microsoft.com/office/drawing/2014/main" val="20003"/>
                    </a:ext>
                  </a:extLst>
                </a:gridCol>
                <a:gridCol w="848125">
                  <a:extLst>
                    <a:ext uri="{9D8B030D-6E8A-4147-A177-3AD203B41FA5}">
                      <a16:colId xmlns:a16="http://schemas.microsoft.com/office/drawing/2014/main" val="20004"/>
                    </a:ext>
                  </a:extLst>
                </a:gridCol>
                <a:gridCol w="792575">
                  <a:extLst>
                    <a:ext uri="{9D8B030D-6E8A-4147-A177-3AD203B41FA5}">
                      <a16:colId xmlns:a16="http://schemas.microsoft.com/office/drawing/2014/main" val="20005"/>
                    </a:ext>
                  </a:extLst>
                </a:gridCol>
                <a:gridCol w="714200">
                  <a:extLst>
                    <a:ext uri="{9D8B030D-6E8A-4147-A177-3AD203B41FA5}">
                      <a16:colId xmlns:a16="http://schemas.microsoft.com/office/drawing/2014/main" val="20006"/>
                    </a:ext>
                  </a:extLst>
                </a:gridCol>
                <a:gridCol w="740325">
                  <a:extLst>
                    <a:ext uri="{9D8B030D-6E8A-4147-A177-3AD203B41FA5}">
                      <a16:colId xmlns:a16="http://schemas.microsoft.com/office/drawing/2014/main" val="20007"/>
                    </a:ext>
                  </a:extLst>
                </a:gridCol>
              </a:tblGrid>
              <a:tr h="4603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175" marR="3175" marT="31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175" marR="3175" marT="317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C0C0C"/>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7194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Porcentagem de Execução orçamentária e financeira da LOA</a:t>
                      </a:r>
                      <a:endParaRPr sz="700" u="none" strike="noStrike" cap="none"/>
                    </a:p>
                  </a:txBody>
                  <a:tcPr marL="3175" marR="3175" marT="31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Valor liquidado/ </a:t>
                      </a:r>
                      <a:r>
                        <a:rPr lang="pt-BR" sz="1000" b="1" u="none" strike="noStrike" cap="none">
                          <a:solidFill>
                            <a:schemeClr val="dk1"/>
                          </a:solidFill>
                          <a:latin typeface="Tahoma"/>
                          <a:ea typeface="Tahoma"/>
                          <a:cs typeface="Tahoma"/>
                          <a:sym typeface="Tahoma"/>
                        </a:rPr>
                        <a:t>Dotação</a:t>
                      </a:r>
                      <a:r>
                        <a:rPr lang="pt-BR" sz="1000" b="1" i="0" u="none" strike="noStrike" cap="none">
                          <a:solidFill>
                            <a:schemeClr val="dk1"/>
                          </a:solidFill>
                          <a:latin typeface="Tahoma"/>
                          <a:ea typeface="Tahoma"/>
                          <a:cs typeface="Tahoma"/>
                          <a:sym typeface="Tahoma"/>
                        </a:rPr>
                        <a:t> da LOA atualizada (Limite Disponibilizado) x 100</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DECOF</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≥8</a:t>
                      </a:r>
                      <a:r>
                        <a:rPr lang="pt-BR" sz="1000" b="1" u="none" strike="noStrike" cap="none">
                          <a:solidFill>
                            <a:schemeClr val="dk1"/>
                          </a:solidFill>
                          <a:latin typeface="Tahoma"/>
                          <a:ea typeface="Tahoma"/>
                          <a:cs typeface="Tahoma"/>
                          <a:sym typeface="Tahoma"/>
                        </a:rPr>
                        <a:t>6</a:t>
                      </a:r>
                      <a:r>
                        <a:rPr lang="pt-BR" sz="1000" b="1" i="0" u="none" strike="noStrike" cap="none">
                          <a:solidFill>
                            <a:schemeClr val="dk1"/>
                          </a:solidFill>
                          <a:latin typeface="Tahoma"/>
                          <a:ea typeface="Tahoma"/>
                          <a:cs typeface="Tahoma"/>
                          <a:sym typeface="Tahoma"/>
                        </a:rPr>
                        <a:t>%</a:t>
                      </a:r>
                      <a:endParaRPr sz="700" u="none" strike="noStrike" cap="none"/>
                    </a:p>
                  </a:txBody>
                  <a:tcPr marL="3175" marR="3175" marT="3175" marB="0" anchor="ctr">
                    <a:lnL w="1905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35</a:t>
                      </a:r>
                      <a:r>
                        <a:rPr lang="pt-BR" sz="1000" b="1" i="0" u="none" strike="noStrike" cap="none">
                          <a:solidFill>
                            <a:schemeClr val="dk1"/>
                          </a:solidFill>
                          <a:latin typeface="Tahoma"/>
                          <a:ea typeface="Tahoma"/>
                          <a:cs typeface="Tahoma"/>
                          <a:sym typeface="Tahoma"/>
                        </a:rPr>
                        <a:t>%</a:t>
                      </a:r>
                      <a:endParaRPr sz="700" u="none" strike="noStrike" cap="none"/>
                    </a:p>
                  </a:txBody>
                  <a:tcPr marL="3175" marR="3175" marT="31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41</a:t>
                      </a:r>
                      <a:r>
                        <a:rPr lang="pt-BR" sz="1000" b="1" i="0" u="none" strike="noStrike" cap="none">
                          <a:solidFill>
                            <a:schemeClr val="dk1"/>
                          </a:solidFill>
                          <a:latin typeface="Tahoma"/>
                          <a:ea typeface="Tahoma"/>
                          <a:cs typeface="Tahoma"/>
                          <a:sym typeface="Tahoma"/>
                        </a:rPr>
                        <a:t>%</a:t>
                      </a:r>
                      <a:endParaRPr sz="700" u="none" strike="noStrike" cap="none"/>
                    </a:p>
                  </a:txBody>
                  <a:tcPr marL="3175" marR="3175" marT="31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65</a:t>
                      </a:r>
                      <a:r>
                        <a:rPr lang="pt-BR" sz="1000" b="1" i="0" u="none" strike="noStrike" cap="none">
                          <a:solidFill>
                            <a:schemeClr val="dk1"/>
                          </a:solidFill>
                          <a:latin typeface="Tahoma"/>
                          <a:ea typeface="Tahoma"/>
                          <a:cs typeface="Tahoma"/>
                          <a:sym typeface="Tahoma"/>
                        </a:rPr>
                        <a:t>%</a:t>
                      </a:r>
                      <a:endParaRPr sz="700" u="none" strike="noStrike" cap="none"/>
                    </a:p>
                  </a:txBody>
                  <a:tcPr marL="3175" marR="3175" marT="3175" marB="0" anchor="ctr">
                    <a:lnL w="12700" cap="flat" cmpd="sng">
                      <a:solidFill>
                        <a:schemeClr val="dk1"/>
                      </a:solidFill>
                      <a:prstDash val="solid"/>
                      <a:round/>
                      <a:headEnd type="none" w="sm" len="sm"/>
                      <a:tailEnd type="none" w="sm" len="sm"/>
                    </a:lnL>
                    <a:lnR w="12700" cap="flat" cmpd="sng">
                      <a:solidFill>
                        <a:srgbClr val="0C0C0C"/>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63%</a:t>
                      </a:r>
                      <a:endParaRPr sz="700" u="none" strike="noStrike" cap="none">
                        <a:solidFill>
                          <a:schemeClr val="lt1"/>
                        </a:solidFill>
                      </a:endParaRPr>
                    </a:p>
                  </a:txBody>
                  <a:tcPr marL="3175" marR="3175" marT="3175" marB="0" anchor="ctr">
                    <a:lnL w="12700" cap="flat" cmpd="sng">
                      <a:solidFill>
                        <a:srgbClr val="0C0C0C"/>
                      </a:solidFill>
                      <a:prstDash val="solid"/>
                      <a:round/>
                      <a:headEnd type="none" w="sm" len="sm"/>
                      <a:tailEnd type="none" w="sm" len="sm"/>
                    </a:lnL>
                    <a:lnR w="12700" cap="flat" cmpd="sng">
                      <a:solidFill>
                        <a:srgbClr val="0C0C0C"/>
                      </a:solidFill>
                      <a:prstDash val="solid"/>
                      <a:round/>
                      <a:headEnd type="none" w="sm" len="sm"/>
                      <a:tailEnd type="none" w="sm" len="sm"/>
                    </a:lnR>
                    <a:lnT w="12700" cap="flat" cmpd="sng">
                      <a:solidFill>
                        <a:srgbClr val="0C0C0C"/>
                      </a:solidFill>
                      <a:prstDash val="solid"/>
                      <a:round/>
                      <a:headEnd type="none" w="sm" len="sm"/>
                      <a:tailEnd type="none" w="sm" len="sm"/>
                    </a:lnT>
                    <a:lnB w="12700" cap="flat" cmpd="sng">
                      <a:solidFill>
                        <a:srgbClr val="0C0C0C"/>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79375">
                <a:tc>
                  <a:txBody>
                    <a:bodyPr/>
                    <a:lstStyle/>
                    <a:p>
                      <a:pPr marL="0" marR="0" lvl="0" indent="0" algn="l" rtl="0">
                        <a:lnSpc>
                          <a:spcPct val="100000"/>
                        </a:lnSpc>
                        <a:spcBef>
                          <a:spcPts val="0"/>
                        </a:spcBef>
                        <a:spcAft>
                          <a:spcPts val="0"/>
                        </a:spcAft>
                        <a:buClr>
                          <a:srgbClr val="000000"/>
                        </a:buClr>
                        <a:buSzPts val="1000"/>
                        <a:buFont typeface="Arial"/>
                        <a:buNone/>
                      </a:pPr>
                      <a:endParaRPr sz="500" b="0" i="0" u="none" strike="noStrike" cap="none">
                        <a:latin typeface="Arial"/>
                        <a:ea typeface="Arial"/>
                        <a:cs typeface="Arial"/>
                        <a:sym typeface="Arial"/>
                      </a:endParaRPr>
                    </a:p>
                  </a:txBody>
                  <a:tcPr marL="3175" marR="3175" marT="3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500" b="0" i="0" u="none" strike="noStrike" cap="none">
                        <a:latin typeface="Arial"/>
                        <a:ea typeface="Arial"/>
                        <a:cs typeface="Arial"/>
                        <a:sym typeface="Arial"/>
                      </a:endParaRPr>
                    </a:p>
                  </a:txBody>
                  <a:tcPr marL="3175" marR="3175" marT="3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500" b="0" i="0" u="none" strike="noStrike" cap="none">
                        <a:latin typeface="Arial"/>
                        <a:ea typeface="Arial"/>
                        <a:cs typeface="Arial"/>
                        <a:sym typeface="Arial"/>
                      </a:endParaRPr>
                    </a:p>
                  </a:txBody>
                  <a:tcPr marL="3175" marR="3175" marT="3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500" b="0" i="0" u="none" strike="noStrike" cap="none">
                        <a:latin typeface="Arial"/>
                        <a:ea typeface="Arial"/>
                        <a:cs typeface="Arial"/>
                        <a:sym typeface="Arial"/>
                      </a:endParaRPr>
                    </a:p>
                  </a:txBody>
                  <a:tcPr marL="3175" marR="3175" marT="3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500" b="0" i="0" u="none" strike="noStrike" cap="none">
                        <a:latin typeface="Arial"/>
                        <a:ea typeface="Arial"/>
                        <a:cs typeface="Arial"/>
                        <a:sym typeface="Arial"/>
                      </a:endParaRPr>
                    </a:p>
                  </a:txBody>
                  <a:tcPr marL="3175" marR="3175" marT="3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500" b="0" i="0" u="none" strike="noStrike" cap="none">
                        <a:latin typeface="Arial"/>
                        <a:ea typeface="Arial"/>
                        <a:cs typeface="Arial"/>
                        <a:sym typeface="Arial"/>
                      </a:endParaRPr>
                    </a:p>
                  </a:txBody>
                  <a:tcPr marL="3175" marR="3175" marT="3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500" b="0" i="0" u="none" strike="noStrike" cap="none">
                        <a:latin typeface="Arial"/>
                        <a:ea typeface="Arial"/>
                        <a:cs typeface="Arial"/>
                        <a:sym typeface="Arial"/>
                      </a:endParaRPr>
                    </a:p>
                  </a:txBody>
                  <a:tcPr marL="3175" marR="3175" marT="3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500" b="0" i="0" u="none" strike="noStrike" cap="none">
                        <a:latin typeface="Arial"/>
                        <a:ea typeface="Arial"/>
                        <a:cs typeface="Arial"/>
                        <a:sym typeface="Arial"/>
                      </a:endParaRPr>
                    </a:p>
                  </a:txBody>
                  <a:tcPr marL="3175" marR="3175" marT="317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C0C0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07" name="Google Shape;307;g24bd7aa5c59_2_241"/>
          <p:cNvSpPr/>
          <p:nvPr/>
        </p:nvSpPr>
        <p:spPr>
          <a:xfrm>
            <a:off x="1054575" y="2130875"/>
            <a:ext cx="7969200" cy="30810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Causa do desvio do indicador</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1) Execução de aproximadamente 25 milhões em Restos a Pagar, o que representa quase 12,5% da LOA23;  2) Limite baixo de pagamentos em Fonte Própria, ou seja, 1050 e 1081, o que traz, atraso na regularização dos pagamentos e consequentemente execução do orçamento atendido por estas fontes;  3) Os repasses por TED, como a exemplo, ação 212H relacionada ao convênio com o MCTI para atendimento da RNP, acontecem historicamente em dezembro;  4) Processos complexos que envolvem a contratação de serviços com tramitação mais demorada. (Ex: Bacia, Aerogeofísica, Geoquímica); </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100"/>
              <a:buFont typeface="Arial"/>
              <a:buNone/>
            </a:pPr>
            <a:r>
              <a:rPr lang="pt-BR" sz="1200" b="0" i="0" u="none" strike="noStrike" cap="none">
                <a:solidFill>
                  <a:srgbClr val="00B0E4"/>
                </a:solidFill>
                <a:latin typeface="Ruda"/>
                <a:ea typeface="Ruda"/>
                <a:cs typeface="Ruda"/>
                <a:sym typeface="Ruda"/>
              </a:rPr>
              <a:t>5) Execução da empresa tem uma característica histórica de aumentar a execução a partir do 2º Semestre. </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100"/>
              <a:buFont typeface="Arial"/>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Estratégia da Correção de Rumo</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1) Finalização dos recursos inscritos em Restos a Pagar; 2) Solicitação junto aos Gestores de Orçamento para antecipação dos repasses por TED; 3) Início do novo contrato de aquisição de Passagens/Hospedagens com a empresa  Decolando, regularizando o atendimento das demandas e aumento da execução do orçamento. 4)  Atualização de normativos;  5) Reunião com os Gestores de Orçamento para verificação da efetiva utilização do orçamento, identificando os principais processos de contratação para trabalhar junto ao DEAMP e oportunidades de realocação orçamentária entre ações orçamentárias.</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p:txBody>
      </p:sp>
      <p:sp>
        <p:nvSpPr>
          <p:cNvPr id="308" name="Google Shape;308;g24bd7aa5c59_2_241"/>
          <p:cNvSpPr/>
          <p:nvPr/>
        </p:nvSpPr>
        <p:spPr>
          <a:xfrm>
            <a:off x="1057663" y="133351"/>
            <a:ext cx="6077700" cy="69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PROCESSOS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OTIMIZAR  A EXECUÇÃO ORÇAMENTÁRIA-FINANCEIRA</a:t>
            </a:r>
            <a:endParaRPr sz="1400" b="0" i="0" u="none" strike="noStrike" cap="none">
              <a:solidFill>
                <a:srgbClr val="00B0E4"/>
              </a:solidFill>
              <a:latin typeface="Arial"/>
              <a:ea typeface="Arial"/>
              <a:cs typeface="Arial"/>
              <a:sym typeface="Arial"/>
            </a:endParaRPr>
          </a:p>
        </p:txBody>
      </p:sp>
      <p:sp>
        <p:nvSpPr>
          <p:cNvPr id="309" name="Google Shape;309;g24bd7aa5c59_2_241">
            <a:hlinkClick r:id="rId3" action="ppaction://hlinksldjump"/>
          </p:cNvPr>
          <p:cNvSpPr/>
          <p:nvPr/>
        </p:nvSpPr>
        <p:spPr>
          <a:xfrm>
            <a:off x="6362696" y="4678575"/>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310" name="Google Shape;310;g24bd7aa5c59_2_241">
            <a:hlinkClick r:id="rId3" action="ppaction://hlinksldjump"/>
          </p:cNvPr>
          <p:cNvSpPr txBox="1"/>
          <p:nvPr/>
        </p:nvSpPr>
        <p:spPr>
          <a:xfrm>
            <a:off x="6210300" y="4754100"/>
            <a:ext cx="9846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4bd7aa5c59_2_251"/>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316" name="Google Shape;316;g24bd7aa5c59_2_251"/>
          <p:cNvGraphicFramePr/>
          <p:nvPr/>
        </p:nvGraphicFramePr>
        <p:xfrm>
          <a:off x="7138368" y="215111"/>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317" name="Google Shape;317;g24bd7aa5c59_2_251"/>
          <p:cNvGraphicFramePr/>
          <p:nvPr/>
        </p:nvGraphicFramePr>
        <p:xfrm>
          <a:off x="1066813" y="1132509"/>
          <a:ext cx="3000000" cy="3000000"/>
        </p:xfrm>
        <a:graphic>
          <a:graphicData uri="http://schemas.openxmlformats.org/drawingml/2006/table">
            <a:tbl>
              <a:tblPr>
                <a:noFill/>
                <a:tableStyleId>{B3BB65DE-9921-495A-9B97-7B9C6928D6AA}</a:tableStyleId>
              </a:tblPr>
              <a:tblGrid>
                <a:gridCol w="1547600">
                  <a:extLst>
                    <a:ext uri="{9D8B030D-6E8A-4147-A177-3AD203B41FA5}">
                      <a16:colId xmlns:a16="http://schemas.microsoft.com/office/drawing/2014/main" val="20000"/>
                    </a:ext>
                  </a:extLst>
                </a:gridCol>
                <a:gridCol w="1547600">
                  <a:extLst>
                    <a:ext uri="{9D8B030D-6E8A-4147-A177-3AD203B41FA5}">
                      <a16:colId xmlns:a16="http://schemas.microsoft.com/office/drawing/2014/main" val="20001"/>
                    </a:ext>
                  </a:extLst>
                </a:gridCol>
                <a:gridCol w="800500">
                  <a:extLst>
                    <a:ext uri="{9D8B030D-6E8A-4147-A177-3AD203B41FA5}">
                      <a16:colId xmlns:a16="http://schemas.microsoft.com/office/drawing/2014/main" val="20002"/>
                    </a:ext>
                  </a:extLst>
                </a:gridCol>
                <a:gridCol w="916125">
                  <a:extLst>
                    <a:ext uri="{9D8B030D-6E8A-4147-A177-3AD203B41FA5}">
                      <a16:colId xmlns:a16="http://schemas.microsoft.com/office/drawing/2014/main" val="20003"/>
                    </a:ext>
                  </a:extLst>
                </a:gridCol>
                <a:gridCol w="844950">
                  <a:extLst>
                    <a:ext uri="{9D8B030D-6E8A-4147-A177-3AD203B41FA5}">
                      <a16:colId xmlns:a16="http://schemas.microsoft.com/office/drawing/2014/main" val="20004"/>
                    </a:ext>
                  </a:extLst>
                </a:gridCol>
                <a:gridCol w="773800">
                  <a:extLst>
                    <a:ext uri="{9D8B030D-6E8A-4147-A177-3AD203B41FA5}">
                      <a16:colId xmlns:a16="http://schemas.microsoft.com/office/drawing/2014/main" val="20005"/>
                    </a:ext>
                  </a:extLst>
                </a:gridCol>
                <a:gridCol w="693750">
                  <a:extLst>
                    <a:ext uri="{9D8B030D-6E8A-4147-A177-3AD203B41FA5}">
                      <a16:colId xmlns:a16="http://schemas.microsoft.com/office/drawing/2014/main" val="20006"/>
                    </a:ext>
                  </a:extLst>
                </a:gridCol>
                <a:gridCol w="800500">
                  <a:extLst>
                    <a:ext uri="{9D8B030D-6E8A-4147-A177-3AD203B41FA5}">
                      <a16:colId xmlns:a16="http://schemas.microsoft.com/office/drawing/2014/main" val="20007"/>
                    </a:ext>
                  </a:extLst>
                </a:gridCol>
              </a:tblGrid>
              <a:tr h="4606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425" marR="3425" marT="342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425" marR="3425" marT="342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8721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Produtos disponibilizados em projetos para Eventos Hidrológicos Críticos e de Hidrologia Aplicada</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425" marR="3425" marT="342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(Σ </a:t>
                      </a:r>
                      <a:r>
                        <a:rPr lang="pt-BR" sz="1000" b="1" i="0" u="none" strike="noStrike" cap="none">
                          <a:solidFill>
                            <a:schemeClr val="dk1"/>
                          </a:solidFill>
                          <a:latin typeface="Tahoma"/>
                          <a:ea typeface="Tahoma"/>
                          <a:cs typeface="Tahoma"/>
                          <a:sym typeface="Tahoma"/>
                        </a:rPr>
                        <a:t>nº de sistemas disponibilizados + nº de estudos publicados)</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DEHID</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23</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77</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77</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100</a:t>
                      </a:r>
                      <a:r>
                        <a:rPr lang="pt-BR" sz="1000" b="1" i="0" u="none" strike="noStrike" cap="none">
                          <a:solidFill>
                            <a:srgbClr val="000000"/>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318" name="Google Shape;318;g24bd7aa5c59_2_251"/>
          <p:cNvSpPr/>
          <p:nvPr/>
        </p:nvSpPr>
        <p:spPr>
          <a:xfrm>
            <a:off x="1066813" y="2611575"/>
            <a:ext cx="7924800" cy="11064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rgbClr val="000000"/>
              </a:buClr>
              <a:buSzPts val="1200"/>
              <a:buFont typeface="Times New Roman"/>
              <a:buNone/>
            </a:pPr>
            <a:endParaRPr sz="1200" b="1" i="0" u="sng"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Indicador com alcance dentro do esperado para o 3° trimestre</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Análise de tendência</a:t>
            </a:r>
            <a:r>
              <a:rPr lang="pt-BR" sz="1200" b="0" i="0" u="none" strike="noStrike" cap="none">
                <a:solidFill>
                  <a:srgbClr val="00B0E4"/>
                </a:solidFill>
                <a:latin typeface="Ruda"/>
                <a:ea typeface="Ruda"/>
                <a:cs typeface="Ruda"/>
                <a:sym typeface="Ruda"/>
              </a:rPr>
              <a:t>: Manutenção de desempenho e cumprimento das metas de entregas programadas para o exercício</a:t>
            </a:r>
            <a:endParaRPr sz="1200" b="0" i="0" u="none" strike="noStrike" cap="none">
              <a:solidFill>
                <a:srgbClr val="00B0E4"/>
              </a:solidFill>
              <a:latin typeface="Ruda"/>
              <a:ea typeface="Ruda"/>
              <a:cs typeface="Ruda"/>
              <a:sym typeface="Ruda"/>
            </a:endParaRPr>
          </a:p>
          <a:p>
            <a:pPr marL="0" marR="0" lvl="0" indent="0" algn="just" rtl="0">
              <a:lnSpc>
                <a:spcPct val="93000"/>
              </a:lnSpc>
              <a:spcBef>
                <a:spcPts val="0"/>
              </a:spcBef>
              <a:spcAft>
                <a:spcPts val="0"/>
              </a:spcAft>
              <a:buClr>
                <a:schemeClr val="dk1"/>
              </a:buClr>
              <a:buSzPts val="2400"/>
              <a:buFont typeface="Times New Roman"/>
              <a:buNone/>
            </a:pPr>
            <a:endParaRPr sz="1200" b="0" i="0" u="none" strike="noStrike" cap="none">
              <a:solidFill>
                <a:schemeClr val="dk1"/>
              </a:solidFill>
              <a:latin typeface="Tahoma"/>
              <a:ea typeface="Tahoma"/>
              <a:cs typeface="Tahoma"/>
              <a:sym typeface="Tahom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p:txBody>
      </p:sp>
      <p:sp>
        <p:nvSpPr>
          <p:cNvPr id="319" name="Google Shape;319;g24bd7aa5c59_2_251"/>
          <p:cNvSpPr/>
          <p:nvPr/>
        </p:nvSpPr>
        <p:spPr>
          <a:xfrm>
            <a:off x="1066800" y="88450"/>
            <a:ext cx="6060900" cy="89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320" name="Google Shape;320;g24bd7aa5c59_2_251">
            <a:hlinkClick r:id="rId3" action="ppaction://hlinksldjump"/>
          </p:cNvPr>
          <p:cNvSpPr/>
          <p:nvPr/>
        </p:nvSpPr>
        <p:spPr>
          <a:xfrm>
            <a:off x="6974078" y="44005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321" name="Google Shape;321;g24bd7aa5c59_2_251">
            <a:hlinkClick r:id="rId3" action="ppaction://hlinksldjump"/>
          </p:cNvPr>
          <p:cNvSpPr txBox="1"/>
          <p:nvPr/>
        </p:nvSpPr>
        <p:spPr>
          <a:xfrm>
            <a:off x="6230471" y="4400550"/>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4bd7aa5c59_2_261"/>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327" name="Google Shape;327;g24bd7aa5c59_2_261"/>
          <p:cNvGraphicFramePr/>
          <p:nvPr/>
        </p:nvGraphicFramePr>
        <p:xfrm>
          <a:off x="7176540" y="198128"/>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328" name="Google Shape;328;g24bd7aa5c59_2_261"/>
          <p:cNvGraphicFramePr/>
          <p:nvPr/>
        </p:nvGraphicFramePr>
        <p:xfrm>
          <a:off x="566533" y="1046897"/>
          <a:ext cx="3000000" cy="3000000"/>
        </p:xfrm>
        <a:graphic>
          <a:graphicData uri="http://schemas.openxmlformats.org/drawingml/2006/table">
            <a:tbl>
              <a:tblPr>
                <a:noFill/>
                <a:tableStyleId>{B3BB65DE-9921-495A-9B97-7B9C6928D6AA}</a:tableStyleId>
              </a:tblPr>
              <a:tblGrid>
                <a:gridCol w="1895550">
                  <a:extLst>
                    <a:ext uri="{9D8B030D-6E8A-4147-A177-3AD203B41FA5}">
                      <a16:colId xmlns:a16="http://schemas.microsoft.com/office/drawing/2014/main" val="20000"/>
                    </a:ext>
                  </a:extLst>
                </a:gridCol>
                <a:gridCol w="1553025">
                  <a:extLst>
                    <a:ext uri="{9D8B030D-6E8A-4147-A177-3AD203B41FA5}">
                      <a16:colId xmlns:a16="http://schemas.microsoft.com/office/drawing/2014/main" val="20001"/>
                    </a:ext>
                  </a:extLst>
                </a:gridCol>
                <a:gridCol w="892575">
                  <a:extLst>
                    <a:ext uri="{9D8B030D-6E8A-4147-A177-3AD203B41FA5}">
                      <a16:colId xmlns:a16="http://schemas.microsoft.com/office/drawing/2014/main" val="20002"/>
                    </a:ext>
                  </a:extLst>
                </a:gridCol>
                <a:gridCol w="782775">
                  <a:extLst>
                    <a:ext uri="{9D8B030D-6E8A-4147-A177-3AD203B41FA5}">
                      <a16:colId xmlns:a16="http://schemas.microsoft.com/office/drawing/2014/main" val="20003"/>
                    </a:ext>
                  </a:extLst>
                </a:gridCol>
                <a:gridCol w="899775">
                  <a:extLst>
                    <a:ext uri="{9D8B030D-6E8A-4147-A177-3AD203B41FA5}">
                      <a16:colId xmlns:a16="http://schemas.microsoft.com/office/drawing/2014/main" val="20004"/>
                    </a:ext>
                  </a:extLst>
                </a:gridCol>
                <a:gridCol w="824000">
                  <a:extLst>
                    <a:ext uri="{9D8B030D-6E8A-4147-A177-3AD203B41FA5}">
                      <a16:colId xmlns:a16="http://schemas.microsoft.com/office/drawing/2014/main" val="20005"/>
                    </a:ext>
                  </a:extLst>
                </a:gridCol>
                <a:gridCol w="738750">
                  <a:extLst>
                    <a:ext uri="{9D8B030D-6E8A-4147-A177-3AD203B41FA5}">
                      <a16:colId xmlns:a16="http://schemas.microsoft.com/office/drawing/2014/main" val="20006"/>
                    </a:ext>
                  </a:extLst>
                </a:gridCol>
                <a:gridCol w="852425">
                  <a:extLst>
                    <a:ext uri="{9D8B030D-6E8A-4147-A177-3AD203B41FA5}">
                      <a16:colId xmlns:a16="http://schemas.microsoft.com/office/drawing/2014/main" val="20007"/>
                    </a:ext>
                  </a:extLst>
                </a:gridCol>
              </a:tblGrid>
              <a:tr h="4606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425" marR="3425" marT="342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425" marR="3425" marT="342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168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Levantamentos realizados em projetos de Levantamentos Hidrogeológicos, Estudos Integrados em Recursos Hídricos para Gestão e Ampliação da Oferta Hídrica</a:t>
                      </a:r>
                      <a:endParaRPr sz="700" u="none" strike="noStrike" cap="none"/>
                    </a:p>
                  </a:txBody>
                  <a:tcPr marL="3425" marR="3425" marT="342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(Σ </a:t>
                      </a:r>
                      <a:r>
                        <a:rPr lang="pt-BR" sz="1000" b="1" i="0" u="none" strike="noStrike" cap="none">
                          <a:solidFill>
                            <a:schemeClr val="dk1"/>
                          </a:solidFill>
                          <a:latin typeface="Tahoma"/>
                          <a:ea typeface="Tahoma"/>
                          <a:cs typeface="Tahoma"/>
                          <a:sym typeface="Tahoma"/>
                        </a:rPr>
                        <a:t>nº de levantamentos realizados em projetos da Rede RIMAS, SIAGAS e de Pesquisa, Estudo e Cartografia Hidrogeológica)</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DEHID</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sngStrike" cap="none">
                          <a:solidFill>
                            <a:schemeClr val="dk1"/>
                          </a:solidFill>
                          <a:latin typeface="Tahoma"/>
                          <a:ea typeface="Tahoma"/>
                          <a:cs typeface="Tahoma"/>
                          <a:sym typeface="Tahoma"/>
                        </a:rPr>
                        <a:t>9</a:t>
                      </a:r>
                      <a:r>
                        <a:rPr lang="pt-BR" sz="1000" b="1" i="0" u="none" strike="noStrike" cap="none">
                          <a:solidFill>
                            <a:schemeClr val="dk1"/>
                          </a:solidFill>
                          <a:latin typeface="Tahoma"/>
                          <a:ea typeface="Tahoma"/>
                          <a:cs typeface="Tahoma"/>
                          <a:sym typeface="Tahoma"/>
                        </a:rPr>
                        <a:t> </a:t>
                      </a:r>
                      <a:r>
                        <a:rPr lang="pt-BR" sz="1000" b="1" i="0" u="none" strike="noStrike" cap="none">
                          <a:solidFill>
                            <a:srgbClr val="FF0000"/>
                          </a:solidFill>
                          <a:latin typeface="Tahoma"/>
                          <a:ea typeface="Tahoma"/>
                          <a:cs typeface="Tahoma"/>
                          <a:sym typeface="Tahoma"/>
                        </a:rPr>
                        <a:t>8</a:t>
                      </a:r>
                      <a:endParaRPr sz="700" u="none" strike="noStrike" cap="none">
                        <a:solidFill>
                          <a:srgbClr val="FF0000"/>
                        </a:solidFill>
                      </a:endParaRPr>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57</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70</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82</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bl>
          </a:graphicData>
        </a:graphic>
      </p:graphicFrame>
      <p:sp>
        <p:nvSpPr>
          <p:cNvPr id="329" name="Google Shape;329;g24bd7aa5c59_2_261"/>
          <p:cNvSpPr/>
          <p:nvPr/>
        </p:nvSpPr>
        <p:spPr>
          <a:xfrm>
            <a:off x="566522" y="133339"/>
            <a:ext cx="6130500" cy="835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330" name="Google Shape;330;g24bd7aa5c59_2_261">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331" name="Google Shape;331;g24bd7aa5c59_2_261">
            <a:hlinkClick r:id="rId4" action="ppaction://hlinksldjump"/>
          </p:cNvPr>
          <p:cNvSpPr txBox="1"/>
          <p:nvPr/>
        </p:nvSpPr>
        <p:spPr>
          <a:xfrm>
            <a:off x="6248400" y="46023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
        <p:nvSpPr>
          <p:cNvPr id="332" name="Google Shape;332;g24bd7aa5c59_2_261"/>
          <p:cNvSpPr/>
          <p:nvPr/>
        </p:nvSpPr>
        <p:spPr>
          <a:xfrm>
            <a:off x="566525" y="2645700"/>
            <a:ext cx="8424900" cy="20328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rgbClr val="000000"/>
              </a:buClr>
              <a:buSzPts val="1200"/>
              <a:buFont typeface="Times New Roman"/>
              <a:buNone/>
            </a:pPr>
            <a:endParaRPr sz="1200" b="1" i="0" u="sng"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 e Análise de tendência</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Indicador com alcance  abaixo do programado para 3° Trimestre. Perspectiva de cumprimento integral das metas do PO´s 005 e 006. PO 004 - cumprimento da meta de monitoramento (a meta de </a:t>
            </a:r>
            <a:r>
              <a:rPr lang="pt-BR" sz="1200" b="0" i="0" u="sng" strike="noStrike" cap="none">
                <a:solidFill>
                  <a:srgbClr val="00B0E4"/>
                </a:solidFill>
                <a:latin typeface="Ruda"/>
                <a:ea typeface="Ruda"/>
                <a:cs typeface="Ruda"/>
                <a:sym typeface="Ruda"/>
              </a:rPr>
              <a:t>ampliação</a:t>
            </a:r>
            <a:r>
              <a:rPr lang="pt-BR" sz="1200" b="0" i="0" u="none" strike="noStrike" cap="none">
                <a:solidFill>
                  <a:srgbClr val="00B0E4"/>
                </a:solidFill>
                <a:latin typeface="Ruda"/>
                <a:ea typeface="Ruda"/>
                <a:cs typeface="Ruda"/>
                <a:sym typeface="Ruda"/>
              </a:rPr>
              <a:t> do RIMAS não será alcançada).</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Causa dos desvios: </a:t>
            </a:r>
            <a:endParaRPr sz="1200" b="1" i="0" u="sng"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none" strike="noStrike" cap="none">
                <a:solidFill>
                  <a:srgbClr val="00B0E4"/>
                </a:solidFill>
                <a:latin typeface="Ruda"/>
                <a:ea typeface="Ruda"/>
                <a:cs typeface="Ruda"/>
                <a:sym typeface="Ruda"/>
              </a:rPr>
              <a:t>RIMAS</a:t>
            </a:r>
            <a:r>
              <a:rPr lang="pt-BR" sz="1200" b="0" i="0" u="none" strike="noStrike" cap="none">
                <a:solidFill>
                  <a:srgbClr val="00B0E4"/>
                </a:solidFill>
                <a:latin typeface="Ruda"/>
                <a:ea typeface="Ruda"/>
                <a:cs typeface="Ruda"/>
                <a:sym typeface="Ruda"/>
              </a:rPr>
              <a:t> - Equipe reduzida atuando em duas frentes (monitoramento e ampliação da Rede);  atraso nos processos licitatórios de ampliação da REDE.</a:t>
            </a:r>
            <a:endParaRPr/>
          </a:p>
          <a:p>
            <a:pPr marL="0" marR="0" lvl="0" indent="0" algn="just" rtl="0">
              <a:lnSpc>
                <a:spcPct val="100000"/>
              </a:lnSpc>
              <a:spcBef>
                <a:spcPts val="0"/>
              </a:spcBef>
              <a:spcAft>
                <a:spcPts val="0"/>
              </a:spcAft>
              <a:buClr>
                <a:srgbClr val="000000"/>
              </a:buClr>
              <a:buSzPts val="1200"/>
              <a:buFont typeface="Times New Roman"/>
              <a:buNone/>
            </a:pPr>
            <a:r>
              <a:rPr lang="pt-BR" sz="1200" b="1" i="0" u="none" strike="noStrike" cap="none">
                <a:solidFill>
                  <a:srgbClr val="00B0E4"/>
                </a:solidFill>
                <a:latin typeface="Ruda"/>
                <a:ea typeface="Ruda"/>
                <a:cs typeface="Ruda"/>
                <a:sym typeface="Ruda"/>
              </a:rPr>
              <a:t>SIAGAS</a:t>
            </a:r>
            <a:r>
              <a:rPr lang="pt-BR" sz="1200" b="0" i="0" u="none" strike="noStrike" cap="none">
                <a:solidFill>
                  <a:srgbClr val="00B0E4"/>
                </a:solidFill>
                <a:latin typeface="Ruda"/>
                <a:ea typeface="Ruda"/>
                <a:cs typeface="Ruda"/>
                <a:sym typeface="Ruda"/>
              </a:rPr>
              <a:t> - Atraso no recebimento de dados de parceiros - burocracia na celebração dos ACT´s.</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none" strike="noStrike" cap="none">
                <a:solidFill>
                  <a:srgbClr val="00B0E4"/>
                </a:solidFill>
                <a:latin typeface="Ruda"/>
                <a:ea typeface="Ruda"/>
                <a:cs typeface="Ruda"/>
                <a:sym typeface="Ruda"/>
              </a:rPr>
              <a:t>Pesquisa, Estudo e Cartografia</a:t>
            </a:r>
            <a:r>
              <a:rPr lang="pt-BR" sz="1200" b="0" i="0" u="none" strike="noStrike" cap="none">
                <a:solidFill>
                  <a:srgbClr val="00B0E4"/>
                </a:solidFill>
                <a:latin typeface="Ruda"/>
                <a:ea typeface="Ruda"/>
                <a:cs typeface="Ruda"/>
                <a:sym typeface="Ruda"/>
              </a:rPr>
              <a:t> - Equipe reduzida atuando em mais de um projeto e atraso na aquisição de equipamentos</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Times New Roman"/>
              <a:buNone/>
            </a:pPr>
            <a:endParaRPr sz="1200" b="0" i="0" u="none" strike="noStrike" cap="none">
              <a:solidFill>
                <a:schemeClr val="dk1"/>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4bd7aa5c59_2_271"/>
          <p:cNvSpPr/>
          <p:nvPr/>
        </p:nvSpPr>
        <p:spPr>
          <a:xfrm>
            <a:off x="9144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338" name="Google Shape;338;g24bd7aa5c59_2_271"/>
          <p:cNvGraphicFramePr/>
          <p:nvPr/>
        </p:nvGraphicFramePr>
        <p:xfrm>
          <a:off x="7145273" y="168175"/>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339" name="Google Shape;339;g24bd7aa5c59_2_271"/>
          <p:cNvGraphicFramePr/>
          <p:nvPr/>
        </p:nvGraphicFramePr>
        <p:xfrm>
          <a:off x="564574" y="1093897"/>
          <a:ext cx="3000000" cy="3000000"/>
        </p:xfrm>
        <a:graphic>
          <a:graphicData uri="http://schemas.openxmlformats.org/drawingml/2006/table">
            <a:tbl>
              <a:tblPr>
                <a:noFill/>
                <a:tableStyleId>{B3BB65DE-9921-495A-9B97-7B9C6928D6AA}</a:tableStyleId>
              </a:tblPr>
              <a:tblGrid>
                <a:gridCol w="1618475">
                  <a:extLst>
                    <a:ext uri="{9D8B030D-6E8A-4147-A177-3AD203B41FA5}">
                      <a16:colId xmlns:a16="http://schemas.microsoft.com/office/drawing/2014/main" val="20000"/>
                    </a:ext>
                  </a:extLst>
                </a:gridCol>
                <a:gridCol w="1618475">
                  <a:extLst>
                    <a:ext uri="{9D8B030D-6E8A-4147-A177-3AD203B41FA5}">
                      <a16:colId xmlns:a16="http://schemas.microsoft.com/office/drawing/2014/main" val="20001"/>
                    </a:ext>
                  </a:extLst>
                </a:gridCol>
                <a:gridCol w="837150">
                  <a:extLst>
                    <a:ext uri="{9D8B030D-6E8A-4147-A177-3AD203B41FA5}">
                      <a16:colId xmlns:a16="http://schemas.microsoft.com/office/drawing/2014/main" val="20002"/>
                    </a:ext>
                  </a:extLst>
                </a:gridCol>
                <a:gridCol w="958075">
                  <a:extLst>
                    <a:ext uri="{9D8B030D-6E8A-4147-A177-3AD203B41FA5}">
                      <a16:colId xmlns:a16="http://schemas.microsoft.com/office/drawing/2014/main" val="20003"/>
                    </a:ext>
                  </a:extLst>
                </a:gridCol>
                <a:gridCol w="883650">
                  <a:extLst>
                    <a:ext uri="{9D8B030D-6E8A-4147-A177-3AD203B41FA5}">
                      <a16:colId xmlns:a16="http://schemas.microsoft.com/office/drawing/2014/main" val="20004"/>
                    </a:ext>
                  </a:extLst>
                </a:gridCol>
                <a:gridCol w="809250">
                  <a:extLst>
                    <a:ext uri="{9D8B030D-6E8A-4147-A177-3AD203B41FA5}">
                      <a16:colId xmlns:a16="http://schemas.microsoft.com/office/drawing/2014/main" val="20005"/>
                    </a:ext>
                  </a:extLst>
                </a:gridCol>
                <a:gridCol w="725525">
                  <a:extLst>
                    <a:ext uri="{9D8B030D-6E8A-4147-A177-3AD203B41FA5}">
                      <a16:colId xmlns:a16="http://schemas.microsoft.com/office/drawing/2014/main" val="20006"/>
                    </a:ext>
                  </a:extLst>
                </a:gridCol>
                <a:gridCol w="837150">
                  <a:extLst>
                    <a:ext uri="{9D8B030D-6E8A-4147-A177-3AD203B41FA5}">
                      <a16:colId xmlns:a16="http://schemas.microsoft.com/office/drawing/2014/main" val="20007"/>
                    </a:ext>
                  </a:extLst>
                </a:gridCol>
              </a:tblGrid>
              <a:tr h="4606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425" marR="3425" marT="342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425" marR="3425" marT="342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6130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Estudos de Hidrologia elaborados em projetos realizados em Parcerias</a:t>
                      </a:r>
                      <a:endParaRPr sz="700" u="none" strike="noStrike" cap="none"/>
                    </a:p>
                  </a:txBody>
                  <a:tcPr marL="3425" marR="3425" marT="342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(Σ </a:t>
                      </a:r>
                      <a:r>
                        <a:rPr lang="pt-BR" sz="1000" b="1" i="0" u="none" strike="noStrike" cap="none">
                          <a:solidFill>
                            <a:schemeClr val="dk1"/>
                          </a:solidFill>
                          <a:latin typeface="Tahoma"/>
                          <a:ea typeface="Tahoma"/>
                          <a:cs typeface="Tahoma"/>
                          <a:sym typeface="Tahoma"/>
                        </a:rPr>
                        <a:t>nº de estudos de hidrologia elaborados em projetos realizados em Parcerias)</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DEHID</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Arial"/>
                        <a:buNone/>
                      </a:pPr>
                      <a:r>
                        <a:rPr lang="pt-BR" sz="1000" b="1" u="none" strike="sngStrike" cap="none">
                          <a:solidFill>
                            <a:schemeClr val="dk1"/>
                          </a:solidFill>
                          <a:latin typeface="Tahoma"/>
                          <a:ea typeface="Tahoma"/>
                          <a:cs typeface="Tahoma"/>
                          <a:sym typeface="Tahoma"/>
                        </a:rPr>
                        <a:t>25</a:t>
                      </a:r>
                      <a:endParaRPr sz="900" u="none" strike="noStrike" cap="none">
                        <a:solidFill>
                          <a:schemeClr val="dk1"/>
                        </a:solidFill>
                      </a:endParaRPr>
                    </a:p>
                    <a:p>
                      <a:pPr marL="0" marR="0" lvl="0" indent="0" algn="ctr" rtl="0">
                        <a:lnSpc>
                          <a:spcPct val="100000"/>
                        </a:lnSpc>
                        <a:spcBef>
                          <a:spcPts val="0"/>
                        </a:spcBef>
                        <a:spcAft>
                          <a:spcPts val="0"/>
                        </a:spcAft>
                        <a:buClr>
                          <a:schemeClr val="dk1"/>
                        </a:buClr>
                        <a:buSzPts val="2000"/>
                        <a:buFont typeface="Arial"/>
                        <a:buNone/>
                      </a:pPr>
                      <a:r>
                        <a:rPr lang="pt-BR" sz="1000" b="1" u="none" strike="noStrike" cap="none">
                          <a:solidFill>
                            <a:srgbClr val="FF0000"/>
                          </a:solidFill>
                          <a:latin typeface="Tahoma"/>
                          <a:ea typeface="Tahoma"/>
                          <a:cs typeface="Tahoma"/>
                          <a:sym typeface="Tahoma"/>
                        </a:rPr>
                        <a:t>16</a:t>
                      </a:r>
                      <a:endParaRPr sz="700" u="none" strike="noStrike" cap="none">
                        <a:solidFill>
                          <a:srgbClr val="FF0000"/>
                        </a:solidFill>
                      </a:endParaRPr>
                    </a:p>
                    <a:p>
                      <a:pPr marL="0" marR="0" lvl="0" indent="0" algn="ctr" rtl="0">
                        <a:lnSpc>
                          <a:spcPct val="100000"/>
                        </a:lnSpc>
                        <a:spcBef>
                          <a:spcPts val="0"/>
                        </a:spcBef>
                        <a:spcAft>
                          <a:spcPts val="0"/>
                        </a:spcAft>
                        <a:buClr>
                          <a:srgbClr val="000000"/>
                        </a:buClr>
                        <a:buSzPts val="2000"/>
                        <a:buFont typeface="Arial"/>
                        <a:buNone/>
                      </a:pPr>
                      <a:endParaRPr sz="1000" b="1" u="none" strike="noStrike" cap="none">
                        <a:solidFill>
                          <a:schemeClr val="dk1"/>
                        </a:solidFill>
                        <a:latin typeface="Tahoma"/>
                        <a:ea typeface="Tahoma"/>
                        <a:cs typeface="Tahoma"/>
                        <a:sym typeface="Tahoma"/>
                      </a:endParaRPr>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12</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72</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79</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85</a:t>
                      </a:r>
                      <a:r>
                        <a:rPr lang="pt-BR" sz="1000" b="1" i="0" u="none" strike="noStrike" cap="none">
                          <a:solidFill>
                            <a:srgbClr val="000000"/>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bl>
          </a:graphicData>
        </a:graphic>
      </p:graphicFrame>
      <p:sp>
        <p:nvSpPr>
          <p:cNvPr id="340" name="Google Shape;340;g24bd7aa5c59_2_271"/>
          <p:cNvSpPr/>
          <p:nvPr/>
        </p:nvSpPr>
        <p:spPr>
          <a:xfrm>
            <a:off x="537124" y="2349978"/>
            <a:ext cx="8315213" cy="1962300"/>
          </a:xfrm>
          <a:prstGeom prst="rect">
            <a:avLst/>
          </a:prstGeom>
          <a:noFill/>
          <a:ln>
            <a:noFill/>
          </a:ln>
        </p:spPr>
        <p:txBody>
          <a:bodyPr spcFirstLastPara="1" wrap="square" lIns="45700" tIns="22850" rIns="45700" bIns="22850" anchor="t" anchorCtr="0">
            <a:noAutofit/>
          </a:bodyPr>
          <a:lstStyle/>
          <a:p>
            <a:pPr marL="0" marR="0" lvl="0" indent="0" algn="just" rtl="0">
              <a:lnSpc>
                <a:spcPct val="93000"/>
              </a:lnSpc>
              <a:spcBef>
                <a:spcPts val="0"/>
              </a:spcBef>
              <a:spcAft>
                <a:spcPts val="0"/>
              </a:spcAft>
              <a:buNone/>
            </a:pPr>
            <a:r>
              <a:rPr lang="pt-BR" sz="1200" b="1" i="0" u="sng" strike="noStrike" cap="none">
                <a:solidFill>
                  <a:srgbClr val="00B0E4"/>
                </a:solidFill>
                <a:latin typeface="Ruda"/>
                <a:ea typeface="Ruda"/>
                <a:cs typeface="Ruda"/>
                <a:sym typeface="Ruda"/>
              </a:rPr>
              <a:t>Observação</a:t>
            </a:r>
            <a:r>
              <a:rPr lang="pt-BR" sz="1200" b="1" i="0" u="none" strike="noStrike" cap="none">
                <a:solidFill>
                  <a:srgbClr val="00B0E4"/>
                </a:solidFill>
                <a:latin typeface="Ruda"/>
                <a:ea typeface="Ruda"/>
                <a:cs typeface="Ruda"/>
                <a:sym typeface="Ruda"/>
              </a:rPr>
              <a:t>: I</a:t>
            </a:r>
            <a:r>
              <a:rPr lang="pt-BR" sz="1200" b="0" i="0" u="none" strike="noStrike" cap="none">
                <a:solidFill>
                  <a:srgbClr val="00B0E4"/>
                </a:solidFill>
                <a:latin typeface="Ruda"/>
                <a:ea typeface="Ruda"/>
                <a:cs typeface="Ruda"/>
                <a:sym typeface="Ruda"/>
              </a:rPr>
              <a:t>ndicador com  alcance abaixo do programado para o 3° Trimestre. Entregas da RHN e ADASA serão cumpridas. Entregas da 20WI (Projetos Verde Grande e Carinhanha) renegociadas, com perspectiva de entregas no 1° sem. 2024</a:t>
            </a:r>
            <a:endParaRPr sz="1200" b="0" i="0" u="none" strike="noStrike" cap="none">
              <a:solidFill>
                <a:srgbClr val="00B0E4"/>
              </a:solidFill>
              <a:latin typeface="Ruda"/>
              <a:ea typeface="Ruda"/>
              <a:cs typeface="Ruda"/>
              <a:sym typeface="Ruda"/>
            </a:endParaRPr>
          </a:p>
          <a:p>
            <a:pPr marL="0" marR="0" lvl="0" indent="0" algn="just" rtl="0">
              <a:lnSpc>
                <a:spcPct val="93000"/>
              </a:lnSpc>
              <a:spcBef>
                <a:spcPts val="0"/>
              </a:spcBef>
              <a:spcAft>
                <a:spcPts val="0"/>
              </a:spcAft>
              <a:buClr>
                <a:schemeClr val="dk1"/>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Arial"/>
              <a:buNone/>
            </a:pPr>
            <a:r>
              <a:rPr lang="pt-BR" sz="1200" b="1" i="0" u="sng" strike="noStrike" cap="none">
                <a:solidFill>
                  <a:srgbClr val="00B0E4"/>
                </a:solidFill>
                <a:latin typeface="Ruda"/>
                <a:ea typeface="Ruda"/>
                <a:cs typeface="Ruda"/>
                <a:sym typeface="Ruda"/>
              </a:rPr>
              <a:t>Desvio na execução das iniciativas: </a:t>
            </a:r>
            <a:endParaRPr sz="1200" b="0" i="0" u="none" strike="noStrike" cap="none">
              <a:solidFill>
                <a:srgbClr val="00B0E4"/>
              </a:solidFill>
              <a:latin typeface="Ruda"/>
              <a:ea typeface="Ruda"/>
              <a:cs typeface="Ruda"/>
              <a:sym typeface="Ruda"/>
            </a:endParaRPr>
          </a:p>
          <a:p>
            <a:pPr marL="0" marR="0" lvl="0" indent="0" algn="just" rtl="0">
              <a:lnSpc>
                <a:spcPct val="93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93000"/>
              </a:lnSpc>
              <a:spcBef>
                <a:spcPts val="0"/>
              </a:spcBef>
              <a:spcAft>
                <a:spcPts val="0"/>
              </a:spcAft>
              <a:buClr>
                <a:srgbClr val="000000"/>
              </a:buClr>
              <a:buSzPts val="1200"/>
              <a:buFont typeface="Times New Roman"/>
              <a:buNone/>
            </a:pPr>
            <a:r>
              <a:rPr lang="pt-BR" sz="1200" b="0" i="0" u="none" strike="noStrike" cap="none">
                <a:solidFill>
                  <a:srgbClr val="00B0E4"/>
                </a:solidFill>
                <a:latin typeface="Ruda"/>
                <a:ea typeface="Ruda"/>
                <a:cs typeface="Ruda"/>
                <a:sym typeface="Ruda"/>
              </a:rPr>
              <a:t>- Estudos elaborados realizados através dos TED´s nos estudos integrados dos recursos hídricos: </a:t>
            </a:r>
            <a:endParaRPr sz="1200" b="0" i="0" u="none" strike="noStrike" cap="none">
              <a:solidFill>
                <a:srgbClr val="00B0E4"/>
              </a:solidFill>
              <a:latin typeface="Ruda"/>
              <a:ea typeface="Ruda"/>
              <a:cs typeface="Ruda"/>
              <a:sym typeface="Ruda"/>
            </a:endParaRPr>
          </a:p>
          <a:p>
            <a:pPr marL="0" marR="0" lvl="0" indent="0" algn="just" rtl="0">
              <a:lnSpc>
                <a:spcPct val="93000"/>
              </a:lnSpc>
              <a:spcBef>
                <a:spcPts val="0"/>
              </a:spcBef>
              <a:spcAft>
                <a:spcPts val="0"/>
              </a:spcAft>
              <a:buClr>
                <a:srgbClr val="000000"/>
              </a:buClr>
              <a:buSzPts val="1200"/>
              <a:buFont typeface="Times New Roman"/>
              <a:buNone/>
            </a:pPr>
            <a:r>
              <a:rPr lang="pt-BR" sz="1200" b="0" i="0" u="none" strike="noStrike" cap="none">
                <a:solidFill>
                  <a:srgbClr val="00B0E4"/>
                </a:solidFill>
                <a:latin typeface="Ruda"/>
                <a:ea typeface="Ruda"/>
                <a:cs typeface="Ruda"/>
                <a:sym typeface="Ruda"/>
              </a:rPr>
              <a:t>Equipe reduzida com atuação em diferentes projetos.</a:t>
            </a:r>
            <a:endParaRPr sz="1200" b="0" i="0" u="none" strike="noStrike" cap="none">
              <a:solidFill>
                <a:srgbClr val="00B0E4"/>
              </a:solidFill>
              <a:latin typeface="Ruda"/>
              <a:ea typeface="Ruda"/>
              <a:cs typeface="Ruda"/>
              <a:sym typeface="Ruda"/>
            </a:endParaRPr>
          </a:p>
        </p:txBody>
      </p:sp>
      <p:sp>
        <p:nvSpPr>
          <p:cNvPr id="341" name="Google Shape;341;g24bd7aa5c59_2_271"/>
          <p:cNvSpPr/>
          <p:nvPr/>
        </p:nvSpPr>
        <p:spPr>
          <a:xfrm>
            <a:off x="609600" y="83141"/>
            <a:ext cx="6001800" cy="828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342" name="Google Shape;342;g24bd7aa5c59_2_271">
            <a:hlinkClick r:id="rId3" action="ppaction://hlinksldjump"/>
          </p:cNvPr>
          <p:cNvSpPr/>
          <p:nvPr/>
        </p:nvSpPr>
        <p:spPr>
          <a:xfrm>
            <a:off x="7109269" y="4489495"/>
            <a:ext cx="533400" cy="3699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343" name="Google Shape;343;g24bd7aa5c59_2_271">
            <a:hlinkClick r:id="rId3" action="ppaction://hlinksldjump"/>
          </p:cNvPr>
          <p:cNvSpPr txBox="1"/>
          <p:nvPr/>
        </p:nvSpPr>
        <p:spPr>
          <a:xfrm>
            <a:off x="6264194" y="4428540"/>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aphicFrame>
        <p:nvGraphicFramePr>
          <p:cNvPr id="348" name="Google Shape;348;g24bd7aa5c59_2_281"/>
          <p:cNvGraphicFramePr/>
          <p:nvPr/>
        </p:nvGraphicFramePr>
        <p:xfrm>
          <a:off x="7184036" y="175171"/>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349" name="Google Shape;349;g24bd7aa5c59_2_281"/>
          <p:cNvGraphicFramePr/>
          <p:nvPr/>
        </p:nvGraphicFramePr>
        <p:xfrm>
          <a:off x="1061475" y="927683"/>
          <a:ext cx="3000000" cy="3000000"/>
        </p:xfrm>
        <a:graphic>
          <a:graphicData uri="http://schemas.openxmlformats.org/drawingml/2006/table">
            <a:tbl>
              <a:tblPr>
                <a:noFill/>
                <a:tableStyleId>{B3BB65DE-9921-495A-9B97-7B9C6928D6AA}</a:tableStyleId>
              </a:tblPr>
              <a:tblGrid>
                <a:gridCol w="1437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20700">
                  <a:extLst>
                    <a:ext uri="{9D8B030D-6E8A-4147-A177-3AD203B41FA5}">
                      <a16:colId xmlns:a16="http://schemas.microsoft.com/office/drawing/2014/main" val="20004"/>
                    </a:ext>
                  </a:extLst>
                </a:gridCol>
                <a:gridCol w="705575">
                  <a:extLst>
                    <a:ext uri="{9D8B030D-6E8A-4147-A177-3AD203B41FA5}">
                      <a16:colId xmlns:a16="http://schemas.microsoft.com/office/drawing/2014/main" val="20005"/>
                    </a:ext>
                  </a:extLst>
                </a:gridCol>
                <a:gridCol w="73225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4606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425" marR="3425" marT="342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425" marR="3425" marT="342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3293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Produtos </a:t>
                      </a:r>
                      <a:r>
                        <a:rPr lang="pt-BR" sz="1000" b="1" i="0" u="none" strike="noStrike" cap="none">
                          <a:solidFill>
                            <a:srgbClr val="000000"/>
                          </a:solidFill>
                          <a:latin typeface="Tahoma"/>
                          <a:ea typeface="Tahoma"/>
                          <a:cs typeface="Tahoma"/>
                          <a:sym typeface="Tahoma"/>
                        </a:rPr>
                        <a:t>para Gestão do Território Frente a Possibilidade de Desastres</a:t>
                      </a:r>
                      <a:endParaRPr sz="1000" u="none" strike="noStrike" cap="none">
                        <a:latin typeface="Tahoma"/>
                        <a:ea typeface="Tahoma"/>
                        <a:cs typeface="Tahoma"/>
                        <a:sym typeface="Tahoma"/>
                      </a:endParaRPr>
                    </a:p>
                  </a:txBody>
                  <a:tcPr marL="3425" marR="3425" marT="342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a:t>
                      </a:r>
                      <a:r>
                        <a:rPr lang="pt-BR" sz="1000" b="1" u="none" strike="noStrike" cap="none">
                          <a:solidFill>
                            <a:schemeClr val="dk1"/>
                          </a:solidFill>
                          <a:latin typeface="Tahoma"/>
                          <a:ea typeface="Tahoma"/>
                          <a:cs typeface="Tahoma"/>
                          <a:sym typeface="Tahoma"/>
                        </a:rPr>
                        <a:t>Σ N° de Produtos Cartográficos disponibilizados para Prevenção de Desastres + N° de Capacitações para percepção de risco e prevenção de desastres ministradas</a:t>
                      </a:r>
                      <a:r>
                        <a:rPr lang="pt-BR" sz="1000" b="1" i="0" u="none" strike="noStrike" cap="none">
                          <a:solidFill>
                            <a:schemeClr val="dk1"/>
                          </a:solidFill>
                          <a:latin typeface="Tahoma"/>
                          <a:ea typeface="Tahoma"/>
                          <a:cs typeface="Tahoma"/>
                          <a:sym typeface="Tahoma"/>
                        </a:rPr>
                        <a:t>)</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DEGET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sngStrike" cap="none">
                          <a:solidFill>
                            <a:schemeClr val="dk1"/>
                          </a:solidFill>
                          <a:latin typeface="Tahoma"/>
                          <a:ea typeface="Tahoma"/>
                          <a:cs typeface="Tahoma"/>
                          <a:sym typeface="Tahoma"/>
                        </a:rPr>
                        <a:t>170</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rgbClr val="FF0000"/>
                          </a:solidFill>
                          <a:latin typeface="Tahoma"/>
                          <a:ea typeface="Tahoma"/>
                          <a:cs typeface="Tahoma"/>
                          <a:sym typeface="Tahoma"/>
                        </a:rPr>
                        <a:t>180</a:t>
                      </a:r>
                      <a:endParaRPr sz="1000" b="1" u="none" strike="noStrike" cap="none">
                        <a:solidFill>
                          <a:srgbClr val="FF0000"/>
                        </a:solidFill>
                        <a:latin typeface="Tahoma"/>
                        <a:ea typeface="Tahoma"/>
                        <a:cs typeface="Tahoma"/>
                        <a:sym typeface="Tahoma"/>
                      </a:endParaRPr>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180</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84</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75</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113</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350" name="Google Shape;350;g24bd7aa5c59_2_281"/>
          <p:cNvSpPr/>
          <p:nvPr/>
        </p:nvSpPr>
        <p:spPr>
          <a:xfrm>
            <a:off x="1066800" y="2780425"/>
            <a:ext cx="7914000" cy="17082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a:t>
            </a:r>
            <a:r>
              <a:rPr lang="pt-BR" sz="1200" b="0" i="0" u="none" strike="noStrike" cap="none">
                <a:solidFill>
                  <a:srgbClr val="00B0E4"/>
                </a:solidFill>
                <a:latin typeface="Ruda"/>
                <a:ea typeface="Ruda"/>
                <a:cs typeface="Ruda"/>
                <a:sym typeface="Ruda"/>
              </a:rPr>
              <a:t>: Indicador com alcance acima do programado para o  3° Trimestre. Superação das metas de entregas programadas para o exercício</a:t>
            </a: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Análise de tendência</a:t>
            </a:r>
            <a:r>
              <a:rPr lang="pt-BR" sz="1200" b="0" i="0" u="none" strike="noStrike" cap="none">
                <a:solidFill>
                  <a:srgbClr val="00B0E4"/>
                </a:solidFill>
                <a:latin typeface="Ruda"/>
                <a:ea typeface="Ruda"/>
                <a:cs typeface="Ruda"/>
                <a:sym typeface="Ruda"/>
              </a:rPr>
              <a:t>:</a:t>
            </a: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rgbClr val="000000"/>
              </a:buClr>
              <a:buSzPts val="1200"/>
              <a:buFont typeface="Times New Roman"/>
              <a:buNone/>
            </a:pPr>
            <a:r>
              <a:rPr lang="pt-BR" sz="1200" b="1" i="0" u="none" strike="noStrike" cap="none">
                <a:solidFill>
                  <a:srgbClr val="00B0E4"/>
                </a:solidFill>
                <a:latin typeface="Ruda"/>
                <a:ea typeface="Ruda"/>
                <a:cs typeface="Ruda"/>
                <a:sym typeface="Ruda"/>
              </a:rPr>
              <a:t>Cartografia de Risco -  </a:t>
            </a:r>
            <a:r>
              <a:rPr lang="pt-BR" sz="1200" b="0" i="0" u="none" strike="noStrike" cap="none">
                <a:solidFill>
                  <a:srgbClr val="00B0E4"/>
                </a:solidFill>
                <a:latin typeface="Ruda"/>
                <a:ea typeface="Ruda"/>
                <a:cs typeface="Ruda"/>
                <a:sym typeface="Ruda"/>
              </a:rPr>
              <a:t>Entrega de produtos cartográficos de demandas extras ao longo do ano (mobilização de equipes que já em trabalho de campo, com otimização tempo e recursos) e atendimentos emergenciais (11 produtos).  Evoluções tecnológicas na tomada de dados em campo e na produção de layouts, propiciou o aumento da execução.</a:t>
            </a:r>
            <a:endParaRPr sz="1200" b="0" i="0" u="none" strike="noStrike" cap="none">
              <a:solidFill>
                <a:srgbClr val="00B0E4"/>
              </a:solidFill>
              <a:latin typeface="Ruda"/>
              <a:ea typeface="Ruda"/>
              <a:cs typeface="Ruda"/>
              <a:sym typeface="Ruda"/>
            </a:endParaRPr>
          </a:p>
        </p:txBody>
      </p:sp>
      <p:sp>
        <p:nvSpPr>
          <p:cNvPr id="351" name="Google Shape;351;g24bd7aa5c59_2_281"/>
          <p:cNvSpPr/>
          <p:nvPr/>
        </p:nvSpPr>
        <p:spPr>
          <a:xfrm>
            <a:off x="1066800" y="82800"/>
            <a:ext cx="6117300" cy="81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352" name="Google Shape;352;g24bd7aa5c59_2_281">
            <a:hlinkClick r:id="rId3" action="ppaction://hlinksldjump"/>
          </p:cNvPr>
          <p:cNvSpPr/>
          <p:nvPr/>
        </p:nvSpPr>
        <p:spPr>
          <a:xfrm>
            <a:off x="7068671" y="4629138"/>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353" name="Google Shape;353;g24bd7aa5c59_2_281">
            <a:hlinkClick r:id="rId3" action="ppaction://hlinksldjump"/>
          </p:cNvPr>
          <p:cNvSpPr txBox="1"/>
          <p:nvPr/>
        </p:nvSpPr>
        <p:spPr>
          <a:xfrm>
            <a:off x="6210300" y="46023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graphicFrame>
        <p:nvGraphicFramePr>
          <p:cNvPr id="358" name="Google Shape;358;g24bd7aa5c59_2_290"/>
          <p:cNvGraphicFramePr/>
          <p:nvPr/>
        </p:nvGraphicFramePr>
        <p:xfrm>
          <a:off x="7135318" y="168099"/>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359" name="Google Shape;359;g24bd7aa5c59_2_290"/>
          <p:cNvGraphicFramePr/>
          <p:nvPr/>
        </p:nvGraphicFramePr>
        <p:xfrm>
          <a:off x="1051814" y="931326"/>
          <a:ext cx="3000000" cy="3000000"/>
        </p:xfrm>
        <a:graphic>
          <a:graphicData uri="http://schemas.openxmlformats.org/drawingml/2006/table">
            <a:tbl>
              <a:tblPr>
                <a:noFill/>
                <a:tableStyleId>{B3BB65DE-9921-495A-9B97-7B9C6928D6AA}</a:tableStyleId>
              </a:tblPr>
              <a:tblGrid>
                <a:gridCol w="1463275">
                  <a:extLst>
                    <a:ext uri="{9D8B030D-6E8A-4147-A177-3AD203B41FA5}">
                      <a16:colId xmlns:a16="http://schemas.microsoft.com/office/drawing/2014/main" val="20000"/>
                    </a:ext>
                  </a:extLst>
                </a:gridCol>
                <a:gridCol w="17803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06225">
                  <a:extLst>
                    <a:ext uri="{9D8B030D-6E8A-4147-A177-3AD203B41FA5}">
                      <a16:colId xmlns:a16="http://schemas.microsoft.com/office/drawing/2014/main" val="20003"/>
                    </a:ext>
                  </a:extLst>
                </a:gridCol>
                <a:gridCol w="844950">
                  <a:extLst>
                    <a:ext uri="{9D8B030D-6E8A-4147-A177-3AD203B41FA5}">
                      <a16:colId xmlns:a16="http://schemas.microsoft.com/office/drawing/2014/main" val="20004"/>
                    </a:ext>
                  </a:extLst>
                </a:gridCol>
                <a:gridCol w="773800">
                  <a:extLst>
                    <a:ext uri="{9D8B030D-6E8A-4147-A177-3AD203B41FA5}">
                      <a16:colId xmlns:a16="http://schemas.microsoft.com/office/drawing/2014/main" val="20005"/>
                    </a:ext>
                  </a:extLst>
                </a:gridCol>
                <a:gridCol w="693750">
                  <a:extLst>
                    <a:ext uri="{9D8B030D-6E8A-4147-A177-3AD203B41FA5}">
                      <a16:colId xmlns:a16="http://schemas.microsoft.com/office/drawing/2014/main" val="20006"/>
                    </a:ext>
                  </a:extLst>
                </a:gridCol>
                <a:gridCol w="800500">
                  <a:extLst>
                    <a:ext uri="{9D8B030D-6E8A-4147-A177-3AD203B41FA5}">
                      <a16:colId xmlns:a16="http://schemas.microsoft.com/office/drawing/2014/main" val="20007"/>
                    </a:ext>
                  </a:extLst>
                </a:gridCol>
              </a:tblGrid>
              <a:tr h="4606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Indicador</a:t>
                      </a:r>
                      <a:endParaRPr sz="700" u="none" strike="noStrike" cap="none"/>
                    </a:p>
                  </a:txBody>
                  <a:tcPr marL="3425" marR="3425" marT="3425" marB="0" anchor="ctr">
                    <a:lnL w="12700" cap="flat" cmpd="sng">
                      <a:solidFill>
                        <a:srgbClr val="000000"/>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Fórmula</a:t>
                      </a:r>
                      <a:endParaRPr sz="700" u="none" strike="noStrike" cap="none"/>
                    </a:p>
                  </a:txBody>
                  <a:tcPr marL="3425" marR="3425" marT="34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Resp. pelo Resultado</a:t>
                      </a:r>
                      <a:endParaRPr sz="700" u="none" strike="noStrike" cap="none"/>
                    </a:p>
                  </a:txBody>
                  <a:tcPr marL="3425" marR="3425" marT="34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META 202</a:t>
                      </a:r>
                      <a:r>
                        <a:rPr lang="pt-BR" sz="1000" b="1" u="none" strike="noStrike" cap="none">
                          <a:solidFill>
                            <a:schemeClr val="lt1"/>
                          </a:solidFill>
                          <a:latin typeface="Tahoma"/>
                          <a:ea typeface="Tahoma"/>
                          <a:cs typeface="Tahoma"/>
                          <a:sym typeface="Tahoma"/>
                        </a:rPr>
                        <a:t>3</a:t>
                      </a:r>
                      <a:endParaRPr sz="700" u="none" strike="noStrike" cap="none"/>
                    </a:p>
                  </a:txBody>
                  <a:tcPr marL="3425" marR="3425" marT="34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Execução</a:t>
                      </a:r>
                      <a:br>
                        <a:rPr lang="pt-BR" sz="1000" b="1" i="0" u="none" strike="noStrike" cap="none">
                          <a:solidFill>
                            <a:schemeClr val="lt1"/>
                          </a:solidFill>
                          <a:latin typeface="Tahoma"/>
                          <a:ea typeface="Tahoma"/>
                          <a:cs typeface="Tahoma"/>
                          <a:sym typeface="Tahoma"/>
                        </a:rPr>
                      </a:br>
                      <a:r>
                        <a:rPr lang="pt-BR" sz="1000" b="1" u="none" strike="noStrike" cap="none">
                          <a:solidFill>
                            <a:schemeClr val="lt1"/>
                          </a:solidFill>
                          <a:latin typeface="Tahoma"/>
                          <a:ea typeface="Tahoma"/>
                          <a:cs typeface="Tahoma"/>
                          <a:sym typeface="Tahoma"/>
                        </a:rPr>
                        <a:t>3</a:t>
                      </a:r>
                      <a:r>
                        <a:rPr lang="pt-BR" sz="1000" b="1" i="0" u="none" strike="noStrike" cap="none">
                          <a:solidFill>
                            <a:schemeClr val="lt1"/>
                          </a:solidFill>
                          <a:latin typeface="Tahoma"/>
                          <a:ea typeface="Tahoma"/>
                          <a:cs typeface="Tahoma"/>
                          <a:sym typeface="Tahoma"/>
                        </a:rPr>
                        <a:t>º Trimestre</a:t>
                      </a:r>
                      <a:endParaRPr sz="700" u="none" strike="noStrike" cap="none"/>
                    </a:p>
                  </a:txBody>
                  <a:tcPr marL="3425" marR="3425" marT="34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executada             ( A )</a:t>
                      </a:r>
                      <a:endParaRPr sz="700" u="none" strike="noStrike" cap="none"/>
                    </a:p>
                  </a:txBody>
                  <a:tcPr marL="3425" marR="3425" marT="34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esperada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(B)</a:t>
                      </a:r>
                      <a:endParaRPr sz="700" u="none" strike="noStrike" cap="none"/>
                    </a:p>
                  </a:txBody>
                  <a:tcPr marL="3425" marR="3425" marT="34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alcance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(A/B)</a:t>
                      </a:r>
                      <a:endParaRPr sz="700" u="none" strike="noStrike" cap="none"/>
                    </a:p>
                  </a:txBody>
                  <a:tcPr marL="3425" marR="3425" marT="3425" marB="0" anchor="ctr">
                    <a:lnL w="12700" cap="flat" cmpd="sng">
                      <a:solidFill>
                        <a:schemeClr val="lt1"/>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2673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Produtos </a:t>
                      </a:r>
                      <a:r>
                        <a:rPr lang="pt-BR" sz="1000" b="1" i="0" u="none" strike="noStrike" cap="none">
                          <a:solidFill>
                            <a:schemeClr val="dk1"/>
                          </a:solidFill>
                          <a:latin typeface="Tahoma"/>
                          <a:ea typeface="Tahoma"/>
                          <a:cs typeface="Tahoma"/>
                          <a:sym typeface="Tahoma"/>
                        </a:rPr>
                        <a:t> </a:t>
                      </a:r>
                      <a:r>
                        <a:rPr lang="pt-BR" sz="1000" b="1" i="0" u="none" strike="noStrike" cap="none">
                          <a:solidFill>
                            <a:srgbClr val="000000"/>
                          </a:solidFill>
                          <a:latin typeface="Tahoma"/>
                          <a:ea typeface="Tahoma"/>
                          <a:cs typeface="Tahoma"/>
                          <a:sym typeface="Tahoma"/>
                        </a:rPr>
                        <a:t>de Levantamentos Geológico-Ambientais para Ordenamento Territorial</a:t>
                      </a:r>
                      <a:endParaRPr sz="1000" b="1" i="0" u="none" strike="noStrike" cap="none">
                        <a:solidFill>
                          <a:schemeClr val="dk1"/>
                        </a:solidFill>
                        <a:latin typeface="Tahoma"/>
                        <a:ea typeface="Tahoma"/>
                        <a:cs typeface="Tahoma"/>
                        <a:sym typeface="Tahoma"/>
                      </a:endParaRPr>
                    </a:p>
                  </a:txBody>
                  <a:tcPr marL="3425" marR="3425" marT="342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900" b="1" i="0" u="none" strike="noStrike" cap="none">
                          <a:solidFill>
                            <a:schemeClr val="dk1"/>
                          </a:solidFill>
                          <a:latin typeface="Tahoma"/>
                          <a:ea typeface="Tahoma"/>
                          <a:cs typeface="Tahoma"/>
                          <a:sym typeface="Tahoma"/>
                        </a:rPr>
                        <a:t>(</a:t>
                      </a:r>
                      <a:r>
                        <a:rPr lang="pt-BR" sz="900" b="1" u="none" strike="noStrike" cap="none">
                          <a:solidFill>
                            <a:schemeClr val="dk1"/>
                          </a:solidFill>
                          <a:latin typeface="Tahoma"/>
                          <a:ea typeface="Tahoma"/>
                          <a:cs typeface="Tahoma"/>
                          <a:sym typeface="Tahoma"/>
                        </a:rPr>
                        <a:t>Σ N° de produtos de Geologia Meio Ambiente e Saúde + N° de produtos de Geodiversidade + N° de produtos de Patrimônio Geológico +N° de produtos de Geomoroflogia</a:t>
                      </a:r>
                      <a:r>
                        <a:rPr lang="pt-BR" sz="900" b="1" i="0" u="none" strike="noStrike" cap="none">
                          <a:solidFill>
                            <a:schemeClr val="dk1"/>
                          </a:solidFill>
                          <a:latin typeface="Tahoma"/>
                          <a:ea typeface="Tahoma"/>
                          <a:cs typeface="Tahoma"/>
                          <a:sym typeface="Tahoma"/>
                        </a:rPr>
                        <a:t>)</a:t>
                      </a:r>
                      <a:endParaRPr sz="6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DEGET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sngStrike" cap="none">
                          <a:solidFill>
                            <a:schemeClr val="dk1"/>
                          </a:solidFill>
                          <a:latin typeface="Tahoma"/>
                          <a:ea typeface="Tahoma"/>
                          <a:cs typeface="Tahoma"/>
                          <a:sym typeface="Tahoma"/>
                        </a:rPr>
                        <a:t>8</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rgbClr val="FF0000"/>
                          </a:solidFill>
                          <a:latin typeface="Tahoma"/>
                          <a:ea typeface="Tahoma"/>
                          <a:cs typeface="Tahoma"/>
                          <a:sym typeface="Tahoma"/>
                        </a:rPr>
                        <a:t>82</a:t>
                      </a:r>
                      <a:endParaRPr sz="1000" b="1" u="none" strike="noStrike" cap="none">
                        <a:solidFill>
                          <a:srgbClr val="FF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endParaRPr sz="1000" b="1" u="none" strike="noStrike" cap="none">
                        <a:solidFill>
                          <a:schemeClr val="dk1"/>
                        </a:solidFill>
                        <a:latin typeface="Tahoma"/>
                        <a:ea typeface="Tahoma"/>
                        <a:cs typeface="Tahoma"/>
                        <a:sym typeface="Tahoma"/>
                      </a:endParaRPr>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53</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84</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80</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107</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360" name="Google Shape;360;g24bd7aa5c59_2_290"/>
          <p:cNvSpPr/>
          <p:nvPr/>
        </p:nvSpPr>
        <p:spPr>
          <a:xfrm>
            <a:off x="1051818" y="72121"/>
            <a:ext cx="6076200" cy="78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361" name="Google Shape;361;g24bd7aa5c59_2_290">
            <a:hlinkClick r:id="rId3" action="ppaction://hlinksldjump"/>
          </p:cNvPr>
          <p:cNvSpPr/>
          <p:nvPr/>
        </p:nvSpPr>
        <p:spPr>
          <a:xfrm>
            <a:off x="7068671" y="45148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362" name="Google Shape;362;g24bd7aa5c59_2_290">
            <a:hlinkClick r:id="rId3" action="ppaction://hlinksldjump"/>
          </p:cNvPr>
          <p:cNvSpPr txBox="1"/>
          <p:nvPr/>
        </p:nvSpPr>
        <p:spPr>
          <a:xfrm>
            <a:off x="6172200" y="44880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
        <p:nvSpPr>
          <p:cNvPr id="363" name="Google Shape;363;g24bd7aa5c59_2_290"/>
          <p:cNvSpPr/>
          <p:nvPr/>
        </p:nvSpPr>
        <p:spPr>
          <a:xfrm>
            <a:off x="1066800" y="2894727"/>
            <a:ext cx="7914000" cy="159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a:t>
            </a:r>
            <a:r>
              <a:rPr lang="pt-BR" sz="1200" b="0" i="0" u="none" strike="noStrike" cap="none">
                <a:solidFill>
                  <a:srgbClr val="00B0E4"/>
                </a:solidFill>
                <a:latin typeface="Ruda"/>
                <a:ea typeface="Ruda"/>
                <a:cs typeface="Ruda"/>
                <a:sym typeface="Ruda"/>
              </a:rPr>
              <a:t>: Indicador com alcance acima do programado para o 3° Trimestre. As metas de entregas programadas para o  exercício serão cumpridas</a:t>
            </a: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Análise de tendência</a:t>
            </a:r>
            <a:r>
              <a:rPr lang="pt-BR" sz="1200" b="0" i="0" u="none" strike="noStrike" cap="none">
                <a:solidFill>
                  <a:srgbClr val="00B0E4"/>
                </a:solidFill>
                <a:latin typeface="Ruda"/>
                <a:ea typeface="Ruda"/>
                <a:cs typeface="Ruda"/>
                <a:sym typeface="Ruda"/>
              </a:rPr>
              <a:t>: </a:t>
            </a: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rgbClr val="000000"/>
              </a:buClr>
              <a:buSzPts val="1200"/>
              <a:buFont typeface="Times New Roman"/>
              <a:buNone/>
            </a:pPr>
            <a:r>
              <a:rPr lang="pt-BR" sz="1200" b="1" i="0" u="none" strike="noStrike" cap="none">
                <a:solidFill>
                  <a:srgbClr val="00B0E4"/>
                </a:solidFill>
                <a:latin typeface="Ruda"/>
                <a:ea typeface="Ruda"/>
                <a:cs typeface="Ruda"/>
                <a:sym typeface="Ruda"/>
              </a:rPr>
              <a:t>Geologia, Meio Ambiente e Saúde </a:t>
            </a:r>
            <a:r>
              <a:rPr lang="pt-BR" sz="1200" b="0" i="0" u="none" strike="noStrike" cap="none">
                <a:solidFill>
                  <a:srgbClr val="00B0E4"/>
                </a:solidFill>
                <a:latin typeface="Ruda"/>
                <a:ea typeface="Ruda"/>
                <a:cs typeface="Ruda"/>
                <a:sym typeface="Ruda"/>
              </a:rPr>
              <a:t>- Antecipação das entregas de produtos programados.</a:t>
            </a: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aphicFrame>
        <p:nvGraphicFramePr>
          <p:cNvPr id="368" name="Google Shape;368;g24bd7aa5c59_2_299"/>
          <p:cNvGraphicFramePr/>
          <p:nvPr/>
        </p:nvGraphicFramePr>
        <p:xfrm>
          <a:off x="7142839" y="165011"/>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369" name="Google Shape;369;g24bd7aa5c59_2_299"/>
          <p:cNvGraphicFramePr/>
          <p:nvPr/>
        </p:nvGraphicFramePr>
        <p:xfrm>
          <a:off x="1046851" y="1022506"/>
          <a:ext cx="3000000" cy="3000000"/>
        </p:xfrm>
        <a:graphic>
          <a:graphicData uri="http://schemas.openxmlformats.org/drawingml/2006/table">
            <a:tbl>
              <a:tblPr>
                <a:noFill/>
                <a:tableStyleId>{B3BB65DE-9921-495A-9B97-7B9C6928D6AA}</a:tableStyleId>
              </a:tblPr>
              <a:tblGrid>
                <a:gridCol w="17145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11300">
                  <a:extLst>
                    <a:ext uri="{9D8B030D-6E8A-4147-A177-3AD203B41FA5}">
                      <a16:colId xmlns:a16="http://schemas.microsoft.com/office/drawing/2014/main" val="20003"/>
                    </a:ext>
                  </a:extLst>
                </a:gridCol>
                <a:gridCol w="844950">
                  <a:extLst>
                    <a:ext uri="{9D8B030D-6E8A-4147-A177-3AD203B41FA5}">
                      <a16:colId xmlns:a16="http://schemas.microsoft.com/office/drawing/2014/main" val="20004"/>
                    </a:ext>
                  </a:extLst>
                </a:gridCol>
                <a:gridCol w="773800">
                  <a:extLst>
                    <a:ext uri="{9D8B030D-6E8A-4147-A177-3AD203B41FA5}">
                      <a16:colId xmlns:a16="http://schemas.microsoft.com/office/drawing/2014/main" val="20005"/>
                    </a:ext>
                  </a:extLst>
                </a:gridCol>
                <a:gridCol w="693750">
                  <a:extLst>
                    <a:ext uri="{9D8B030D-6E8A-4147-A177-3AD203B41FA5}">
                      <a16:colId xmlns:a16="http://schemas.microsoft.com/office/drawing/2014/main" val="20006"/>
                    </a:ext>
                  </a:extLst>
                </a:gridCol>
                <a:gridCol w="800500">
                  <a:extLst>
                    <a:ext uri="{9D8B030D-6E8A-4147-A177-3AD203B41FA5}">
                      <a16:colId xmlns:a16="http://schemas.microsoft.com/office/drawing/2014/main" val="20007"/>
                    </a:ext>
                  </a:extLst>
                </a:gridCol>
              </a:tblGrid>
              <a:tr h="4606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425" marR="3425" marT="342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425" marR="3425" marT="342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2226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Áreas </a:t>
                      </a:r>
                      <a:r>
                        <a:rPr lang="pt-BR" sz="1000" b="1" i="0" u="none" strike="noStrike" cap="none">
                          <a:solidFill>
                            <a:srgbClr val="000000"/>
                          </a:solidFill>
                          <a:latin typeface="Tahoma"/>
                          <a:ea typeface="Tahoma"/>
                          <a:cs typeface="Tahoma"/>
                          <a:sym typeface="Tahoma"/>
                        </a:rPr>
                        <a:t>Beneficiadas por Produtos para a Recuperação Ambiental da Bacia Carbonífera de Santa Catarina</a:t>
                      </a:r>
                      <a:endParaRPr sz="1000" b="1" u="none" strike="noStrike" cap="none">
                        <a:latin typeface="Tahoma"/>
                        <a:ea typeface="Tahoma"/>
                        <a:cs typeface="Tahoma"/>
                        <a:sym typeface="Tahoma"/>
                      </a:endParaRPr>
                    </a:p>
                  </a:txBody>
                  <a:tcPr marL="3425" marR="3425" marT="342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900" b="1" u="none" strike="noStrike" cap="none">
                          <a:solidFill>
                            <a:schemeClr val="dk1"/>
                          </a:solidFill>
                          <a:latin typeface="Tahoma"/>
                          <a:ea typeface="Tahoma"/>
                          <a:cs typeface="Tahoma"/>
                          <a:sym typeface="Tahoma"/>
                        </a:rPr>
                        <a:t>(Σ </a:t>
                      </a:r>
                      <a:r>
                        <a:rPr lang="pt-BR" sz="1000" b="1" u="none" strike="noStrike" cap="none">
                          <a:solidFill>
                            <a:schemeClr val="dk1"/>
                          </a:solidFill>
                          <a:latin typeface="Tahoma"/>
                          <a:ea typeface="Tahoma"/>
                          <a:cs typeface="Tahoma"/>
                          <a:sym typeface="Tahoma"/>
                        </a:rPr>
                        <a:t>n° de áreas beneficiadas por execução de obras, projeto executivo, monitoramentos e  capacitações realizadas na Bacia Carbonífera de Santa Catarina )</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DEGET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sngStrike" cap="none">
                          <a:solidFill>
                            <a:schemeClr val="dk1"/>
                          </a:solidFill>
                          <a:latin typeface="Tahoma"/>
                          <a:ea typeface="Tahoma"/>
                          <a:cs typeface="Tahoma"/>
                          <a:sym typeface="Tahoma"/>
                        </a:rPr>
                        <a:t>11</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rgbClr val="FF0000"/>
                          </a:solidFill>
                          <a:latin typeface="Tahoma"/>
                          <a:ea typeface="Tahoma"/>
                          <a:cs typeface="Tahoma"/>
                          <a:sym typeface="Tahoma"/>
                        </a:rPr>
                        <a:t>15</a:t>
                      </a:r>
                      <a:endParaRPr sz="1000" b="1" u="none" strike="noStrike" cap="none">
                        <a:solidFill>
                          <a:srgbClr val="FF0000"/>
                        </a:solidFill>
                        <a:latin typeface="Tahoma"/>
                        <a:ea typeface="Tahoma"/>
                        <a:cs typeface="Tahoma"/>
                        <a:sym typeface="Tahoma"/>
                      </a:endParaRPr>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77</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71</a:t>
                      </a:r>
                      <a:r>
                        <a:rPr lang="pt-BR" sz="1000" b="1" i="0" u="none" strike="noStrike" cap="none">
                          <a:solidFill>
                            <a:schemeClr val="dk1"/>
                          </a:solidFill>
                          <a:latin typeface="Tahoma"/>
                          <a:ea typeface="Tahoma"/>
                          <a:cs typeface="Tahoma"/>
                          <a:sym typeface="Tahoma"/>
                        </a:rPr>
                        <a:t>%</a:t>
                      </a:r>
                      <a:endParaRPr sz="700" u="none" strike="noStrike" cap="none"/>
                    </a:p>
                  </a:txBody>
                  <a:tcPr marL="3425" marR="3425" marT="3425" marB="0" anchor="ctr">
                    <a:lnL w="19050" cap="flat" cmpd="sng">
                      <a:solidFill>
                        <a:srgbClr val="000000"/>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109</a:t>
                      </a:r>
                      <a:r>
                        <a:rPr lang="pt-BR" sz="1000" b="1" i="0" u="none" strike="noStrike" cap="none">
                          <a:solidFill>
                            <a:schemeClr val="dk1"/>
                          </a:solidFill>
                          <a:latin typeface="Tahoma"/>
                          <a:ea typeface="Tahoma"/>
                          <a:cs typeface="Tahoma"/>
                          <a:sym typeface="Tahoma"/>
                        </a:rPr>
                        <a:t>%</a:t>
                      </a:r>
                      <a:endParaRPr sz="700" u="none" strike="noStrike" cap="none">
                        <a:solidFill>
                          <a:schemeClr val="dk1"/>
                        </a:solidFill>
                      </a:endParaRPr>
                    </a:p>
                  </a:txBody>
                  <a:tcPr marL="3425" marR="3425" marT="3425" marB="0" anchor="ctr">
                    <a:lnL w="12700" cap="flat" cmpd="sng">
                      <a:solidFill>
                        <a:schemeClr val="l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370" name="Google Shape;370;g24bd7aa5c59_2_299"/>
          <p:cNvSpPr/>
          <p:nvPr/>
        </p:nvSpPr>
        <p:spPr>
          <a:xfrm>
            <a:off x="1044391" y="148228"/>
            <a:ext cx="6060900" cy="825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371" name="Google Shape;371;g24bd7aa5c59_2_299">
            <a:hlinkClick r:id="rId3" action="ppaction://hlinksldjump"/>
          </p:cNvPr>
          <p:cNvSpPr/>
          <p:nvPr/>
        </p:nvSpPr>
        <p:spPr>
          <a:xfrm>
            <a:off x="7068671" y="45529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372" name="Google Shape;372;g24bd7aa5c59_2_299">
            <a:hlinkClick r:id="rId3" action="ppaction://hlinksldjump"/>
          </p:cNvPr>
          <p:cNvSpPr txBox="1"/>
          <p:nvPr/>
        </p:nvSpPr>
        <p:spPr>
          <a:xfrm>
            <a:off x="6210300" y="45261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
        <p:nvSpPr>
          <p:cNvPr id="373" name="Google Shape;373;g24bd7aa5c59_2_299"/>
          <p:cNvSpPr/>
          <p:nvPr/>
        </p:nvSpPr>
        <p:spPr>
          <a:xfrm>
            <a:off x="947400" y="2892100"/>
            <a:ext cx="8072700" cy="17751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sz="1200" b="1" i="0" u="sng"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None/>
            </a:pPr>
            <a:r>
              <a:rPr lang="pt-BR" sz="1200" b="1" i="0" u="sng" strike="noStrike" cap="none">
                <a:solidFill>
                  <a:srgbClr val="00B0E4"/>
                </a:solidFill>
                <a:latin typeface="Ruda"/>
                <a:ea typeface="Ruda"/>
                <a:cs typeface="Ruda"/>
                <a:sym typeface="Ruda"/>
              </a:rPr>
              <a:t>Observação e Análise de tendência:</a:t>
            </a:r>
            <a:r>
              <a:rPr lang="pt-BR" sz="1200" b="0" i="0" u="none" strike="noStrike" cap="none">
                <a:solidFill>
                  <a:srgbClr val="00B0E4"/>
                </a:solidFill>
                <a:latin typeface="Ruda"/>
                <a:ea typeface="Ruda"/>
                <a:cs typeface="Ruda"/>
                <a:sym typeface="Ruda"/>
              </a:rPr>
              <a:t>  </a:t>
            </a:r>
            <a:endParaRPr/>
          </a:p>
          <a:p>
            <a:pPr marL="0" marR="0" lvl="0" indent="0" algn="l" rtl="0">
              <a:lnSpc>
                <a:spcPct val="100000"/>
              </a:lnSpc>
              <a:spcBef>
                <a:spcPts val="0"/>
              </a:spcBef>
              <a:spcAft>
                <a:spcPts val="0"/>
              </a:spcAft>
              <a:buClr>
                <a:srgbClr val="000000"/>
              </a:buClr>
              <a:buSzPts val="1200"/>
              <a:buFont typeface="Times New Roman"/>
              <a:buNone/>
            </a:pPr>
            <a:r>
              <a:rPr lang="pt-BR" sz="1200" b="0" i="0" u="none" strike="noStrike" cap="none">
                <a:solidFill>
                  <a:srgbClr val="00B0E4"/>
                </a:solidFill>
                <a:latin typeface="Ruda"/>
                <a:ea typeface="Ruda"/>
                <a:cs typeface="Ruda"/>
                <a:sym typeface="Ruda"/>
              </a:rPr>
              <a:t>Indicador com alcance um pouco acima do esperado para o 3° trimestre. Tendência de normalização do alcance de desempenho e cumprimento das metas de entregas reprogramadas.</a:t>
            </a: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aphicFrame>
        <p:nvGraphicFramePr>
          <p:cNvPr id="378" name="Google Shape;378;g24bd7aa5c59_2_308"/>
          <p:cNvGraphicFramePr/>
          <p:nvPr/>
        </p:nvGraphicFramePr>
        <p:xfrm>
          <a:off x="7212754" y="170953"/>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379" name="Google Shape;379;g24bd7aa5c59_2_308"/>
          <p:cNvGraphicFramePr/>
          <p:nvPr/>
        </p:nvGraphicFramePr>
        <p:xfrm>
          <a:off x="1051769" y="981383"/>
          <a:ext cx="3000000" cy="3000000"/>
        </p:xfrm>
        <a:graphic>
          <a:graphicData uri="http://schemas.openxmlformats.org/drawingml/2006/table">
            <a:tbl>
              <a:tblPr>
                <a:noFill/>
                <a:tableStyleId>{B3BB65DE-9921-495A-9B97-7B9C6928D6AA}</a:tableStyleId>
              </a:tblPr>
              <a:tblGrid>
                <a:gridCol w="1676975">
                  <a:extLst>
                    <a:ext uri="{9D8B030D-6E8A-4147-A177-3AD203B41FA5}">
                      <a16:colId xmlns:a16="http://schemas.microsoft.com/office/drawing/2014/main" val="20000"/>
                    </a:ext>
                  </a:extLst>
                </a:gridCol>
                <a:gridCol w="1666050">
                  <a:extLst>
                    <a:ext uri="{9D8B030D-6E8A-4147-A177-3AD203B41FA5}">
                      <a16:colId xmlns:a16="http://schemas.microsoft.com/office/drawing/2014/main" val="20001"/>
                    </a:ext>
                  </a:extLst>
                </a:gridCol>
                <a:gridCol w="719425">
                  <a:extLst>
                    <a:ext uri="{9D8B030D-6E8A-4147-A177-3AD203B41FA5}">
                      <a16:colId xmlns:a16="http://schemas.microsoft.com/office/drawing/2014/main" val="20002"/>
                    </a:ext>
                  </a:extLst>
                </a:gridCol>
                <a:gridCol w="768425">
                  <a:extLst>
                    <a:ext uri="{9D8B030D-6E8A-4147-A177-3AD203B41FA5}">
                      <a16:colId xmlns:a16="http://schemas.microsoft.com/office/drawing/2014/main" val="20003"/>
                    </a:ext>
                  </a:extLst>
                </a:gridCol>
                <a:gridCol w="839725">
                  <a:extLst>
                    <a:ext uri="{9D8B030D-6E8A-4147-A177-3AD203B41FA5}">
                      <a16:colId xmlns:a16="http://schemas.microsoft.com/office/drawing/2014/main" val="20004"/>
                    </a:ext>
                  </a:extLst>
                </a:gridCol>
                <a:gridCol w="769025">
                  <a:extLst>
                    <a:ext uri="{9D8B030D-6E8A-4147-A177-3AD203B41FA5}">
                      <a16:colId xmlns:a16="http://schemas.microsoft.com/office/drawing/2014/main" val="20005"/>
                    </a:ext>
                  </a:extLst>
                </a:gridCol>
                <a:gridCol w="689475">
                  <a:extLst>
                    <a:ext uri="{9D8B030D-6E8A-4147-A177-3AD203B41FA5}">
                      <a16:colId xmlns:a16="http://schemas.microsoft.com/office/drawing/2014/main" val="20006"/>
                    </a:ext>
                  </a:extLst>
                </a:gridCol>
                <a:gridCol w="898100">
                  <a:extLst>
                    <a:ext uri="{9D8B030D-6E8A-4147-A177-3AD203B41FA5}">
                      <a16:colId xmlns:a16="http://schemas.microsoft.com/office/drawing/2014/main" val="20007"/>
                    </a:ext>
                  </a:extLst>
                </a:gridCol>
              </a:tblGrid>
              <a:tr h="4606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425" marR="3425" marT="342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2023</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3º Trimestre</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425" marR="3425" marT="34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425" marR="3425" marT="342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245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Área recoberta por levantamento geológicos sistemáticos e com integração do conhecimento geológico regional</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425" marR="3425" marT="342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∑(Km2 de áreas com mapeamento sistemático na escala 1:250K ou de maior detalhe + Km² de áreas com integração geológica regional) </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DEGEO</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6.099.504 </a:t>
                      </a:r>
                      <a:r>
                        <a:rPr lang="pt-BR" sz="900" b="1" u="none" strike="noStrike" cap="none">
                          <a:solidFill>
                            <a:schemeClr val="dk1"/>
                          </a:solidFill>
                          <a:latin typeface="Tahoma"/>
                          <a:ea typeface="Tahoma"/>
                          <a:cs typeface="Tahoma"/>
                          <a:sym typeface="Tahoma"/>
                        </a:rPr>
                        <a:t>Repactuado para </a:t>
                      </a:r>
                      <a:r>
                        <a:rPr lang="pt-BR" sz="1000" b="1" u="none" strike="noStrike" cap="none">
                          <a:solidFill>
                            <a:schemeClr val="dk1"/>
                          </a:solidFill>
                          <a:latin typeface="Tahoma"/>
                          <a:ea typeface="Tahoma"/>
                          <a:cs typeface="Tahoma"/>
                          <a:sym typeface="Tahoma"/>
                        </a:rPr>
                        <a:t>320.765</a:t>
                      </a:r>
                      <a:endParaRPr sz="700"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t>237.765Km2</a:t>
                      </a:r>
                      <a:endParaRPr sz="1000" b="1" u="none" strike="noStrike" cap="none"/>
                    </a:p>
                  </a:txBody>
                  <a:tcPr marL="3425" marR="3425" marT="34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87</a:t>
                      </a:r>
                      <a:r>
                        <a:rPr lang="pt-BR" sz="1000" b="1" i="0" u="none" strike="noStrike" cap="none">
                          <a:solidFill>
                            <a:srgbClr val="000000"/>
                          </a:solidFill>
                          <a:latin typeface="Tahoma"/>
                          <a:ea typeface="Tahoma"/>
                          <a:cs typeface="Tahoma"/>
                          <a:sym typeface="Tahoma"/>
                        </a:rPr>
                        <a:t>%</a:t>
                      </a:r>
                      <a:endParaRPr sz="700" u="none" strike="noStrike" cap="none"/>
                    </a:p>
                  </a:txBody>
                  <a:tcPr marL="0" marR="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95</a:t>
                      </a:r>
                      <a:r>
                        <a:rPr lang="pt-BR" sz="1000" b="1" i="0" u="none" strike="noStrike" cap="none">
                          <a:solidFill>
                            <a:srgbClr val="000000"/>
                          </a:solidFill>
                          <a:latin typeface="Tahoma"/>
                          <a:ea typeface="Tahoma"/>
                          <a:cs typeface="Tahoma"/>
                          <a:sym typeface="Tahoma"/>
                        </a:rPr>
                        <a:t>%</a:t>
                      </a:r>
                      <a:endParaRPr sz="700" u="none" strike="noStrike" cap="none"/>
                    </a:p>
                  </a:txBody>
                  <a:tcPr marL="0" marR="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92</a:t>
                      </a:r>
                      <a:r>
                        <a:rPr lang="pt-BR" sz="1000" b="1" i="0" u="none" strike="noStrike" cap="none">
                          <a:solidFill>
                            <a:srgbClr val="000000"/>
                          </a:solidFill>
                          <a:latin typeface="Tahoma"/>
                          <a:ea typeface="Tahoma"/>
                          <a:cs typeface="Tahoma"/>
                          <a:sym typeface="Tahoma"/>
                        </a:rPr>
                        <a:t>%</a:t>
                      </a:r>
                      <a:endParaRPr sz="700" u="none" strike="noStrike" cap="none"/>
                    </a:p>
                  </a:txBody>
                  <a:tcPr marL="0" marR="0" marT="0"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bl>
          </a:graphicData>
        </a:graphic>
      </p:graphicFrame>
      <p:sp>
        <p:nvSpPr>
          <p:cNvPr id="380" name="Google Shape;380;g24bd7aa5c59_2_308"/>
          <p:cNvSpPr/>
          <p:nvPr/>
        </p:nvSpPr>
        <p:spPr>
          <a:xfrm>
            <a:off x="1051863" y="2525575"/>
            <a:ext cx="8027100" cy="24003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pt-BR" sz="1200" b="1" i="0" u="sng" strike="noStrike" cap="none">
                <a:solidFill>
                  <a:srgbClr val="00B0E4"/>
                </a:solidFill>
                <a:latin typeface="Ruda"/>
                <a:ea typeface="Ruda"/>
                <a:cs typeface="Ruda"/>
                <a:sym typeface="Ruda"/>
              </a:rPr>
              <a:t>Causa do Desvio do Indicador</a:t>
            </a:r>
            <a:r>
              <a:rPr lang="pt-BR" sz="1200" b="0" i="0" u="none" strike="noStrike" cap="none">
                <a:solidFill>
                  <a:srgbClr val="00B0E4"/>
                </a:solidFill>
                <a:latin typeface="Ruda"/>
                <a:ea typeface="Ruda"/>
                <a:cs typeface="Ruda"/>
                <a:sym typeface="Ruda"/>
              </a:rPr>
              <a:t>: </a:t>
            </a:r>
            <a:r>
              <a:rPr lang="pt-BR" sz="1100" b="0" i="0" u="none" strike="noStrike" cap="none">
                <a:solidFill>
                  <a:srgbClr val="00B0E4"/>
                </a:solidFill>
                <a:latin typeface="Ruda"/>
                <a:ea typeface="Ruda"/>
                <a:cs typeface="Ruda"/>
                <a:sym typeface="Ruda"/>
              </a:rPr>
              <a:t>Este indicador reúne 2 iniciativas: uma delas (integração geológica regional) cumpriu a meta do ano, no entanto a outra (mapeamento geológico sistemático, mapas com escala &gt;1:250K) está com a meta registrada com alerta, com os seguintes fatores reportados: (1) Problemas na validação da qualidade dos mapas, inconsistências cartográficas (2) reportada a finalização de passivos de projetos pela mesma equipe que lidera a elaboração dos mapas (3) Ausência da expertise em fechamentos dos mapas (geólogos mais experientes que saíram no PDISP) (4) problemas registrados de saúde de componentes da equipe (5) Produtividade na interação das equipes que optaram pelo teletrabalho (6) atrasos na aquisição de dados geoquímicos (quer seja no  fluxo do envio de amostras para o laboratório, quer seja na aquisição de dados analíticos laboratoriais).</a:t>
            </a:r>
            <a:endParaRPr sz="11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chemeClr val="dk1"/>
              </a:buClr>
              <a:buSzPts val="1200"/>
              <a:buFont typeface="Times New Roman"/>
              <a:buNone/>
            </a:pPr>
            <a:endParaRPr sz="11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200"/>
              <a:buFont typeface="Times New Roman"/>
              <a:buNone/>
            </a:pPr>
            <a:r>
              <a:rPr lang="pt-BR" sz="1200" b="1" i="0" u="sng" strike="noStrike" cap="none">
                <a:solidFill>
                  <a:srgbClr val="00B0E4"/>
                </a:solidFill>
                <a:latin typeface="Ruda"/>
                <a:ea typeface="Ruda"/>
                <a:cs typeface="Ruda"/>
                <a:sym typeface="Ruda"/>
              </a:rPr>
              <a:t>Análise de tendência e estratégias de correção de rumo</a:t>
            </a:r>
            <a:r>
              <a:rPr lang="pt-BR" sz="1200" b="0" i="0" u="none" strike="noStrike" cap="none">
                <a:solidFill>
                  <a:srgbClr val="00B0E4"/>
                </a:solidFill>
                <a:latin typeface="Ruda"/>
                <a:ea typeface="Ruda"/>
                <a:cs typeface="Ruda"/>
                <a:sym typeface="Ruda"/>
              </a:rPr>
              <a:t>: Ações para priorização de esforços e viabilização de publicação de alguns mapas estão sendo tomadas junto os gestores e equipes. Para o final do exercício a expectativa de alcance da meta esta em torno de 85%.</a:t>
            </a: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chemeClr val="dk1"/>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l" rtl="0">
              <a:lnSpc>
                <a:spcPct val="100000"/>
              </a:lnSpc>
              <a:spcBef>
                <a:spcPts val="0"/>
              </a:spcBef>
              <a:spcAft>
                <a:spcPts val="0"/>
              </a:spcAft>
              <a:buClr>
                <a:schemeClr val="dk1"/>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0000"/>
              </a:solidFill>
              <a:latin typeface="Ruda"/>
              <a:ea typeface="Ruda"/>
              <a:cs typeface="Ruda"/>
              <a:sym typeface="Ruda"/>
            </a:endParaRPr>
          </a:p>
        </p:txBody>
      </p:sp>
      <p:sp>
        <p:nvSpPr>
          <p:cNvPr id="381" name="Google Shape;381;g24bd7aa5c59_2_308"/>
          <p:cNvSpPr/>
          <p:nvPr/>
        </p:nvSpPr>
        <p:spPr>
          <a:xfrm>
            <a:off x="1071776" y="54319"/>
            <a:ext cx="5847300" cy="828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382" name="Google Shape;382;g24bd7aa5c59_2_308">
            <a:hlinkClick r:id="rId3" action="ppaction://hlinksldjump"/>
          </p:cNvPr>
          <p:cNvSpPr/>
          <p:nvPr/>
        </p:nvSpPr>
        <p:spPr>
          <a:xfrm>
            <a:off x="7125303" y="4579743"/>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383" name="Google Shape;383;g24bd7aa5c59_2_308">
            <a:hlinkClick r:id="rId3" action="ppaction://hlinksldjump"/>
          </p:cNvPr>
          <p:cNvSpPr txBox="1"/>
          <p:nvPr/>
        </p:nvSpPr>
        <p:spPr>
          <a:xfrm>
            <a:off x="6287103" y="4579743"/>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24bd7aa5c59_2_317"/>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389" name="Google Shape;389;g24bd7aa5c59_2_317"/>
          <p:cNvGraphicFramePr/>
          <p:nvPr/>
        </p:nvGraphicFramePr>
        <p:xfrm>
          <a:off x="7200900" y="167350"/>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390" name="Google Shape;390;g24bd7aa5c59_2_317"/>
          <p:cNvGraphicFramePr/>
          <p:nvPr/>
        </p:nvGraphicFramePr>
        <p:xfrm>
          <a:off x="1052128" y="1180301"/>
          <a:ext cx="3000000" cy="3000000"/>
        </p:xfrm>
        <a:graphic>
          <a:graphicData uri="http://schemas.openxmlformats.org/drawingml/2006/table">
            <a:tbl>
              <a:tblPr>
                <a:noFill/>
                <a:tableStyleId>{B3BB65DE-9921-495A-9B97-7B9C6928D6AA}</a:tableStyleId>
              </a:tblPr>
              <a:tblGrid>
                <a:gridCol w="1313175">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743150">
                  <a:extLst>
                    <a:ext uri="{9D8B030D-6E8A-4147-A177-3AD203B41FA5}">
                      <a16:colId xmlns:a16="http://schemas.microsoft.com/office/drawing/2014/main" val="20002"/>
                    </a:ext>
                  </a:extLst>
                </a:gridCol>
                <a:gridCol w="812150">
                  <a:extLst>
                    <a:ext uri="{9D8B030D-6E8A-4147-A177-3AD203B41FA5}">
                      <a16:colId xmlns:a16="http://schemas.microsoft.com/office/drawing/2014/main" val="20003"/>
                    </a:ext>
                  </a:extLst>
                </a:gridCol>
                <a:gridCol w="867500">
                  <a:extLst>
                    <a:ext uri="{9D8B030D-6E8A-4147-A177-3AD203B41FA5}">
                      <a16:colId xmlns:a16="http://schemas.microsoft.com/office/drawing/2014/main" val="20004"/>
                    </a:ext>
                  </a:extLst>
                </a:gridCol>
                <a:gridCol w="798250">
                  <a:extLst>
                    <a:ext uri="{9D8B030D-6E8A-4147-A177-3AD203B41FA5}">
                      <a16:colId xmlns:a16="http://schemas.microsoft.com/office/drawing/2014/main" val="20005"/>
                    </a:ext>
                  </a:extLst>
                </a:gridCol>
                <a:gridCol w="712725">
                  <a:extLst>
                    <a:ext uri="{9D8B030D-6E8A-4147-A177-3AD203B41FA5}">
                      <a16:colId xmlns:a16="http://schemas.microsoft.com/office/drawing/2014/main" val="20006"/>
                    </a:ext>
                  </a:extLst>
                </a:gridCol>
                <a:gridCol w="828725">
                  <a:extLst>
                    <a:ext uri="{9D8B030D-6E8A-4147-A177-3AD203B41FA5}">
                      <a16:colId xmlns:a16="http://schemas.microsoft.com/office/drawing/2014/main" val="20007"/>
                    </a:ext>
                  </a:extLst>
                </a:gridCol>
              </a:tblGrid>
              <a:tr h="4612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4000" marR="4000" marT="4000"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4000" marR="4000" marT="4000"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250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Área recoberta por novos levantamentos aerogeofísicos e estudos de geofísica aplicada</a:t>
                      </a:r>
                      <a:endParaRPr sz="700" u="none" strike="noStrike" cap="none"/>
                    </a:p>
                  </a:txBody>
                  <a:tcPr marL="4000" marR="4000" marT="4000"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(Σ do Número de RAER + Número de  EGFA) </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DEGEO</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1</a:t>
                      </a:r>
                      <a:r>
                        <a:rPr lang="pt-BR" sz="1000" b="1" u="none" strike="noStrike" cap="none">
                          <a:solidFill>
                            <a:schemeClr val="dk1"/>
                          </a:solidFill>
                          <a:latin typeface="Tahoma"/>
                          <a:ea typeface="Tahoma"/>
                          <a:cs typeface="Tahoma"/>
                          <a:sym typeface="Tahoma"/>
                        </a:rPr>
                        <a:t>2</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7</a:t>
                      </a:r>
                      <a:endParaRPr sz="1000" b="1" u="none" strike="noStrike" cap="none">
                        <a:latin typeface="Tahoma"/>
                        <a:ea typeface="Tahoma"/>
                        <a:cs typeface="Tahoma"/>
                        <a:sym typeface="Tahoma"/>
                      </a:endParaRPr>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69</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79</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rgbClr val="0C0C0C"/>
                          </a:solidFill>
                          <a:latin typeface="Tahoma"/>
                          <a:ea typeface="Tahoma"/>
                          <a:cs typeface="Tahoma"/>
                          <a:sym typeface="Tahoma"/>
                        </a:rPr>
                        <a:t>87</a:t>
                      </a:r>
                      <a:r>
                        <a:rPr lang="pt-BR" sz="1000" b="1" i="0" u="none" strike="noStrike" cap="none">
                          <a:solidFill>
                            <a:srgbClr val="0C0C0C"/>
                          </a:solidFill>
                          <a:latin typeface="Tahoma"/>
                          <a:ea typeface="Tahoma"/>
                          <a:cs typeface="Tahoma"/>
                          <a:sym typeface="Tahoma"/>
                        </a:rPr>
                        <a:t>%</a:t>
                      </a:r>
                      <a:endParaRPr sz="700" u="none" strike="noStrike" cap="none">
                        <a:solidFill>
                          <a:srgbClr val="0C0C0C"/>
                        </a:solidFill>
                      </a:endParaRPr>
                    </a:p>
                  </a:txBody>
                  <a:tcPr marL="4000" marR="4000" marT="4000"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bl>
          </a:graphicData>
        </a:graphic>
      </p:graphicFrame>
      <p:sp>
        <p:nvSpPr>
          <p:cNvPr id="391" name="Google Shape;391;g24bd7aa5c59_2_317"/>
          <p:cNvSpPr/>
          <p:nvPr/>
        </p:nvSpPr>
        <p:spPr>
          <a:xfrm>
            <a:off x="1052175" y="2775825"/>
            <a:ext cx="7980600" cy="13356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None/>
            </a:pPr>
            <a:r>
              <a:rPr lang="pt-BR" sz="1200" b="1" i="0" u="sng" strike="noStrike" cap="none">
                <a:solidFill>
                  <a:srgbClr val="00B0E4"/>
                </a:solidFill>
                <a:latin typeface="Ruda"/>
                <a:ea typeface="Ruda"/>
                <a:cs typeface="Ruda"/>
                <a:sym typeface="Ruda"/>
              </a:rPr>
              <a:t>Causa de desvio do indicador:</a:t>
            </a:r>
            <a:r>
              <a:rPr lang="pt-BR" sz="1200" b="0" i="0" u="none" strike="noStrike" cap="none">
                <a:solidFill>
                  <a:srgbClr val="00B0E4"/>
                </a:solidFill>
                <a:latin typeface="Ruda"/>
                <a:ea typeface="Ruda"/>
                <a:cs typeface="Ruda"/>
                <a:sym typeface="Ruda"/>
              </a:rPr>
              <a:t> O alerta representa a dificuldade nos processos para contratação dos serviços de aerogeofísica. Mesmo tendo havido o pregão, há a questão da movimentação da aeronave para aquisição dos dados. Por restar apenas 2 meses para o final do ano, a iniciativa de levantamentos aerogeofísicos pontuou atraso que interfere no alcance do indicador.</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200"/>
              <a:buFont typeface="Times New Roman"/>
              <a:buNone/>
            </a:pPr>
            <a:r>
              <a:rPr lang="pt-BR" sz="1200" b="1" i="0" u="sng" strike="noStrike" cap="none">
                <a:solidFill>
                  <a:srgbClr val="00B0E4"/>
                </a:solidFill>
                <a:latin typeface="Ruda"/>
                <a:ea typeface="Ruda"/>
                <a:cs typeface="Ruda"/>
                <a:sym typeface="Ruda"/>
              </a:rPr>
              <a:t>Análise de tendência</a:t>
            </a:r>
            <a:r>
              <a:rPr lang="pt-BR" sz="1200" b="0" i="0" u="none" strike="noStrike" cap="none">
                <a:solidFill>
                  <a:srgbClr val="00B0E4"/>
                </a:solidFill>
                <a:latin typeface="Ruda"/>
                <a:ea typeface="Ruda"/>
                <a:cs typeface="Ruda"/>
                <a:sym typeface="Ruda"/>
              </a:rPr>
              <a:t>: Estudos de geofísica aplicada está com tendência de bater a meta, pois estão em revisão 139 cartas de anomalias, 28 a mais do que aquelas pactuadas para o ano, e os processos para publicação são mais simples que aqueles para publicação de mapas geológicos. </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0" i="0" u="none" strike="noStrike" cap="none">
                <a:solidFill>
                  <a:srgbClr val="00B0E4"/>
                </a:solidFill>
                <a:latin typeface="Ruda"/>
                <a:ea typeface="Ruda"/>
                <a:cs typeface="Ruda"/>
                <a:sym typeface="Ruda"/>
              </a:rPr>
              <a:t>.</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p:txBody>
      </p:sp>
      <p:sp>
        <p:nvSpPr>
          <p:cNvPr id="392" name="Google Shape;392;g24bd7aa5c59_2_317"/>
          <p:cNvSpPr/>
          <p:nvPr/>
        </p:nvSpPr>
        <p:spPr>
          <a:xfrm>
            <a:off x="1052128" y="113595"/>
            <a:ext cx="6075600" cy="81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393" name="Google Shape;393;g24bd7aa5c59_2_317">
            <a:hlinkClick r:id="rId3" action="ppaction://hlinksldjump"/>
          </p:cNvPr>
          <p:cNvSpPr/>
          <p:nvPr/>
        </p:nvSpPr>
        <p:spPr>
          <a:xfrm>
            <a:off x="704722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394" name="Google Shape;394;g24bd7aa5c59_2_317">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a:hlinkClick r:id="rId3" action="ppaction://hlinksldjump"/>
          </p:cNvPr>
          <p:cNvSpPr/>
          <p:nvPr/>
        </p:nvSpPr>
        <p:spPr>
          <a:xfrm>
            <a:off x="2399057" y="2892189"/>
            <a:ext cx="648000" cy="612000"/>
          </a:xfrm>
          <a:prstGeom prst="rect">
            <a:avLst/>
          </a:prstGeom>
          <a:solidFill>
            <a:srgbClr val="D2F9FE"/>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chemeClr val="dk1"/>
              </a:solidFill>
              <a:latin typeface="Arial"/>
              <a:ea typeface="Arial"/>
              <a:cs typeface="Arial"/>
              <a:sym typeface="Arial"/>
            </a:endParaRPr>
          </a:p>
        </p:txBody>
      </p:sp>
      <p:sp>
        <p:nvSpPr>
          <p:cNvPr id="136" name="Google Shape;136;p17"/>
          <p:cNvSpPr/>
          <p:nvPr/>
        </p:nvSpPr>
        <p:spPr>
          <a:xfrm>
            <a:off x="6514940" y="124384"/>
            <a:ext cx="2330056" cy="4518561"/>
          </a:xfrm>
          <a:prstGeom prst="rect">
            <a:avLst/>
          </a:prstGeom>
          <a:solidFill>
            <a:srgbClr val="E3EBED"/>
          </a:solidFill>
          <a:ln w="9525" cap="flat" cmpd="sng">
            <a:solidFill>
              <a:schemeClr val="dk1"/>
            </a:solidFill>
            <a:prstDash val="solid"/>
            <a:round/>
            <a:headEnd type="none" w="sm" len="sm"/>
            <a:tailEnd type="none" w="sm" len="sm"/>
          </a:ln>
        </p:spPr>
        <p:txBody>
          <a:bodyPr spcFirstLastPara="1" wrap="square" lIns="45700" tIns="22850" rIns="45700" bIns="22850" anchor="t"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900" b="0" i="0" u="none" strike="noStrike" cap="none">
              <a:solidFill>
                <a:schemeClr val="dk1"/>
              </a:solidFill>
              <a:latin typeface="Arial"/>
              <a:ea typeface="Arial"/>
              <a:cs typeface="Arial"/>
              <a:sym typeface="Arial"/>
            </a:endParaRPr>
          </a:p>
        </p:txBody>
      </p:sp>
      <p:sp>
        <p:nvSpPr>
          <p:cNvPr id="137" name="Google Shape;137;p17">
            <a:hlinkClick r:id="rId4" action="ppaction://hlinksldjump"/>
          </p:cNvPr>
          <p:cNvSpPr/>
          <p:nvPr/>
        </p:nvSpPr>
        <p:spPr>
          <a:xfrm>
            <a:off x="3052986" y="2896370"/>
            <a:ext cx="6480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38" name="Google Shape;138;p17">
            <a:hlinkClick r:id="rId5" action="ppaction://hlinksldjump"/>
          </p:cNvPr>
          <p:cNvSpPr/>
          <p:nvPr/>
        </p:nvSpPr>
        <p:spPr>
          <a:xfrm>
            <a:off x="3362575" y="3556656"/>
            <a:ext cx="972000" cy="612000"/>
          </a:xfrm>
          <a:prstGeom prst="rect">
            <a:avLst/>
          </a:prstGeom>
          <a:solidFill>
            <a:srgbClr val="D2F9FE"/>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p:txBody>
      </p:sp>
      <p:sp>
        <p:nvSpPr>
          <p:cNvPr id="139" name="Google Shape;139;p17"/>
          <p:cNvSpPr/>
          <p:nvPr/>
        </p:nvSpPr>
        <p:spPr>
          <a:xfrm>
            <a:off x="708017" y="3600348"/>
            <a:ext cx="1845600" cy="5112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40" name="Google Shape;140;p17"/>
          <p:cNvSpPr/>
          <p:nvPr/>
        </p:nvSpPr>
        <p:spPr>
          <a:xfrm>
            <a:off x="2070959" y="1145829"/>
            <a:ext cx="1242600" cy="5142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41" name="Google Shape;141;p17"/>
          <p:cNvSpPr/>
          <p:nvPr/>
        </p:nvSpPr>
        <p:spPr>
          <a:xfrm>
            <a:off x="590279" y="1137894"/>
            <a:ext cx="1287000" cy="5316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42" name="Google Shape;142;p17"/>
          <p:cNvSpPr/>
          <p:nvPr/>
        </p:nvSpPr>
        <p:spPr>
          <a:xfrm>
            <a:off x="4714918" y="3017601"/>
            <a:ext cx="696900" cy="5001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43" name="Google Shape;143;p17"/>
          <p:cNvSpPr/>
          <p:nvPr/>
        </p:nvSpPr>
        <p:spPr>
          <a:xfrm>
            <a:off x="566473" y="4480824"/>
            <a:ext cx="1950600" cy="5286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44" name="Google Shape;144;p17"/>
          <p:cNvSpPr/>
          <p:nvPr/>
        </p:nvSpPr>
        <p:spPr>
          <a:xfrm rot="10800000" flipH="1">
            <a:off x="6791764" y="2674315"/>
            <a:ext cx="1533000" cy="3000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45" name="Google Shape;145;p17"/>
          <p:cNvSpPr/>
          <p:nvPr/>
        </p:nvSpPr>
        <p:spPr>
          <a:xfrm>
            <a:off x="6629379" y="3063713"/>
            <a:ext cx="2142900" cy="372600"/>
          </a:xfrm>
          <a:prstGeom prst="rect">
            <a:avLst/>
          </a:prstGeom>
          <a:solidFill>
            <a:schemeClr val="lt1"/>
          </a:solidFill>
          <a:ln>
            <a:noFill/>
          </a:ln>
        </p:spPr>
        <p:txBody>
          <a:bodyPr spcFirstLastPara="1" wrap="square" lIns="89950" tIns="46775" rIns="89950" bIns="46775" anchor="ctr"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pt-BR" sz="850" b="1" i="0" u="none" strike="noStrike" cap="none">
                <a:solidFill>
                  <a:srgbClr val="000000"/>
                </a:solidFill>
                <a:latin typeface="Arial"/>
                <a:ea typeface="Arial"/>
                <a:cs typeface="Arial"/>
                <a:sym typeface="Arial"/>
              </a:rPr>
              <a:t>Legenda de cores para desempenho</a:t>
            </a:r>
            <a:endParaRPr sz="85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Times New Roman"/>
              <a:buNone/>
            </a:pPr>
            <a:r>
              <a:rPr lang="pt-BR" sz="850" b="1" i="0" u="none" strike="noStrike" cap="none">
                <a:solidFill>
                  <a:srgbClr val="000000"/>
                </a:solidFill>
                <a:latin typeface="Arial"/>
                <a:ea typeface="Arial"/>
                <a:cs typeface="Arial"/>
                <a:sym typeface="Arial"/>
              </a:rPr>
              <a:t>dos indicadores </a:t>
            </a:r>
            <a:endParaRPr sz="750" b="1" i="0" u="none" strike="noStrike" cap="none">
              <a:solidFill>
                <a:srgbClr val="000000"/>
              </a:solidFill>
              <a:latin typeface="Arial"/>
              <a:ea typeface="Arial"/>
              <a:cs typeface="Arial"/>
              <a:sym typeface="Arial"/>
            </a:endParaRPr>
          </a:p>
        </p:txBody>
      </p:sp>
      <p:sp>
        <p:nvSpPr>
          <p:cNvPr id="146" name="Google Shape;146;p17"/>
          <p:cNvSpPr/>
          <p:nvPr/>
        </p:nvSpPr>
        <p:spPr>
          <a:xfrm>
            <a:off x="364284" y="3089996"/>
            <a:ext cx="1493400" cy="5142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47" name="Google Shape;147;p17"/>
          <p:cNvSpPr/>
          <p:nvPr/>
        </p:nvSpPr>
        <p:spPr>
          <a:xfrm>
            <a:off x="3513552" y="1179843"/>
            <a:ext cx="1241100" cy="5016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48" name="Google Shape;148;p17"/>
          <p:cNvSpPr/>
          <p:nvPr/>
        </p:nvSpPr>
        <p:spPr>
          <a:xfrm>
            <a:off x="4952970" y="1179844"/>
            <a:ext cx="1247400" cy="5142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49" name="Google Shape;149;p17"/>
          <p:cNvSpPr/>
          <p:nvPr/>
        </p:nvSpPr>
        <p:spPr>
          <a:xfrm>
            <a:off x="5422725" y="2070156"/>
            <a:ext cx="777600" cy="6159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50" name="Google Shape;150;p17"/>
          <p:cNvSpPr/>
          <p:nvPr/>
        </p:nvSpPr>
        <p:spPr>
          <a:xfrm>
            <a:off x="2697829" y="4485586"/>
            <a:ext cx="1806000" cy="5160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51" name="Google Shape;151;p17"/>
          <p:cNvSpPr/>
          <p:nvPr/>
        </p:nvSpPr>
        <p:spPr>
          <a:xfrm>
            <a:off x="4684765" y="2070156"/>
            <a:ext cx="730200" cy="6141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52" name="Google Shape;152;p17"/>
          <p:cNvSpPr/>
          <p:nvPr/>
        </p:nvSpPr>
        <p:spPr>
          <a:xfrm>
            <a:off x="3646860" y="3020775"/>
            <a:ext cx="920400" cy="5223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53" name="Google Shape;153;p17"/>
          <p:cNvSpPr/>
          <p:nvPr/>
        </p:nvSpPr>
        <p:spPr>
          <a:xfrm>
            <a:off x="663281" y="3633360"/>
            <a:ext cx="1874400" cy="5286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54" name="Google Shape;154;p17"/>
          <p:cNvSpPr/>
          <p:nvPr/>
        </p:nvSpPr>
        <p:spPr>
          <a:xfrm>
            <a:off x="5406855" y="3020774"/>
            <a:ext cx="763500" cy="514200"/>
          </a:xfrm>
          <a:prstGeom prst="rect">
            <a:avLst/>
          </a:prstGeom>
          <a:noFill/>
          <a:ln>
            <a:noFill/>
          </a:ln>
        </p:spPr>
        <p:txBody>
          <a:bodyPr spcFirstLastPara="1" wrap="square" lIns="45700" tIns="22850" rIns="45700" bIns="22850" anchor="ctr"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55" name="Google Shape;155;p17">
            <a:hlinkClick r:id="rId6" action="ppaction://hlinksldjump"/>
          </p:cNvPr>
          <p:cNvSpPr/>
          <p:nvPr/>
        </p:nvSpPr>
        <p:spPr>
          <a:xfrm>
            <a:off x="1894361" y="1112098"/>
            <a:ext cx="1440000" cy="612000"/>
          </a:xfrm>
          <a:prstGeom prst="rect">
            <a:avLst/>
          </a:prstGeom>
          <a:solidFill>
            <a:srgbClr val="CCFFFF"/>
          </a:solidFill>
          <a:ln w="9525" cap="flat" cmpd="sng">
            <a:solidFill>
              <a:schemeClr val="dk1"/>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pt-BR" sz="600" b="1" i="0" u="none" strike="noStrike" cap="none">
                <a:solidFill>
                  <a:srgbClr val="000000"/>
                </a:solidFill>
                <a:latin typeface="Arial Black"/>
                <a:ea typeface="Arial Black"/>
                <a:cs typeface="Arial Black"/>
                <a:sym typeface="Arial Black"/>
              </a:rPr>
              <a:t>CONTRIBUIR PARA PREVENÇÃO E MITIGAÇÃO DAS </a:t>
            </a:r>
            <a:r>
              <a:rPr lang="pt-BR" sz="600" b="1" i="0" u="none" strike="noStrike" cap="none">
                <a:solidFill>
                  <a:srgbClr val="0D0D0D"/>
                </a:solidFill>
                <a:latin typeface="Arial Black"/>
                <a:ea typeface="Arial Black"/>
                <a:cs typeface="Arial Black"/>
                <a:sym typeface="Arial Black"/>
              </a:rPr>
              <a:t>CONSEQUÊNCIAS</a:t>
            </a:r>
            <a:r>
              <a:rPr lang="pt-BR" sz="600" b="1" i="0" u="none" strike="noStrike" cap="none">
                <a:solidFill>
                  <a:srgbClr val="000000"/>
                </a:solidFill>
                <a:latin typeface="Arial Black"/>
                <a:ea typeface="Arial Black"/>
                <a:cs typeface="Arial Black"/>
                <a:sym typeface="Arial Black"/>
              </a:rPr>
              <a:t> DOS DESASTRES</a:t>
            </a:r>
            <a:endParaRPr sz="600" b="0" i="0" u="none" strike="noStrike" cap="none">
              <a:solidFill>
                <a:srgbClr val="000000"/>
              </a:solidFill>
              <a:latin typeface="Arial"/>
              <a:ea typeface="Arial"/>
              <a:cs typeface="Arial"/>
              <a:sym typeface="Arial"/>
            </a:endParaRPr>
          </a:p>
        </p:txBody>
      </p:sp>
      <p:sp>
        <p:nvSpPr>
          <p:cNvPr id="156" name="Google Shape;156;p17">
            <a:hlinkClick r:id="rId6" action="ppaction://hlinksldjump"/>
          </p:cNvPr>
          <p:cNvSpPr/>
          <p:nvPr/>
        </p:nvSpPr>
        <p:spPr>
          <a:xfrm>
            <a:off x="4886521" y="1118589"/>
            <a:ext cx="1440000" cy="612000"/>
          </a:xfrm>
          <a:prstGeom prst="rect">
            <a:avLst/>
          </a:prstGeom>
          <a:solidFill>
            <a:srgbClr val="CCFFFF"/>
          </a:solidFill>
          <a:ln w="9525" cap="flat" cmpd="sng">
            <a:solidFill>
              <a:schemeClr val="dk1"/>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pt-BR" sz="600" b="1" i="0" u="none" strike="noStrike" cap="none">
                <a:solidFill>
                  <a:srgbClr val="0D0D0D"/>
                </a:solidFill>
                <a:latin typeface="Arial Black"/>
                <a:ea typeface="Arial Black"/>
                <a:cs typeface="Arial Black"/>
                <a:sym typeface="Arial Black"/>
              </a:rPr>
              <a:t>CONTRIBUIR PARA O </a:t>
            </a:r>
            <a:br>
              <a:rPr lang="pt-BR" sz="600" b="1" i="0" u="none" strike="noStrike" cap="none">
                <a:solidFill>
                  <a:srgbClr val="0D0D0D"/>
                </a:solidFill>
                <a:latin typeface="Arial Black"/>
                <a:ea typeface="Arial Black"/>
                <a:cs typeface="Arial Black"/>
                <a:sym typeface="Arial Black"/>
              </a:rPr>
            </a:br>
            <a:r>
              <a:rPr lang="pt-BR" sz="600" b="1" i="0" u="none" strike="noStrike" cap="none">
                <a:solidFill>
                  <a:srgbClr val="0D0D0D"/>
                </a:solidFill>
                <a:latin typeface="Arial Black"/>
                <a:ea typeface="Arial Black"/>
                <a:cs typeface="Arial Black"/>
                <a:sym typeface="Arial Black"/>
              </a:rPr>
              <a:t>AUMENTO DA OFERTA HÍDRICA</a:t>
            </a:r>
            <a:endParaRPr sz="600" b="0" i="0" u="none" strike="noStrike" cap="none">
              <a:solidFill>
                <a:srgbClr val="000000"/>
              </a:solidFill>
              <a:latin typeface="Arial"/>
              <a:ea typeface="Arial"/>
              <a:cs typeface="Arial"/>
              <a:sym typeface="Arial"/>
            </a:endParaRPr>
          </a:p>
        </p:txBody>
      </p:sp>
      <p:sp>
        <p:nvSpPr>
          <p:cNvPr id="157" name="Google Shape;157;p17">
            <a:hlinkClick r:id="rId6" action="ppaction://hlinksldjump"/>
          </p:cNvPr>
          <p:cNvSpPr/>
          <p:nvPr/>
        </p:nvSpPr>
        <p:spPr>
          <a:xfrm>
            <a:off x="3387636" y="1123556"/>
            <a:ext cx="1440000" cy="612000"/>
          </a:xfrm>
          <a:prstGeom prst="rect">
            <a:avLst/>
          </a:prstGeom>
          <a:solidFill>
            <a:srgbClr val="CCFFFF"/>
          </a:solidFill>
          <a:ln w="9525" cap="flat" cmpd="sng">
            <a:solidFill>
              <a:schemeClr val="dk1"/>
            </a:solidFill>
            <a:prstDash val="solid"/>
            <a:round/>
            <a:headEnd type="none" w="sm" len="sm"/>
            <a:tailEnd type="none" w="sm" len="sm"/>
          </a:ln>
        </p:spPr>
        <p:txBody>
          <a:bodyPr spcFirstLastPara="1" wrap="square" lIns="89950" tIns="46775" rIns="89950" bIns="467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1" i="0" u="none" strike="noStrike" cap="none">
              <a:solidFill>
                <a:srgbClr val="0D0D0D"/>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600"/>
              <a:buFont typeface="Arial"/>
              <a:buNone/>
            </a:pPr>
            <a:r>
              <a:rPr lang="pt-BR" sz="600" b="1" i="0" u="none" strike="noStrike" cap="none">
                <a:solidFill>
                  <a:srgbClr val="0D0D0D"/>
                </a:solidFill>
                <a:latin typeface="Arial Black"/>
                <a:ea typeface="Arial Black"/>
                <a:cs typeface="Arial Black"/>
                <a:sym typeface="Arial Black"/>
              </a:rPr>
              <a:t>COLABORAR </a:t>
            </a:r>
            <a:br>
              <a:rPr lang="pt-BR" sz="600" b="1" i="0" u="none" strike="noStrike" cap="none">
                <a:solidFill>
                  <a:srgbClr val="0D0D0D"/>
                </a:solidFill>
                <a:latin typeface="Arial Black"/>
                <a:ea typeface="Arial Black"/>
                <a:cs typeface="Arial Black"/>
                <a:sym typeface="Arial Black"/>
              </a:rPr>
            </a:br>
            <a:r>
              <a:rPr lang="pt-BR" sz="600" b="1" i="0" u="none" strike="noStrike" cap="none">
                <a:solidFill>
                  <a:srgbClr val="0D0D0D"/>
                </a:solidFill>
                <a:latin typeface="Arial Black"/>
                <a:ea typeface="Arial Black"/>
                <a:cs typeface="Arial Black"/>
                <a:sym typeface="Arial Black"/>
              </a:rPr>
              <a:t>PARA O DESENVOLVIMENTO DAS ATIVIDADES DO SETOR MINERAL E GESTÃO PÚBLICA</a:t>
            </a:r>
            <a:endParaRPr sz="600" b="0" i="0" u="none" strike="noStrike" cap="none">
              <a:solidFill>
                <a:srgbClr val="0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1200"/>
              <a:buFont typeface="Times New Roman"/>
              <a:buNone/>
            </a:pPr>
            <a:endParaRPr sz="700" b="0" i="0" u="none" strike="noStrike" cap="none">
              <a:solidFill>
                <a:srgbClr val="000000"/>
              </a:solidFill>
              <a:latin typeface="Arial"/>
              <a:ea typeface="Arial"/>
              <a:cs typeface="Arial"/>
              <a:sym typeface="Arial"/>
            </a:endParaRPr>
          </a:p>
        </p:txBody>
      </p:sp>
      <p:sp>
        <p:nvSpPr>
          <p:cNvPr id="158" name="Google Shape;158;p17"/>
          <p:cNvSpPr/>
          <p:nvPr/>
        </p:nvSpPr>
        <p:spPr>
          <a:xfrm>
            <a:off x="4944238" y="1238300"/>
            <a:ext cx="1380000" cy="371400"/>
          </a:xfrm>
          <a:prstGeom prst="rect">
            <a:avLst/>
          </a:prstGeom>
          <a:noFill/>
          <a:ln>
            <a:noFill/>
          </a:ln>
        </p:spPr>
        <p:txBody>
          <a:bodyPr spcFirstLastPara="1" wrap="square" lIns="89950" tIns="46775" rIns="89950" bIns="46775" anchor="t" anchorCtr="0">
            <a:noAutofit/>
          </a:bodyPr>
          <a:lstStyle/>
          <a:p>
            <a:pPr marL="0" marR="0" lvl="0" indent="0" algn="ctr" rtl="0">
              <a:lnSpc>
                <a:spcPct val="100000"/>
              </a:lnSpc>
              <a:spcBef>
                <a:spcPts val="0"/>
              </a:spcBef>
              <a:spcAft>
                <a:spcPts val="0"/>
              </a:spcAft>
              <a:buClr>
                <a:srgbClr val="000000"/>
              </a:buClr>
              <a:buSzPts val="1200"/>
              <a:buFont typeface="Times New Roman"/>
              <a:buNone/>
            </a:pPr>
            <a:endParaRPr sz="700" b="0" i="0" u="none" strike="noStrike" cap="none">
              <a:solidFill>
                <a:srgbClr val="000000"/>
              </a:solidFill>
              <a:latin typeface="Arial"/>
              <a:ea typeface="Arial"/>
              <a:cs typeface="Arial"/>
              <a:sym typeface="Arial"/>
            </a:endParaRPr>
          </a:p>
        </p:txBody>
      </p:sp>
      <p:sp>
        <p:nvSpPr>
          <p:cNvPr id="159" name="Google Shape;159;p17">
            <a:hlinkClick r:id="rId7" action="ppaction://hlinksldjump"/>
          </p:cNvPr>
          <p:cNvSpPr/>
          <p:nvPr/>
        </p:nvSpPr>
        <p:spPr>
          <a:xfrm>
            <a:off x="4498870" y="2024741"/>
            <a:ext cx="900000" cy="612000"/>
          </a:xfrm>
          <a:prstGeom prst="rect">
            <a:avLst/>
          </a:prstGeom>
          <a:solidFill>
            <a:srgbClr val="CCFFFF"/>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p:txBody>
      </p:sp>
      <p:sp>
        <p:nvSpPr>
          <p:cNvPr id="160" name="Google Shape;160;p17">
            <a:hlinkClick r:id="rId6" action="ppaction://hlinksldjump"/>
          </p:cNvPr>
          <p:cNvSpPr/>
          <p:nvPr/>
        </p:nvSpPr>
        <p:spPr>
          <a:xfrm>
            <a:off x="5397392" y="2023012"/>
            <a:ext cx="936000" cy="612000"/>
          </a:xfrm>
          <a:prstGeom prst="rect">
            <a:avLst/>
          </a:prstGeom>
          <a:solidFill>
            <a:srgbClr val="CCFFFF"/>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61" name="Google Shape;161;p17"/>
          <p:cNvSpPr/>
          <p:nvPr/>
        </p:nvSpPr>
        <p:spPr>
          <a:xfrm>
            <a:off x="4653024" y="2138062"/>
            <a:ext cx="1582284" cy="418610"/>
          </a:xfrm>
          <a:prstGeom prst="rect">
            <a:avLst/>
          </a:prstGeom>
          <a:noFill/>
          <a:ln>
            <a:noFill/>
          </a:ln>
        </p:spPr>
        <p:txBody>
          <a:bodyPr spcFirstLastPara="1" wrap="square" lIns="89950" tIns="46775" rIns="89950" bIns="46775" anchor="t"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pt-BR" sz="600" b="1" i="0" u="none" strike="noStrike" cap="none">
                <a:solidFill>
                  <a:schemeClr val="dk1"/>
                </a:solidFill>
                <a:latin typeface="Arial Black"/>
                <a:ea typeface="Arial Black"/>
                <a:cs typeface="Arial Black"/>
                <a:sym typeface="Arial Black"/>
              </a:rPr>
              <a:t>REALIZAR E PROMOVER ESTUDOS, PESQUISAS E INOVAÇÃO EM GEOCIÊNCIAS</a:t>
            </a:r>
            <a:endParaRPr sz="700" b="0" i="0" u="none" strike="noStrike" cap="none">
              <a:solidFill>
                <a:schemeClr val="dk1"/>
              </a:solidFill>
              <a:latin typeface="Arial"/>
              <a:ea typeface="Arial"/>
              <a:cs typeface="Arial"/>
              <a:sym typeface="Arial"/>
            </a:endParaRPr>
          </a:p>
        </p:txBody>
      </p:sp>
      <p:sp>
        <p:nvSpPr>
          <p:cNvPr id="162" name="Google Shape;162;p17">
            <a:hlinkClick r:id="rId8" action="ppaction://hlinksldjump"/>
          </p:cNvPr>
          <p:cNvSpPr/>
          <p:nvPr/>
        </p:nvSpPr>
        <p:spPr>
          <a:xfrm>
            <a:off x="2574275" y="2022081"/>
            <a:ext cx="9360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63" name="Google Shape;163;p17">
            <a:hlinkClick r:id="rId9" action="ppaction://hlinksldjump"/>
          </p:cNvPr>
          <p:cNvSpPr/>
          <p:nvPr/>
        </p:nvSpPr>
        <p:spPr>
          <a:xfrm>
            <a:off x="3509982" y="2024740"/>
            <a:ext cx="936000" cy="608463"/>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64" name="Google Shape;164;p17"/>
          <p:cNvSpPr/>
          <p:nvPr/>
        </p:nvSpPr>
        <p:spPr>
          <a:xfrm>
            <a:off x="2761610" y="2160644"/>
            <a:ext cx="1554274" cy="371724"/>
          </a:xfrm>
          <a:prstGeom prst="rect">
            <a:avLst/>
          </a:prstGeom>
          <a:noFill/>
          <a:ln>
            <a:noFill/>
          </a:ln>
        </p:spPr>
        <p:txBody>
          <a:bodyPr spcFirstLastPara="1" wrap="square" lIns="89950" tIns="46775" rIns="89950" bIns="46775" anchor="t"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pt-BR" sz="600" b="1" i="0" u="none" strike="noStrike" cap="none">
                <a:solidFill>
                  <a:schemeClr val="dk1"/>
                </a:solidFill>
                <a:latin typeface="Arial Black"/>
                <a:ea typeface="Arial Black"/>
                <a:cs typeface="Arial Black"/>
                <a:sym typeface="Arial Black"/>
              </a:rPr>
              <a:t>DISSEMINAR O CONHECIMENTO GEOCIENTÍFICO</a:t>
            </a:r>
            <a:endParaRPr sz="700" b="0" i="0" u="none" strike="noStrike" cap="none">
              <a:solidFill>
                <a:schemeClr val="dk1"/>
              </a:solidFill>
              <a:latin typeface="Arial"/>
              <a:ea typeface="Arial"/>
              <a:cs typeface="Arial"/>
              <a:sym typeface="Arial"/>
            </a:endParaRPr>
          </a:p>
        </p:txBody>
      </p:sp>
      <p:sp>
        <p:nvSpPr>
          <p:cNvPr id="165" name="Google Shape;165;p17">
            <a:hlinkClick r:id="rId10" action="ppaction://hlinksldjump"/>
          </p:cNvPr>
          <p:cNvSpPr/>
          <p:nvPr/>
        </p:nvSpPr>
        <p:spPr>
          <a:xfrm>
            <a:off x="394178" y="2889864"/>
            <a:ext cx="9720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chemeClr val="dk1"/>
              </a:solidFill>
              <a:latin typeface="Arial"/>
              <a:ea typeface="Arial"/>
              <a:cs typeface="Arial"/>
              <a:sym typeface="Arial"/>
            </a:endParaRPr>
          </a:p>
        </p:txBody>
      </p:sp>
      <p:sp>
        <p:nvSpPr>
          <p:cNvPr id="166" name="Google Shape;166;p17">
            <a:hlinkClick r:id="rId11" action="ppaction://hlinksldjump"/>
          </p:cNvPr>
          <p:cNvSpPr/>
          <p:nvPr/>
        </p:nvSpPr>
        <p:spPr>
          <a:xfrm>
            <a:off x="1370459" y="2893957"/>
            <a:ext cx="972000" cy="6120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67" name="Google Shape;167;p17"/>
          <p:cNvSpPr/>
          <p:nvPr/>
        </p:nvSpPr>
        <p:spPr>
          <a:xfrm>
            <a:off x="204952" y="3019309"/>
            <a:ext cx="2236139" cy="353620"/>
          </a:xfrm>
          <a:prstGeom prst="rect">
            <a:avLst/>
          </a:prstGeom>
          <a:noFill/>
          <a:ln>
            <a:noFill/>
          </a:ln>
        </p:spPr>
        <p:txBody>
          <a:bodyPr spcFirstLastPara="1" wrap="square" lIns="89950" tIns="46775" rIns="89950" bIns="46775" anchor="t" anchorCtr="0">
            <a:noAutofit/>
          </a:bodyPr>
          <a:lstStyle/>
          <a:p>
            <a:pPr marL="0" marR="0" lvl="0" indent="0" algn="ctr" rtl="0">
              <a:lnSpc>
                <a:spcPct val="100000"/>
              </a:lnSpc>
              <a:spcBef>
                <a:spcPts val="0"/>
              </a:spcBef>
              <a:spcAft>
                <a:spcPts val="0"/>
              </a:spcAft>
              <a:buClr>
                <a:srgbClr val="000000"/>
              </a:buClr>
              <a:buSzPts val="1000"/>
              <a:buFont typeface="Times New Roman"/>
              <a:buNone/>
            </a:pPr>
            <a:endParaRPr sz="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Times New Roman"/>
              <a:buNone/>
            </a:pPr>
            <a:r>
              <a:rPr lang="pt-BR" sz="600" b="1" i="0" u="none" strike="noStrike" cap="none">
                <a:solidFill>
                  <a:srgbClr val="000000"/>
                </a:solidFill>
                <a:latin typeface="Arial Black"/>
                <a:ea typeface="Arial Black"/>
                <a:cs typeface="Arial Black"/>
                <a:sym typeface="Arial Black"/>
              </a:rPr>
              <a:t>DAR SUPORTE TÉCNICO A GERAÇÃO DE CONHECIMENTO GEOCIENTÍFICO</a:t>
            </a:r>
            <a:endParaRPr sz="700" b="0" i="0" u="none" strike="noStrike" cap="none">
              <a:solidFill>
                <a:srgbClr val="000000"/>
              </a:solidFill>
              <a:latin typeface="Arial"/>
              <a:ea typeface="Arial"/>
              <a:cs typeface="Arial"/>
              <a:sym typeface="Arial"/>
            </a:endParaRPr>
          </a:p>
        </p:txBody>
      </p:sp>
      <p:sp>
        <p:nvSpPr>
          <p:cNvPr id="168" name="Google Shape;168;p17">
            <a:hlinkClick r:id="rId4" action="ppaction://hlinksldjump"/>
          </p:cNvPr>
          <p:cNvSpPr/>
          <p:nvPr/>
        </p:nvSpPr>
        <p:spPr>
          <a:xfrm>
            <a:off x="3705267" y="2896370"/>
            <a:ext cx="648000" cy="6120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69" name="Google Shape;169;p17"/>
          <p:cNvSpPr/>
          <p:nvPr/>
        </p:nvSpPr>
        <p:spPr>
          <a:xfrm>
            <a:off x="2467368" y="2987513"/>
            <a:ext cx="1857300" cy="452700"/>
          </a:xfrm>
          <a:prstGeom prst="rect">
            <a:avLst/>
          </a:prstGeom>
          <a:noFill/>
          <a:ln>
            <a:noFill/>
          </a:ln>
        </p:spPr>
        <p:txBody>
          <a:bodyPr spcFirstLastPara="1" wrap="square" lIns="89950" tIns="46775" rIns="89950" bIns="46775" anchor="t"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pt-BR" sz="600" b="1" i="0" u="none" strike="noStrike" cap="none">
                <a:solidFill>
                  <a:schemeClr val="dk1"/>
                </a:solidFill>
                <a:latin typeface="Arial Black"/>
                <a:ea typeface="Arial Black"/>
                <a:cs typeface="Arial Black"/>
                <a:sym typeface="Arial Black"/>
              </a:rPr>
              <a:t>DESENVOLVER</a:t>
            </a:r>
            <a:br>
              <a:rPr lang="pt-BR" sz="600" b="1" i="0" u="none" strike="noStrike" cap="none">
                <a:solidFill>
                  <a:schemeClr val="dk1"/>
                </a:solidFill>
                <a:latin typeface="Arial Black"/>
                <a:ea typeface="Arial Black"/>
                <a:cs typeface="Arial Black"/>
                <a:sym typeface="Arial Black"/>
              </a:rPr>
            </a:br>
            <a:r>
              <a:rPr lang="pt-BR" sz="600" b="1" i="0" u="none" strike="noStrike" cap="none">
                <a:solidFill>
                  <a:schemeClr val="dk1"/>
                </a:solidFill>
                <a:latin typeface="Arial Black"/>
                <a:ea typeface="Arial Black"/>
                <a:cs typeface="Arial Black"/>
                <a:sym typeface="Arial Black"/>
              </a:rPr>
              <a:t>PARCERIAS E CAPTAR RECURSOS COM ENTES PÚBLICOS E PRIVADOS, NACIONAIS E INTERNACIONAIS</a:t>
            </a:r>
            <a:endParaRPr sz="700" b="0" i="0" u="none" strike="noStrike" cap="none">
              <a:solidFill>
                <a:schemeClr val="dk1"/>
              </a:solidFill>
              <a:latin typeface="Arial"/>
              <a:ea typeface="Arial"/>
              <a:cs typeface="Arial"/>
              <a:sym typeface="Arial"/>
            </a:endParaRPr>
          </a:p>
        </p:txBody>
      </p:sp>
      <p:sp>
        <p:nvSpPr>
          <p:cNvPr id="170" name="Google Shape;170;p17">
            <a:hlinkClick r:id="rId3" action="ppaction://hlinksldjump"/>
          </p:cNvPr>
          <p:cNvSpPr/>
          <p:nvPr/>
        </p:nvSpPr>
        <p:spPr>
          <a:xfrm>
            <a:off x="4391621" y="2893957"/>
            <a:ext cx="1944000" cy="612000"/>
          </a:xfrm>
          <a:prstGeom prst="rect">
            <a:avLst/>
          </a:prstGeom>
          <a:solidFill>
            <a:srgbClr val="D2F9FE"/>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p:txBody>
      </p:sp>
      <p:sp>
        <p:nvSpPr>
          <p:cNvPr id="171" name="Google Shape;171;p17"/>
          <p:cNvSpPr/>
          <p:nvPr/>
        </p:nvSpPr>
        <p:spPr>
          <a:xfrm>
            <a:off x="4478088" y="3073771"/>
            <a:ext cx="1707300" cy="356100"/>
          </a:xfrm>
          <a:prstGeom prst="rect">
            <a:avLst/>
          </a:prstGeom>
          <a:noFill/>
          <a:ln>
            <a:noFill/>
          </a:ln>
        </p:spPr>
        <p:txBody>
          <a:bodyPr spcFirstLastPara="1" wrap="square" lIns="89950" tIns="46775" rIns="89950" bIns="46775" anchor="t"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pt-BR" sz="600" b="1" i="0" u="none" strike="noStrike" cap="none">
                <a:solidFill>
                  <a:schemeClr val="dk1"/>
                </a:solidFill>
                <a:latin typeface="Arial Black"/>
                <a:ea typeface="Arial Black"/>
                <a:cs typeface="Arial Black"/>
                <a:sym typeface="Arial Black"/>
              </a:rPr>
              <a:t>DESENVOLVER A </a:t>
            </a:r>
            <a:br>
              <a:rPr lang="pt-BR" sz="600" b="1" i="0" u="none" strike="noStrike" cap="none">
                <a:solidFill>
                  <a:schemeClr val="dk1"/>
                </a:solidFill>
                <a:latin typeface="Arial Black"/>
                <a:ea typeface="Arial Black"/>
                <a:cs typeface="Arial Black"/>
                <a:sym typeface="Arial Black"/>
              </a:rPr>
            </a:br>
            <a:r>
              <a:rPr lang="pt-BR" sz="600" b="1" i="0" u="none" strike="noStrike" cap="none">
                <a:solidFill>
                  <a:schemeClr val="dk1"/>
                </a:solidFill>
                <a:latin typeface="Arial Black"/>
                <a:ea typeface="Arial Black"/>
                <a:cs typeface="Arial Black"/>
                <a:sym typeface="Arial Black"/>
              </a:rPr>
              <a:t>GESTÃO DA QUALIDADE</a:t>
            </a:r>
            <a:endParaRPr sz="500" b="1" i="0" u="none" strike="noStrike" cap="none">
              <a:solidFill>
                <a:schemeClr val="dk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1000"/>
              <a:buFont typeface="Times New Roman"/>
              <a:buNone/>
            </a:pPr>
            <a:endParaRPr sz="500" b="1" i="0" u="none" strike="noStrike" cap="none">
              <a:solidFill>
                <a:schemeClr val="lt1"/>
              </a:solidFill>
              <a:latin typeface="Arial Black"/>
              <a:ea typeface="Arial Black"/>
              <a:cs typeface="Arial Black"/>
              <a:sym typeface="Arial Black"/>
            </a:endParaRPr>
          </a:p>
        </p:txBody>
      </p:sp>
      <p:sp>
        <p:nvSpPr>
          <p:cNvPr id="172" name="Google Shape;172;p17">
            <a:hlinkClick r:id="rId12" action="ppaction://hlinksldjump"/>
          </p:cNvPr>
          <p:cNvSpPr/>
          <p:nvPr/>
        </p:nvSpPr>
        <p:spPr>
          <a:xfrm>
            <a:off x="391680" y="4429158"/>
            <a:ext cx="19440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89950" tIns="46775" rIns="89950" bIns="46775" anchor="t" anchorCtr="0">
            <a:noAutofit/>
          </a:bodyPr>
          <a:lstStyle/>
          <a:p>
            <a:pPr marL="0" marR="0" lvl="0" indent="0" algn="ctr" rtl="0">
              <a:lnSpc>
                <a:spcPct val="100000"/>
              </a:lnSpc>
              <a:spcBef>
                <a:spcPts val="0"/>
              </a:spcBef>
              <a:spcAft>
                <a:spcPts val="0"/>
              </a:spcAft>
              <a:buClr>
                <a:srgbClr val="000000"/>
              </a:buClr>
              <a:buSzPts val="1000"/>
              <a:buFont typeface="Times New Roman"/>
              <a:buNone/>
            </a:pPr>
            <a:endParaRPr sz="5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Times New Roman"/>
              <a:buNone/>
            </a:pPr>
            <a:endParaRPr sz="600" b="1" i="0" u="none" strike="noStrike" cap="none">
              <a:solidFill>
                <a:schemeClr val="dk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1200"/>
              <a:buFont typeface="Times New Roman"/>
              <a:buNone/>
            </a:pPr>
            <a:r>
              <a:rPr lang="pt-BR" sz="600" b="1" i="0" u="none" strike="noStrike" cap="none">
                <a:solidFill>
                  <a:schemeClr val="dk1"/>
                </a:solidFill>
                <a:latin typeface="Arial Black"/>
                <a:ea typeface="Arial Black"/>
                <a:cs typeface="Arial Black"/>
                <a:sym typeface="Arial Black"/>
              </a:rPr>
              <a:t>INVESTIR EM CAPACITAÇÃO DOS</a:t>
            </a:r>
            <a:endParaRPr sz="7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Times New Roman"/>
              <a:buNone/>
            </a:pPr>
            <a:r>
              <a:rPr lang="pt-BR" sz="600" b="1" i="0" u="none" strike="noStrike" cap="none">
                <a:solidFill>
                  <a:schemeClr val="dk1"/>
                </a:solidFill>
                <a:latin typeface="Arial Black"/>
                <a:ea typeface="Arial Black"/>
                <a:cs typeface="Arial Black"/>
                <a:sym typeface="Arial Black"/>
              </a:rPr>
              <a:t> RECURSOS HUMANOS</a:t>
            </a:r>
            <a:endParaRPr sz="7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Times New Roman"/>
              <a:buNone/>
            </a:pPr>
            <a:endParaRPr sz="600" b="1" i="0" u="none" strike="noStrike" cap="none">
              <a:solidFill>
                <a:srgbClr val="000000"/>
              </a:solidFill>
              <a:latin typeface="Arial Black"/>
              <a:ea typeface="Arial Black"/>
              <a:cs typeface="Arial Black"/>
              <a:sym typeface="Arial Black"/>
            </a:endParaRPr>
          </a:p>
        </p:txBody>
      </p:sp>
      <p:sp>
        <p:nvSpPr>
          <p:cNvPr id="173" name="Google Shape;173;p17">
            <a:hlinkClick r:id="rId13" action="ppaction://hlinksldjump"/>
          </p:cNvPr>
          <p:cNvSpPr/>
          <p:nvPr/>
        </p:nvSpPr>
        <p:spPr>
          <a:xfrm>
            <a:off x="2386778" y="4454427"/>
            <a:ext cx="1944000" cy="601525"/>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pt-BR" sz="600" b="1" i="0" u="none" strike="noStrike" cap="none">
                <a:solidFill>
                  <a:schemeClr val="dk1"/>
                </a:solidFill>
                <a:latin typeface="Arial Black"/>
                <a:ea typeface="Arial Black"/>
                <a:cs typeface="Arial Black"/>
                <a:sym typeface="Arial Black"/>
              </a:rPr>
              <a:t>PROMOVER A GOVERNANÇA </a:t>
            </a:r>
            <a:endParaRPr sz="600" b="0" i="0" u="none" strike="noStrike" cap="none">
              <a:solidFill>
                <a:srgbClr val="0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600"/>
              <a:buFont typeface="Arial"/>
              <a:buNone/>
            </a:pPr>
            <a:r>
              <a:rPr lang="pt-BR" sz="600" b="1" i="0" u="none" strike="noStrike" cap="none">
                <a:solidFill>
                  <a:schemeClr val="dk1"/>
                </a:solidFill>
                <a:latin typeface="Arial Black"/>
                <a:ea typeface="Arial Black"/>
                <a:cs typeface="Arial Black"/>
                <a:sym typeface="Arial Black"/>
              </a:rPr>
              <a:t>ORGANIZACIONAL</a:t>
            </a:r>
            <a:endParaRPr sz="600" b="0" i="0" u="none" strike="noStrike" cap="none">
              <a:solidFill>
                <a:srgbClr val="000000"/>
              </a:solidFill>
              <a:latin typeface="Arial Black"/>
              <a:ea typeface="Arial Black"/>
              <a:cs typeface="Arial Black"/>
              <a:sym typeface="Arial Black"/>
            </a:endParaRPr>
          </a:p>
        </p:txBody>
      </p:sp>
      <p:sp>
        <p:nvSpPr>
          <p:cNvPr id="174" name="Google Shape;174;p17">
            <a:hlinkClick r:id="rId14" action="ppaction://hlinksldjump"/>
          </p:cNvPr>
          <p:cNvSpPr/>
          <p:nvPr/>
        </p:nvSpPr>
        <p:spPr>
          <a:xfrm>
            <a:off x="394178" y="3549191"/>
            <a:ext cx="19440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pt-BR" sz="600" b="1" i="0" u="none" strike="noStrike" cap="none">
                <a:solidFill>
                  <a:srgbClr val="000000"/>
                </a:solidFill>
                <a:latin typeface="Arial Black"/>
                <a:ea typeface="Arial Black"/>
                <a:cs typeface="Arial Black"/>
                <a:sym typeface="Arial Black"/>
              </a:rPr>
              <a:t>GARANTIR A EFETIVIDADE NA</a:t>
            </a:r>
            <a:endParaRPr sz="600" b="0" i="0" u="none" strike="noStrike" cap="none">
              <a:solidFill>
                <a:srgbClr val="0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600"/>
              <a:buFont typeface="Arial"/>
              <a:buNone/>
            </a:pPr>
            <a:r>
              <a:rPr lang="pt-BR" sz="600" b="1" i="0" u="none" strike="noStrike" cap="none">
                <a:solidFill>
                  <a:srgbClr val="000000"/>
                </a:solidFill>
                <a:latin typeface="Arial Black"/>
                <a:ea typeface="Arial Black"/>
                <a:cs typeface="Arial Black"/>
                <a:sym typeface="Arial Black"/>
              </a:rPr>
              <a:t> GESTÃO DOS PROJETOS</a:t>
            </a:r>
            <a:endParaRPr sz="600" b="0" i="0" u="none" strike="noStrike" cap="none">
              <a:solidFill>
                <a:srgbClr val="000000"/>
              </a:solidFill>
              <a:latin typeface="Arial Black"/>
              <a:ea typeface="Arial Black"/>
              <a:cs typeface="Arial Black"/>
              <a:sym typeface="Arial Black"/>
            </a:endParaRPr>
          </a:p>
        </p:txBody>
      </p:sp>
      <p:sp>
        <p:nvSpPr>
          <p:cNvPr id="175" name="Google Shape;175;p17"/>
          <p:cNvSpPr/>
          <p:nvPr/>
        </p:nvSpPr>
        <p:spPr>
          <a:xfrm>
            <a:off x="320550" y="3662247"/>
            <a:ext cx="2115600" cy="325200"/>
          </a:xfrm>
          <a:prstGeom prst="rect">
            <a:avLst/>
          </a:prstGeom>
          <a:noFill/>
          <a:ln>
            <a:noFill/>
          </a:ln>
        </p:spPr>
        <p:txBody>
          <a:bodyPr spcFirstLastPara="1" wrap="square" lIns="89950" tIns="46775" rIns="89950" bIns="46775" anchor="t" anchorCtr="0">
            <a:noAutofit/>
          </a:bodyPr>
          <a:lstStyle/>
          <a:p>
            <a:pPr marL="0" marR="0" lvl="0" indent="0" algn="ctr" rtl="0">
              <a:lnSpc>
                <a:spcPct val="100000"/>
              </a:lnSpc>
              <a:spcBef>
                <a:spcPts val="0"/>
              </a:spcBef>
              <a:spcAft>
                <a:spcPts val="0"/>
              </a:spcAft>
              <a:buClr>
                <a:srgbClr val="000000"/>
              </a:buClr>
              <a:buSzPts val="600"/>
              <a:buFont typeface="Times New Roman"/>
              <a:buNone/>
            </a:pPr>
            <a:endParaRPr sz="300" b="1" i="0" u="none" strike="noStrike" cap="none">
              <a:solidFill>
                <a:srgbClr val="000000"/>
              </a:solidFill>
              <a:latin typeface="Arial Black"/>
              <a:ea typeface="Arial Black"/>
              <a:cs typeface="Arial Black"/>
              <a:sym typeface="Arial Black"/>
            </a:endParaRPr>
          </a:p>
        </p:txBody>
      </p:sp>
      <p:sp>
        <p:nvSpPr>
          <p:cNvPr id="176" name="Google Shape;176;p17">
            <a:hlinkClick r:id="rId15" action="ppaction://hlinksldjump"/>
          </p:cNvPr>
          <p:cNvSpPr/>
          <p:nvPr/>
        </p:nvSpPr>
        <p:spPr>
          <a:xfrm>
            <a:off x="4383547" y="3565869"/>
            <a:ext cx="1944000" cy="612000"/>
          </a:xfrm>
          <a:prstGeom prst="rect">
            <a:avLst/>
          </a:prstGeom>
          <a:solidFill>
            <a:srgbClr val="FF0000"/>
          </a:solidFill>
          <a:ln w="9525" cap="flat" cmpd="sng">
            <a:solidFill>
              <a:srgbClr val="0C0C0C"/>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Arial Black"/>
                <a:ea typeface="Arial Black"/>
                <a:cs typeface="Arial Black"/>
                <a:sym typeface="Arial Black"/>
              </a:rPr>
              <a:t>OTIMIZAR  A EXECUÇÃO</a:t>
            </a:r>
            <a:endParaRPr sz="600" b="0" i="0" u="none" strike="noStrike" cap="none">
              <a:solidFill>
                <a:schemeClr val="dk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600"/>
              <a:buFont typeface="Arial"/>
              <a:buNone/>
            </a:pPr>
            <a:r>
              <a:rPr lang="pt-BR" sz="600" b="0" i="0" u="none" strike="noStrike" cap="none">
                <a:solidFill>
                  <a:schemeClr val="dk1"/>
                </a:solidFill>
                <a:latin typeface="Arial Black"/>
                <a:ea typeface="Arial Black"/>
                <a:cs typeface="Arial Black"/>
                <a:sym typeface="Arial Black"/>
              </a:rPr>
              <a:t> ORÇAMENTÁRIA-FINANCEIRA</a:t>
            </a:r>
            <a:endParaRPr sz="600" b="0" i="0" u="none" strike="noStrike" cap="none">
              <a:solidFill>
                <a:schemeClr val="dk1"/>
              </a:solidFill>
              <a:latin typeface="Arial Black"/>
              <a:ea typeface="Arial Black"/>
              <a:cs typeface="Arial Black"/>
              <a:sym typeface="Arial Black"/>
            </a:endParaRPr>
          </a:p>
        </p:txBody>
      </p:sp>
      <p:sp>
        <p:nvSpPr>
          <p:cNvPr id="177" name="Google Shape;177;p17">
            <a:hlinkClick r:id="rId16" action="ppaction://hlinksldjump"/>
          </p:cNvPr>
          <p:cNvSpPr/>
          <p:nvPr/>
        </p:nvSpPr>
        <p:spPr>
          <a:xfrm>
            <a:off x="2401818" y="3556656"/>
            <a:ext cx="9720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78" name="Google Shape;178;p17"/>
          <p:cNvSpPr/>
          <p:nvPr/>
        </p:nvSpPr>
        <p:spPr>
          <a:xfrm>
            <a:off x="2585975" y="3668554"/>
            <a:ext cx="1678053" cy="406505"/>
          </a:xfrm>
          <a:prstGeom prst="rect">
            <a:avLst/>
          </a:prstGeom>
          <a:noFill/>
          <a:ln>
            <a:noFill/>
          </a:ln>
        </p:spPr>
        <p:txBody>
          <a:bodyPr spcFirstLastPara="1" wrap="square" lIns="89950" tIns="46775" rIns="89950" bIns="46775" anchor="ctr" anchorCtr="0">
            <a:noAutofit/>
          </a:bodyPr>
          <a:lstStyle/>
          <a:p>
            <a:pPr marL="0" marR="0" lvl="0" indent="0" algn="ctr" rtl="0">
              <a:lnSpc>
                <a:spcPct val="100000"/>
              </a:lnSpc>
              <a:spcBef>
                <a:spcPts val="0"/>
              </a:spcBef>
              <a:spcAft>
                <a:spcPts val="0"/>
              </a:spcAft>
              <a:buClr>
                <a:srgbClr val="000000"/>
              </a:buClr>
              <a:buSzPts val="1200"/>
              <a:buFont typeface="Times New Roman"/>
              <a:buNone/>
            </a:pPr>
            <a:r>
              <a:rPr lang="pt-BR" sz="600" b="1" i="0" u="none" strike="noStrike" cap="none">
                <a:solidFill>
                  <a:schemeClr val="dk1"/>
                </a:solidFill>
                <a:latin typeface="Arial Black"/>
                <a:ea typeface="Arial Black"/>
                <a:cs typeface="Arial Black"/>
                <a:sym typeface="Arial Black"/>
              </a:rPr>
              <a:t>MELHORAR A EFICIÊNCIA DOS </a:t>
            </a:r>
            <a:endParaRPr sz="7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Times New Roman"/>
              <a:buNone/>
            </a:pPr>
            <a:r>
              <a:rPr lang="pt-BR" sz="600" b="1" i="0" u="none" strike="noStrike" cap="none">
                <a:solidFill>
                  <a:schemeClr val="dk1"/>
                </a:solidFill>
                <a:latin typeface="Arial Black"/>
                <a:ea typeface="Arial Black"/>
                <a:cs typeface="Arial Black"/>
                <a:sym typeface="Arial Black"/>
              </a:rPr>
              <a:t>PROCESSOS ORGANIZACIONAIS</a:t>
            </a:r>
            <a:endParaRPr sz="600" b="1" i="0" u="none" strike="noStrike" cap="none">
              <a:solidFill>
                <a:srgbClr val="FF0000"/>
              </a:solidFill>
              <a:latin typeface="Arial Black"/>
              <a:ea typeface="Arial Black"/>
              <a:cs typeface="Arial Black"/>
              <a:sym typeface="Arial Black"/>
            </a:endParaRPr>
          </a:p>
        </p:txBody>
      </p:sp>
      <p:sp>
        <p:nvSpPr>
          <p:cNvPr id="179" name="Google Shape;179;p17">
            <a:hlinkClick r:id="rId17" action="ppaction://hlinksldjump"/>
          </p:cNvPr>
          <p:cNvSpPr/>
          <p:nvPr/>
        </p:nvSpPr>
        <p:spPr>
          <a:xfrm>
            <a:off x="4381876" y="4446264"/>
            <a:ext cx="648000" cy="612000"/>
          </a:xfrm>
          <a:prstGeom prst="rect">
            <a:avLst/>
          </a:prstGeom>
          <a:solidFill>
            <a:srgbClr val="FF000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80" name="Google Shape;180;p17">
            <a:hlinkClick r:id="rId18" action="ppaction://hlinksldjump"/>
          </p:cNvPr>
          <p:cNvSpPr/>
          <p:nvPr/>
        </p:nvSpPr>
        <p:spPr>
          <a:xfrm>
            <a:off x="5032214" y="4445490"/>
            <a:ext cx="648000" cy="612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400" b="0" i="0" u="none" strike="noStrike" cap="none">
              <a:solidFill>
                <a:srgbClr val="000000"/>
              </a:solidFill>
              <a:latin typeface="Arial"/>
              <a:ea typeface="Arial"/>
              <a:cs typeface="Arial"/>
              <a:sym typeface="Arial"/>
            </a:endParaRPr>
          </a:p>
        </p:txBody>
      </p:sp>
      <p:graphicFrame>
        <p:nvGraphicFramePr>
          <p:cNvPr id="181" name="Google Shape;181;p17"/>
          <p:cNvGraphicFramePr/>
          <p:nvPr/>
        </p:nvGraphicFramePr>
        <p:xfrm>
          <a:off x="6628520" y="3443813"/>
          <a:ext cx="3000000" cy="3000000"/>
        </p:xfrm>
        <a:graphic>
          <a:graphicData uri="http://schemas.openxmlformats.org/drawingml/2006/table">
            <a:tbl>
              <a:tblPr>
                <a:noFill/>
                <a:tableStyleId>{B3BB65DE-9921-495A-9B97-7B9C6928D6AA}</a:tableStyleId>
              </a:tblPr>
              <a:tblGrid>
                <a:gridCol w="416075">
                  <a:extLst>
                    <a:ext uri="{9D8B030D-6E8A-4147-A177-3AD203B41FA5}">
                      <a16:colId xmlns:a16="http://schemas.microsoft.com/office/drawing/2014/main" val="20000"/>
                    </a:ext>
                  </a:extLst>
                </a:gridCol>
                <a:gridCol w="1722425">
                  <a:extLst>
                    <a:ext uri="{9D8B030D-6E8A-4147-A177-3AD203B41FA5}">
                      <a16:colId xmlns:a16="http://schemas.microsoft.com/office/drawing/2014/main" val="20001"/>
                    </a:ext>
                  </a:extLst>
                </a:gridCol>
              </a:tblGrid>
              <a:tr h="213325">
                <a:tc>
                  <a:txBody>
                    <a:bodyPr/>
                    <a:lstStyle/>
                    <a:p>
                      <a:pPr marL="0" marR="0" lvl="0" indent="0" algn="l" rtl="0">
                        <a:lnSpc>
                          <a:spcPct val="100000"/>
                        </a:lnSpc>
                        <a:spcBef>
                          <a:spcPts val="0"/>
                        </a:spcBef>
                        <a:spcAft>
                          <a:spcPts val="0"/>
                        </a:spcAft>
                        <a:buClr>
                          <a:srgbClr val="000000"/>
                        </a:buClr>
                        <a:buSzPts val="1600"/>
                        <a:buFont typeface="Arial"/>
                        <a:buNone/>
                      </a:pPr>
                      <a:endParaRPr sz="800" u="none" strike="noStrike" cap="none"/>
                    </a:p>
                  </a:txBody>
                  <a:tcPr marL="91425" marR="91425" marT="45700" marB="45700">
                    <a:solidFill>
                      <a:srgbClr val="92D05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pt-BR" sz="700" u="none" strike="noStrike" cap="none">
                          <a:solidFill>
                            <a:schemeClr val="dk1"/>
                          </a:solidFill>
                        </a:rPr>
                        <a:t>&gt; 96% Meta alcançada</a:t>
                      </a:r>
                      <a:endParaRPr sz="700" u="none" strike="noStrike" cap="none"/>
                    </a:p>
                  </a:txBody>
                  <a:tcPr marL="91425" marR="91425" marT="45700" marB="45700">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13325">
                <a:tc>
                  <a:txBody>
                    <a:bodyPr/>
                    <a:lstStyle/>
                    <a:p>
                      <a:pPr marL="0" marR="0" lvl="0" indent="0" algn="l" rtl="0">
                        <a:lnSpc>
                          <a:spcPct val="100000"/>
                        </a:lnSpc>
                        <a:spcBef>
                          <a:spcPts val="0"/>
                        </a:spcBef>
                        <a:spcAft>
                          <a:spcPts val="0"/>
                        </a:spcAft>
                        <a:buClr>
                          <a:srgbClr val="000000"/>
                        </a:buClr>
                        <a:buSzPts val="1600"/>
                        <a:buFont typeface="Arial"/>
                        <a:buNone/>
                      </a:pPr>
                      <a:endParaRPr sz="800" u="none" strike="noStrike" cap="none"/>
                    </a:p>
                  </a:txBody>
                  <a:tcPr marL="91425" marR="91425" marT="45700" marB="45700">
                    <a:solidFill>
                      <a:srgbClr val="FFFF0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pt-BR" sz="700" b="1" u="none" strike="noStrike" cap="none"/>
                        <a:t>86%  – 95% Atenção</a:t>
                      </a:r>
                      <a:endParaRPr sz="700" b="1" u="none" strike="noStrike" cap="none"/>
                    </a:p>
                  </a:txBody>
                  <a:tcPr marL="91425" marR="91425" marT="45700" marB="4570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3325">
                <a:tc>
                  <a:txBody>
                    <a:bodyPr/>
                    <a:lstStyle/>
                    <a:p>
                      <a:pPr marL="0" marR="0" lvl="0" indent="0" algn="l" rtl="0">
                        <a:lnSpc>
                          <a:spcPct val="100000"/>
                        </a:lnSpc>
                        <a:spcBef>
                          <a:spcPts val="0"/>
                        </a:spcBef>
                        <a:spcAft>
                          <a:spcPts val="0"/>
                        </a:spcAft>
                        <a:buClr>
                          <a:srgbClr val="000000"/>
                        </a:buClr>
                        <a:buSzPts val="1600"/>
                        <a:buFont typeface="Arial"/>
                        <a:buNone/>
                      </a:pPr>
                      <a:endParaRPr sz="800" u="none" strike="noStrike" cap="none"/>
                    </a:p>
                  </a:txBody>
                  <a:tcPr marL="91425" marR="91425" marT="45700" marB="45700">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pt-BR" sz="700" b="1" u="none" strike="noStrike" cap="none"/>
                        <a:t>51%  – 85% Restrição</a:t>
                      </a:r>
                      <a:endParaRPr sz="700" u="none" strike="noStrike" cap="none"/>
                    </a:p>
                  </a:txBody>
                  <a:tcPr marL="91425" marR="91425" marT="45700" marB="4570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13325">
                <a:tc>
                  <a:txBody>
                    <a:bodyPr/>
                    <a:lstStyle/>
                    <a:p>
                      <a:pPr marL="0" marR="0" lvl="0" indent="0" algn="l" rtl="0">
                        <a:lnSpc>
                          <a:spcPct val="100000"/>
                        </a:lnSpc>
                        <a:spcBef>
                          <a:spcPts val="0"/>
                        </a:spcBef>
                        <a:spcAft>
                          <a:spcPts val="0"/>
                        </a:spcAft>
                        <a:buClr>
                          <a:srgbClr val="000000"/>
                        </a:buClr>
                        <a:buSzPts val="1600"/>
                        <a:buFont typeface="Arial"/>
                        <a:buNone/>
                      </a:pPr>
                      <a:endParaRPr sz="800" u="none" strike="noStrike" cap="none"/>
                    </a:p>
                  </a:txBody>
                  <a:tcPr marL="91425" marR="91425" marT="45700" marB="45700">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pt-BR" sz="700" b="1" u="none" strike="noStrike" cap="none"/>
                        <a:t>&lt; 50% Indicador comprometido</a:t>
                      </a:r>
                      <a:endParaRPr sz="700" u="none" strike="noStrike" cap="none"/>
                    </a:p>
                  </a:txBody>
                  <a:tcPr marL="91425" marR="91425" marT="45700" marB="4570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13325">
                <a:tc>
                  <a:txBody>
                    <a:bodyPr/>
                    <a:lstStyle/>
                    <a:p>
                      <a:pPr marL="0" marR="0" lvl="0" indent="0" algn="l" rtl="0">
                        <a:lnSpc>
                          <a:spcPct val="100000"/>
                        </a:lnSpc>
                        <a:spcBef>
                          <a:spcPts val="0"/>
                        </a:spcBef>
                        <a:spcAft>
                          <a:spcPts val="0"/>
                        </a:spcAft>
                        <a:buClr>
                          <a:srgbClr val="000000"/>
                        </a:buClr>
                        <a:buSzPts val="1600"/>
                        <a:buFont typeface="Arial"/>
                        <a:buNone/>
                      </a:pPr>
                      <a:endParaRPr sz="800" u="none" strike="noStrike" cap="none"/>
                    </a:p>
                  </a:txBody>
                  <a:tcPr marL="91425" marR="91425" marT="45700" marB="45700">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pt-BR" sz="700" u="none" strike="noStrike" cap="none"/>
                        <a:t>Apuração Semestral ou Anual</a:t>
                      </a:r>
                      <a:endParaRPr sz="700" u="none" strike="noStrike" cap="none"/>
                    </a:p>
                  </a:txBody>
                  <a:tcPr marL="91425" marR="91425" marT="45700" marB="4570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182" name="Google Shape;182;p17"/>
          <p:cNvGraphicFramePr/>
          <p:nvPr/>
        </p:nvGraphicFramePr>
        <p:xfrm>
          <a:off x="339154" y="121743"/>
          <a:ext cx="3000000" cy="3000000"/>
        </p:xfrm>
        <a:graphic>
          <a:graphicData uri="http://schemas.openxmlformats.org/drawingml/2006/table">
            <a:tbl>
              <a:tblPr>
                <a:noFill/>
                <a:tableStyleId>{B3BB65DE-9921-495A-9B97-7B9C6928D6AA}</a:tableStyleId>
              </a:tblPr>
              <a:tblGrid>
                <a:gridCol w="5961325">
                  <a:extLst>
                    <a:ext uri="{9D8B030D-6E8A-4147-A177-3AD203B41FA5}">
                      <a16:colId xmlns:a16="http://schemas.microsoft.com/office/drawing/2014/main" val="20000"/>
                    </a:ext>
                  </a:extLst>
                </a:gridCol>
              </a:tblGrid>
              <a:tr h="240400">
                <a:tc>
                  <a:txBody>
                    <a:bodyPr/>
                    <a:lstStyle/>
                    <a:p>
                      <a:pPr marL="0" marR="0" lvl="0" indent="0" algn="ctr" rtl="0">
                        <a:lnSpc>
                          <a:spcPct val="100000"/>
                        </a:lnSpc>
                        <a:spcBef>
                          <a:spcPts val="0"/>
                        </a:spcBef>
                        <a:spcAft>
                          <a:spcPts val="0"/>
                        </a:spcAft>
                        <a:buClr>
                          <a:srgbClr val="FFFFFF"/>
                        </a:buClr>
                        <a:buSzPts val="2400"/>
                        <a:buFont typeface="Arial Black"/>
                        <a:buNone/>
                      </a:pPr>
                      <a:r>
                        <a:rPr lang="pt-BR" sz="1200" b="1" i="0" u="none" strike="noStrike" cap="none">
                          <a:solidFill>
                            <a:srgbClr val="FFFFFF"/>
                          </a:solidFill>
                          <a:latin typeface="Arial Black"/>
                          <a:ea typeface="Arial Black"/>
                          <a:cs typeface="Arial Black"/>
                          <a:sym typeface="Arial Black"/>
                        </a:rPr>
                        <a:t>MAPA ESTRATÉGICO DO SERVIÇO GEOLÓGICO DO BRASIL  202</a:t>
                      </a:r>
                      <a:r>
                        <a:rPr lang="pt-BR" sz="1200" b="1">
                          <a:solidFill>
                            <a:srgbClr val="FFFFFF"/>
                          </a:solidFill>
                          <a:latin typeface="Arial Black"/>
                          <a:ea typeface="Arial Black"/>
                          <a:cs typeface="Arial Black"/>
                          <a:sym typeface="Arial Black"/>
                        </a:rPr>
                        <a:t>3</a:t>
                      </a:r>
                      <a:r>
                        <a:rPr lang="pt-BR" sz="1200" b="1" i="0" u="none" strike="noStrike" cap="none">
                          <a:solidFill>
                            <a:srgbClr val="FFFFFF"/>
                          </a:solidFill>
                          <a:latin typeface="Arial Black"/>
                          <a:ea typeface="Arial Black"/>
                          <a:cs typeface="Arial Black"/>
                          <a:sym typeface="Arial Black"/>
                        </a:rPr>
                        <a:t>-20</a:t>
                      </a:r>
                      <a:r>
                        <a:rPr lang="pt-BR" sz="1200" b="1">
                          <a:solidFill>
                            <a:srgbClr val="FFFFFF"/>
                          </a:solidFill>
                          <a:latin typeface="Arial Black"/>
                          <a:ea typeface="Arial Black"/>
                          <a:cs typeface="Arial Black"/>
                          <a:sym typeface="Arial Black"/>
                        </a:rPr>
                        <a:t>27</a:t>
                      </a:r>
                      <a:endParaRPr sz="700" u="none" strike="noStrike" cap="none"/>
                    </a:p>
                  </a:txBody>
                  <a:tcPr marL="6350" marR="6350" marT="63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00AAE4"/>
                    </a:solidFill>
                  </a:tcPr>
                </a:tc>
                <a:extLst>
                  <a:ext uri="{0D108BD9-81ED-4DB2-BD59-A6C34878D82A}">
                    <a16:rowId xmlns:a16="http://schemas.microsoft.com/office/drawing/2014/main" val="10000"/>
                  </a:ext>
                </a:extLst>
              </a:tr>
            </a:tbl>
          </a:graphicData>
        </a:graphic>
      </p:graphicFrame>
      <p:sp>
        <p:nvSpPr>
          <p:cNvPr id="183" name="Google Shape;183;p17">
            <a:hlinkClick r:id="rId19" action="ppaction://hlinksldjump"/>
          </p:cNvPr>
          <p:cNvSpPr/>
          <p:nvPr/>
        </p:nvSpPr>
        <p:spPr>
          <a:xfrm>
            <a:off x="378564" y="2025126"/>
            <a:ext cx="1614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84" name="Google Shape;184;p17">
            <a:hlinkClick r:id="rId14" action="ppaction://hlinksldjump"/>
          </p:cNvPr>
          <p:cNvSpPr/>
          <p:nvPr/>
        </p:nvSpPr>
        <p:spPr>
          <a:xfrm>
            <a:off x="540014" y="2025126"/>
            <a:ext cx="1614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85" name="Google Shape;185;p17">
            <a:hlinkClick r:id="rId20" action="ppaction://hlinksldjump"/>
          </p:cNvPr>
          <p:cNvSpPr/>
          <p:nvPr/>
        </p:nvSpPr>
        <p:spPr>
          <a:xfrm>
            <a:off x="706846" y="2026198"/>
            <a:ext cx="1614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86" name="Google Shape;186;p17">
            <a:hlinkClick r:id="rId5" action="ppaction://hlinksldjump"/>
          </p:cNvPr>
          <p:cNvSpPr/>
          <p:nvPr/>
        </p:nvSpPr>
        <p:spPr>
          <a:xfrm>
            <a:off x="871360" y="2025126"/>
            <a:ext cx="1614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87" name="Google Shape;187;p17">
            <a:hlinkClick r:id="rId21" action="ppaction://hlinksldjump"/>
          </p:cNvPr>
          <p:cNvSpPr/>
          <p:nvPr/>
        </p:nvSpPr>
        <p:spPr>
          <a:xfrm>
            <a:off x="1035134" y="2025126"/>
            <a:ext cx="1614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88" name="Google Shape;188;p17">
            <a:hlinkClick r:id="rId22" action="ppaction://hlinksldjump"/>
          </p:cNvPr>
          <p:cNvSpPr/>
          <p:nvPr/>
        </p:nvSpPr>
        <p:spPr>
          <a:xfrm>
            <a:off x="1198909" y="2024289"/>
            <a:ext cx="1494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89" name="Google Shape;189;p17">
            <a:hlinkClick r:id="rId23" action="ppaction://hlinksldjump"/>
          </p:cNvPr>
          <p:cNvSpPr/>
          <p:nvPr/>
        </p:nvSpPr>
        <p:spPr>
          <a:xfrm>
            <a:off x="1351702" y="2025126"/>
            <a:ext cx="161400" cy="612000"/>
          </a:xfrm>
          <a:prstGeom prst="rect">
            <a:avLst/>
          </a:prstGeom>
          <a:solidFill>
            <a:srgbClr val="92D05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90" name="Google Shape;190;p17">
            <a:hlinkClick r:id="rId24" action="ppaction://hlinksldjump"/>
          </p:cNvPr>
          <p:cNvSpPr/>
          <p:nvPr/>
        </p:nvSpPr>
        <p:spPr>
          <a:xfrm>
            <a:off x="1515477" y="2025126"/>
            <a:ext cx="161400" cy="6120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91" name="Google Shape;191;p17">
            <a:hlinkClick r:id="rId25" action="ppaction://hlinksldjump"/>
          </p:cNvPr>
          <p:cNvSpPr/>
          <p:nvPr/>
        </p:nvSpPr>
        <p:spPr>
          <a:xfrm>
            <a:off x="1677849" y="2025126"/>
            <a:ext cx="161400" cy="6120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92" name="Google Shape;192;p17">
            <a:hlinkClick r:id="rId26" action="ppaction://hlinksldjump"/>
          </p:cNvPr>
          <p:cNvSpPr/>
          <p:nvPr/>
        </p:nvSpPr>
        <p:spPr>
          <a:xfrm>
            <a:off x="1843671" y="2025209"/>
            <a:ext cx="161400" cy="6120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highlight>
                <a:srgbClr val="FFFF00"/>
              </a:highlight>
              <a:latin typeface="Arial"/>
              <a:ea typeface="Arial"/>
              <a:cs typeface="Arial"/>
              <a:sym typeface="Arial"/>
            </a:endParaRPr>
          </a:p>
        </p:txBody>
      </p:sp>
      <p:sp>
        <p:nvSpPr>
          <p:cNvPr id="193" name="Google Shape;193;p17">
            <a:hlinkClick r:id="rId23" action="ppaction://hlinksldjump"/>
          </p:cNvPr>
          <p:cNvSpPr/>
          <p:nvPr/>
        </p:nvSpPr>
        <p:spPr>
          <a:xfrm>
            <a:off x="2009293" y="2025209"/>
            <a:ext cx="161400" cy="6120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94" name="Google Shape;194;p17">
            <a:hlinkClick r:id="rId20" action="ppaction://hlinksldjump"/>
          </p:cNvPr>
          <p:cNvSpPr/>
          <p:nvPr/>
        </p:nvSpPr>
        <p:spPr>
          <a:xfrm>
            <a:off x="2174384" y="2025209"/>
            <a:ext cx="161400" cy="612000"/>
          </a:xfrm>
          <a:prstGeom prst="rect">
            <a:avLst/>
          </a:prstGeom>
          <a:solidFill>
            <a:srgbClr val="FF000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95" name="Google Shape;195;p17">
            <a:hlinkClick r:id="rId14" action="ppaction://hlinksldjump"/>
          </p:cNvPr>
          <p:cNvSpPr/>
          <p:nvPr/>
        </p:nvSpPr>
        <p:spPr>
          <a:xfrm>
            <a:off x="2340011" y="2024741"/>
            <a:ext cx="161400" cy="612000"/>
          </a:xfrm>
          <a:prstGeom prst="rect">
            <a:avLst/>
          </a:prstGeom>
          <a:solidFill>
            <a:srgbClr val="FF0000"/>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96" name="Google Shape;196;p17"/>
          <p:cNvSpPr txBox="1"/>
          <p:nvPr/>
        </p:nvSpPr>
        <p:spPr>
          <a:xfrm>
            <a:off x="400860" y="2224344"/>
            <a:ext cx="2315400" cy="153900"/>
          </a:xfrm>
          <a:prstGeom prst="rect">
            <a:avLst/>
          </a:prstGeom>
          <a:noFill/>
          <a:ln>
            <a:noFill/>
          </a:ln>
        </p:spPr>
        <p:txBody>
          <a:bodyPr spcFirstLastPara="1" wrap="square" lIns="45700" tIns="22850" rIns="45700" bIns="22850" anchor="t" anchorCtr="0">
            <a:spAutoFit/>
          </a:bodyPr>
          <a:lstStyle/>
          <a:p>
            <a:pPr marL="0" marR="0" lvl="0" indent="0" algn="l" rtl="0">
              <a:lnSpc>
                <a:spcPct val="100000"/>
              </a:lnSpc>
              <a:spcBef>
                <a:spcPts val="0"/>
              </a:spcBef>
              <a:spcAft>
                <a:spcPts val="0"/>
              </a:spcAft>
              <a:buClr>
                <a:srgbClr val="000000"/>
              </a:buClr>
              <a:buSzPts val="1400"/>
              <a:buFont typeface="Times New Roman"/>
              <a:buNone/>
            </a:pPr>
            <a:r>
              <a:rPr lang="pt-BR" sz="700" b="1" i="0" u="none" strike="noStrike" cap="none">
                <a:solidFill>
                  <a:schemeClr val="dk1"/>
                </a:solidFill>
                <a:latin typeface="Arial Black"/>
                <a:ea typeface="Arial Black"/>
                <a:cs typeface="Arial Black"/>
                <a:sym typeface="Arial Black"/>
              </a:rPr>
              <a:t>GERAR CONHECIMENTO GEOCIENTÍFICO</a:t>
            </a:r>
            <a:endParaRPr sz="700" b="1" i="0" u="none" strike="noStrike" cap="none">
              <a:solidFill>
                <a:schemeClr val="dk1"/>
              </a:solidFill>
              <a:latin typeface="Arial Black"/>
              <a:ea typeface="Arial Black"/>
              <a:cs typeface="Arial Black"/>
              <a:sym typeface="Arial Black"/>
            </a:endParaRPr>
          </a:p>
        </p:txBody>
      </p:sp>
      <p:sp>
        <p:nvSpPr>
          <p:cNvPr id="197" name="Google Shape;197;p17"/>
          <p:cNvSpPr/>
          <p:nvPr/>
        </p:nvSpPr>
        <p:spPr>
          <a:xfrm>
            <a:off x="6591300" y="212834"/>
            <a:ext cx="2199300" cy="2695904"/>
          </a:xfrm>
          <a:prstGeom prst="rect">
            <a:avLst/>
          </a:prstGeom>
          <a:noFill/>
          <a:ln>
            <a:noFill/>
          </a:ln>
        </p:spPr>
        <p:txBody>
          <a:bodyPr spcFirstLastPara="1" wrap="square" lIns="45700" tIns="22850" rIns="45700" bIns="2285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rial Black"/>
                <a:ea typeface="Arial Black"/>
                <a:cs typeface="Arial Black"/>
                <a:sym typeface="Arial Black"/>
              </a:rPr>
              <a:t>OBJETIVOS ESTRATÉGICOS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1300"/>
              <a:buFont typeface="Arial"/>
              <a:buNone/>
            </a:pPr>
            <a:r>
              <a:rPr lang="pt-BR" sz="1300" b="0" i="0" u="none" strike="noStrike" cap="none">
                <a:solidFill>
                  <a:schemeClr val="dk1"/>
                </a:solidFill>
                <a:latin typeface="Arial Black"/>
                <a:ea typeface="Arial Black"/>
                <a:cs typeface="Arial Black"/>
                <a:sym typeface="Arial Black"/>
              </a:rPr>
              <a:t>RESULTADOS DO ACOMPANHAMENTO DOS INDICADORES NO  3º TRIMESTRE DE 2023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1000"/>
              <a:buFont typeface="Arial"/>
              <a:buNone/>
            </a:pPr>
            <a:r>
              <a:rPr lang="pt-BR" sz="1000" b="0" i="0" u="none" strike="noStrike" cap="none">
                <a:solidFill>
                  <a:srgbClr val="FF0000"/>
                </a:solidFill>
                <a:latin typeface="Arial Black"/>
                <a:ea typeface="Arial Black"/>
                <a:cs typeface="Arial Black"/>
                <a:sym typeface="Arial Black"/>
              </a:rPr>
              <a:t>Para conhecer as metas e resultados &gt; clicar no indicador colorido de acordo com a legenda abaixo  (no modo de apresentação)</a:t>
            </a:r>
            <a:endParaRPr sz="10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Times New Roman"/>
              <a:buNone/>
            </a:pPr>
            <a:endParaRPr sz="1300" b="0" i="0" u="none" strike="noStrike" cap="none">
              <a:solidFill>
                <a:srgbClr val="000000"/>
              </a:solidFill>
              <a:latin typeface="Arial"/>
              <a:ea typeface="Arial"/>
              <a:cs typeface="Arial"/>
              <a:sym typeface="Arial"/>
            </a:endParaRPr>
          </a:p>
        </p:txBody>
      </p:sp>
      <p:sp>
        <p:nvSpPr>
          <p:cNvPr id="198" name="Google Shape;198;p17"/>
          <p:cNvSpPr/>
          <p:nvPr/>
        </p:nvSpPr>
        <p:spPr>
          <a:xfrm>
            <a:off x="339154" y="374289"/>
            <a:ext cx="5961300" cy="484800"/>
          </a:xfrm>
          <a:prstGeom prst="rect">
            <a:avLst/>
          </a:prstGeom>
          <a:solidFill>
            <a:srgbClr val="00AAE4"/>
          </a:solidFill>
          <a:ln>
            <a:noFill/>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rgbClr val="000000"/>
              </a:solidFill>
              <a:latin typeface="Arial"/>
              <a:ea typeface="Arial"/>
              <a:cs typeface="Arial"/>
              <a:sym typeface="Arial"/>
            </a:endParaRPr>
          </a:p>
        </p:txBody>
      </p:sp>
      <p:sp>
        <p:nvSpPr>
          <p:cNvPr id="199" name="Google Shape;199;p17"/>
          <p:cNvSpPr/>
          <p:nvPr/>
        </p:nvSpPr>
        <p:spPr>
          <a:xfrm>
            <a:off x="405500" y="510591"/>
            <a:ext cx="2807400" cy="321600"/>
          </a:xfrm>
          <a:prstGeom prst="rect">
            <a:avLst/>
          </a:prstGeom>
          <a:noFill/>
          <a:ln>
            <a:noFill/>
          </a:ln>
        </p:spPr>
        <p:txBody>
          <a:bodyPr spcFirstLastPara="1" wrap="square" lIns="89950" tIns="46775" rIns="89950" bIns="46775" anchor="ctr"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pt-BR" sz="700" b="0" i="0" u="sng" strike="noStrike" cap="none">
                <a:solidFill>
                  <a:srgbClr val="FFFFFF"/>
                </a:solidFill>
                <a:latin typeface="Arial Black"/>
                <a:ea typeface="Arial Black"/>
                <a:cs typeface="Arial Black"/>
                <a:sym typeface="Arial Black"/>
              </a:rPr>
              <a:t>MISSÃO</a:t>
            </a:r>
            <a:endParaRPr sz="700" b="0" i="0" u="sng" strike="noStrike" cap="none">
              <a:solidFill>
                <a:srgbClr val="FFFFFF"/>
              </a:solidFill>
              <a:latin typeface="Arial Black"/>
              <a:ea typeface="Arial Black"/>
              <a:cs typeface="Arial Black"/>
              <a:sym typeface="Arial Black"/>
            </a:endParaRPr>
          </a:p>
          <a:p>
            <a:pPr marL="0" marR="0" lvl="0" indent="0" algn="just" rtl="0">
              <a:lnSpc>
                <a:spcPct val="100000"/>
              </a:lnSpc>
              <a:spcBef>
                <a:spcPts val="0"/>
              </a:spcBef>
              <a:spcAft>
                <a:spcPts val="0"/>
              </a:spcAft>
              <a:buClr>
                <a:srgbClr val="000000"/>
              </a:buClr>
              <a:buSzPts val="1400"/>
              <a:buFont typeface="Times New Roman"/>
              <a:buNone/>
            </a:pPr>
            <a:r>
              <a:rPr lang="pt-BR" sz="700" b="0" i="0" u="none" strike="noStrike" cap="none">
                <a:solidFill>
                  <a:srgbClr val="FFFFFF"/>
                </a:solidFill>
                <a:latin typeface="Arial"/>
                <a:ea typeface="Arial"/>
                <a:cs typeface="Arial"/>
                <a:sym typeface="Arial"/>
              </a:rPr>
              <a:t>Gerar e disseminar conhecimento geocientífico com excelência, contribuindo para melhoria da qualidade de vida e desenvolvimento sustentável do Brasil.</a:t>
            </a:r>
            <a:endParaRPr sz="7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Times New Roman"/>
              <a:buNone/>
            </a:pPr>
            <a:endParaRPr sz="700" b="0" i="0" u="none" strike="noStrike" cap="none">
              <a:solidFill>
                <a:srgbClr val="FFFFFF"/>
              </a:solidFill>
              <a:latin typeface="Arial Black"/>
              <a:ea typeface="Arial Black"/>
              <a:cs typeface="Arial Black"/>
              <a:sym typeface="Arial Black"/>
            </a:endParaRPr>
          </a:p>
        </p:txBody>
      </p:sp>
      <p:sp>
        <p:nvSpPr>
          <p:cNvPr id="200" name="Google Shape;200;p17"/>
          <p:cNvSpPr txBox="1"/>
          <p:nvPr/>
        </p:nvSpPr>
        <p:spPr>
          <a:xfrm>
            <a:off x="3407125" y="394100"/>
            <a:ext cx="2801100" cy="6156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1400"/>
              <a:buFont typeface="Times New Roman"/>
              <a:buNone/>
            </a:pPr>
            <a:r>
              <a:rPr lang="pt-BR" sz="700" b="0" i="0" u="sng" strike="noStrike" cap="none">
                <a:solidFill>
                  <a:srgbClr val="FFFFFF"/>
                </a:solidFill>
                <a:latin typeface="Arial Black"/>
                <a:ea typeface="Arial Black"/>
                <a:cs typeface="Arial Black"/>
                <a:sym typeface="Arial Black"/>
              </a:rPr>
              <a:t>VISÃO</a:t>
            </a:r>
            <a:endParaRPr sz="7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Times New Roman"/>
              <a:buNone/>
            </a:pPr>
            <a:r>
              <a:rPr lang="pt-BR" sz="700" b="0" i="0" u="none" strike="noStrike" cap="none">
                <a:solidFill>
                  <a:srgbClr val="FFFFFF"/>
                </a:solidFill>
                <a:latin typeface="Arial"/>
                <a:ea typeface="Arial"/>
                <a:cs typeface="Arial"/>
                <a:sym typeface="Arial"/>
              </a:rPr>
              <a:t>Ser referência na geração do conhecimento e no desenvolvimento de soluções efetivas em geociências para o bem-estar da sociedade brasileira.</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Arial"/>
              <a:ea typeface="Arial"/>
              <a:cs typeface="Arial"/>
              <a:sym typeface="Arial"/>
            </a:endParaRPr>
          </a:p>
        </p:txBody>
      </p:sp>
      <p:sp>
        <p:nvSpPr>
          <p:cNvPr id="201" name="Google Shape;201;p17">
            <a:hlinkClick r:id="rId6" action="ppaction://hlinksldjump"/>
          </p:cNvPr>
          <p:cNvSpPr/>
          <p:nvPr/>
        </p:nvSpPr>
        <p:spPr>
          <a:xfrm>
            <a:off x="385376" y="1113058"/>
            <a:ext cx="1440000" cy="612000"/>
          </a:xfrm>
          <a:prstGeom prst="rect">
            <a:avLst/>
          </a:prstGeom>
          <a:solidFill>
            <a:srgbClr val="CCFFFF"/>
          </a:solidFill>
          <a:ln w="9525" cap="flat" cmpd="sng">
            <a:solidFill>
              <a:schemeClr val="dk1"/>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lnSpc>
                <a:spcPct val="93000"/>
              </a:lnSpc>
              <a:spcBef>
                <a:spcPts val="0"/>
              </a:spcBef>
              <a:spcAft>
                <a:spcPts val="0"/>
              </a:spcAft>
              <a:buClr>
                <a:srgbClr val="000000"/>
              </a:buClr>
              <a:buSzPts val="1200"/>
              <a:buFont typeface="Times New Roman"/>
              <a:buNone/>
            </a:pPr>
            <a:r>
              <a:rPr lang="pt-BR" sz="600" b="1" i="0" u="none" strike="noStrike" cap="none">
                <a:solidFill>
                  <a:srgbClr val="000000"/>
                </a:solidFill>
                <a:latin typeface="Arial Black"/>
                <a:ea typeface="Arial Black"/>
                <a:cs typeface="Arial Black"/>
                <a:sym typeface="Arial Black"/>
              </a:rPr>
              <a:t>COLABORAR PARA O ORDENAMENTO TERRITORIAL E USO SUSTENTÁVEL DOS RECURSOS NATURAIS COM RESPONSABILIDADE SOCIAL</a:t>
            </a:r>
            <a:r>
              <a:rPr lang="pt-BR" sz="600" b="0" i="0" u="none" strike="noStrike" cap="none">
                <a:solidFill>
                  <a:srgbClr val="000000"/>
                </a:solidFill>
                <a:latin typeface="Arial Black"/>
                <a:ea typeface="Arial Black"/>
                <a:cs typeface="Arial Black"/>
                <a:sym typeface="Arial Black"/>
              </a:rPr>
              <a:t> </a:t>
            </a:r>
            <a:endParaRPr sz="600" b="0" i="0" u="none" strike="noStrike" cap="none">
              <a:solidFill>
                <a:srgbClr val="000000"/>
              </a:solidFill>
              <a:latin typeface="Arial Black"/>
              <a:ea typeface="Arial Black"/>
              <a:cs typeface="Arial Black"/>
              <a:sym typeface="Arial Black"/>
            </a:endParaRPr>
          </a:p>
        </p:txBody>
      </p:sp>
      <p:sp>
        <p:nvSpPr>
          <p:cNvPr id="202" name="Google Shape;202;p17"/>
          <p:cNvSpPr txBox="1"/>
          <p:nvPr/>
        </p:nvSpPr>
        <p:spPr>
          <a:xfrm>
            <a:off x="1686107" y="4134970"/>
            <a:ext cx="33726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0" i="0" u="sng" strike="noStrike" cap="none">
                <a:solidFill>
                  <a:srgbClr val="000000"/>
                </a:solidFill>
                <a:latin typeface="Arial Black"/>
                <a:ea typeface="Arial Black"/>
                <a:cs typeface="Arial Black"/>
                <a:sym typeface="Arial Black"/>
              </a:rPr>
              <a:t>RH &amp; INFRAESTRUTURA</a:t>
            </a:r>
            <a:endParaRPr sz="1400" b="0" i="0" u="sng" strike="noStrike" cap="none">
              <a:solidFill>
                <a:srgbClr val="000000"/>
              </a:solidFill>
              <a:latin typeface="Arial Black"/>
              <a:ea typeface="Arial Black"/>
              <a:cs typeface="Arial Black"/>
              <a:sym typeface="Arial Black"/>
            </a:endParaRPr>
          </a:p>
        </p:txBody>
      </p:sp>
      <p:sp>
        <p:nvSpPr>
          <p:cNvPr id="203" name="Google Shape;203;p17"/>
          <p:cNvSpPr txBox="1"/>
          <p:nvPr/>
        </p:nvSpPr>
        <p:spPr>
          <a:xfrm>
            <a:off x="1789926" y="2559858"/>
            <a:ext cx="33726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0" i="0" u="sng" strike="noStrike" cap="none">
                <a:solidFill>
                  <a:srgbClr val="000000"/>
                </a:solidFill>
                <a:latin typeface="Arial Black"/>
                <a:ea typeface="Arial Black"/>
                <a:cs typeface="Arial Black"/>
                <a:sym typeface="Arial Black"/>
              </a:rPr>
              <a:t>PROCESSOS</a:t>
            </a:r>
            <a:endParaRPr sz="1400" b="0" i="0" u="sng" strike="noStrike" cap="none">
              <a:solidFill>
                <a:srgbClr val="000000"/>
              </a:solidFill>
              <a:latin typeface="Arial Black"/>
              <a:ea typeface="Arial Black"/>
              <a:cs typeface="Arial Black"/>
              <a:sym typeface="Arial Black"/>
            </a:endParaRPr>
          </a:p>
        </p:txBody>
      </p:sp>
      <p:sp>
        <p:nvSpPr>
          <p:cNvPr id="204" name="Google Shape;204;p17"/>
          <p:cNvSpPr txBox="1"/>
          <p:nvPr/>
        </p:nvSpPr>
        <p:spPr>
          <a:xfrm>
            <a:off x="1063086" y="1690718"/>
            <a:ext cx="4649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0" i="0" u="sng" strike="noStrike" cap="none">
                <a:solidFill>
                  <a:srgbClr val="000000"/>
                </a:solidFill>
                <a:latin typeface="Arial Black"/>
                <a:ea typeface="Arial Black"/>
                <a:cs typeface="Arial Black"/>
                <a:sym typeface="Arial Black"/>
              </a:rPr>
              <a:t>VALOR PARA CLIENTES E USUÁRIOS</a:t>
            </a:r>
            <a:endParaRPr sz="1400" b="0" i="0" u="sng" strike="noStrike" cap="none">
              <a:solidFill>
                <a:srgbClr val="000000"/>
              </a:solidFill>
              <a:latin typeface="Arial Black"/>
              <a:ea typeface="Arial Black"/>
              <a:cs typeface="Arial Black"/>
              <a:sym typeface="Arial Black"/>
            </a:endParaRPr>
          </a:p>
        </p:txBody>
      </p:sp>
      <p:sp>
        <p:nvSpPr>
          <p:cNvPr id="205" name="Google Shape;205;p17"/>
          <p:cNvSpPr txBox="1"/>
          <p:nvPr/>
        </p:nvSpPr>
        <p:spPr>
          <a:xfrm>
            <a:off x="1001710" y="789731"/>
            <a:ext cx="4710475"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0" i="0" u="sng" strike="noStrike" cap="none">
                <a:solidFill>
                  <a:srgbClr val="000000"/>
                </a:solidFill>
                <a:latin typeface="Arial Black"/>
                <a:ea typeface="Arial Black"/>
                <a:cs typeface="Arial Black"/>
                <a:sym typeface="Arial Black"/>
              </a:rPr>
              <a:t>VALOR PÚBLICO</a:t>
            </a:r>
            <a:endParaRPr sz="1400" b="0" i="0" u="sng" strike="noStrike" cap="none">
              <a:solidFill>
                <a:srgbClr val="000000"/>
              </a:solidFill>
              <a:latin typeface="Arial Black"/>
              <a:ea typeface="Arial Black"/>
              <a:cs typeface="Arial Black"/>
              <a:sym typeface="Arial Black"/>
            </a:endParaRPr>
          </a:p>
        </p:txBody>
      </p:sp>
      <p:sp>
        <p:nvSpPr>
          <p:cNvPr id="206" name="Google Shape;206;p17">
            <a:hlinkClick r:id="rId27" action="ppaction://hlinksldjump"/>
          </p:cNvPr>
          <p:cNvSpPr/>
          <p:nvPr/>
        </p:nvSpPr>
        <p:spPr>
          <a:xfrm>
            <a:off x="5689788" y="4447773"/>
            <a:ext cx="648000" cy="612000"/>
          </a:xfrm>
          <a:prstGeom prst="rect">
            <a:avLst/>
          </a:prstGeom>
          <a:solidFill>
            <a:srgbClr val="CCFFFF"/>
          </a:solidFill>
          <a:ln w="9525" cap="flat" cmpd="sng">
            <a:solidFill>
              <a:schemeClr val="dk1"/>
            </a:solidFill>
            <a:prstDash val="solid"/>
            <a:round/>
            <a:headEnd type="none" w="sm" len="sm"/>
            <a:tailEnd type="none" w="sm" len="sm"/>
          </a:ln>
        </p:spPr>
        <p:txBody>
          <a:bodyPr spcFirstLastPara="1" wrap="square" lIns="91400" tIns="45700" rIns="91400" bIns="45700" anchor="t" anchorCtr="0">
            <a:noAutofit/>
          </a:bodyPr>
          <a:lstStyle/>
          <a:p>
            <a:pPr marL="0" marR="0" lvl="0" indent="0" algn="l" rtl="0">
              <a:lnSpc>
                <a:spcPct val="93000"/>
              </a:lnSpc>
              <a:spcBef>
                <a:spcPts val="0"/>
              </a:spcBef>
              <a:spcAft>
                <a:spcPts val="0"/>
              </a:spcAft>
              <a:buClr>
                <a:srgbClr val="000000"/>
              </a:buClr>
              <a:buSzPts val="3599"/>
              <a:buFont typeface="Times New Roman"/>
              <a:buNone/>
            </a:pPr>
            <a:endParaRPr sz="1800" b="0" i="0" u="none" strike="noStrike" cap="none">
              <a:solidFill>
                <a:schemeClr val="lt1"/>
              </a:solidFill>
              <a:latin typeface="Arial"/>
              <a:ea typeface="Arial"/>
              <a:cs typeface="Arial"/>
              <a:sym typeface="Arial"/>
            </a:endParaRPr>
          </a:p>
        </p:txBody>
      </p:sp>
      <p:sp>
        <p:nvSpPr>
          <p:cNvPr id="207" name="Google Shape;207;p17"/>
          <p:cNvSpPr txBox="1"/>
          <p:nvPr/>
        </p:nvSpPr>
        <p:spPr>
          <a:xfrm>
            <a:off x="4554927" y="4590328"/>
            <a:ext cx="1677600" cy="35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pt-BR" sz="600" b="1" i="0" u="none" strike="noStrike" cap="none">
                <a:solidFill>
                  <a:schemeClr val="lt1"/>
                </a:solidFill>
                <a:latin typeface="Arial Black"/>
                <a:ea typeface="Arial Black"/>
                <a:cs typeface="Arial Black"/>
                <a:sym typeface="Arial Black"/>
              </a:rPr>
              <a:t>ALINHAR INFRAESTRUTURA CORPORATIVA E TECNOLÓGICA À ESTRATÉGIA</a:t>
            </a:r>
            <a:endParaRPr sz="6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t-BR"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sp>
        <p:nvSpPr>
          <p:cNvPr id="208" name="Google Shape;208;p17"/>
          <p:cNvSpPr txBox="1"/>
          <p:nvPr/>
        </p:nvSpPr>
        <p:spPr>
          <a:xfrm>
            <a:off x="7884525" y="580965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0" i="0" u="sng" strike="noStrike" cap="none">
                <a:solidFill>
                  <a:schemeClr val="hlink"/>
                </a:solidFill>
                <a:latin typeface="Arial"/>
                <a:ea typeface="Arial"/>
                <a:cs typeface="Arial"/>
                <a:sym typeface="Arial"/>
                <a:hlinkClick r:id="rId28"/>
              </a:rPr>
              <a:t>Slide 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4bd7aa5c59_2_327"/>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400" name="Google Shape;400;g24bd7aa5c59_2_327"/>
          <p:cNvGraphicFramePr/>
          <p:nvPr/>
        </p:nvGraphicFramePr>
        <p:xfrm>
          <a:off x="7239000" y="222338"/>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401" name="Google Shape;401;g24bd7aa5c59_2_327"/>
          <p:cNvGraphicFramePr/>
          <p:nvPr/>
        </p:nvGraphicFramePr>
        <p:xfrm>
          <a:off x="1087113" y="1039958"/>
          <a:ext cx="3000000" cy="3000000"/>
        </p:xfrm>
        <a:graphic>
          <a:graphicData uri="http://schemas.openxmlformats.org/drawingml/2006/table">
            <a:tbl>
              <a:tblPr>
                <a:noFill/>
                <a:tableStyleId>{B3BB65DE-9921-495A-9B97-7B9C6928D6AA}</a:tableStyleId>
              </a:tblPr>
              <a:tblGrid>
                <a:gridCol w="1237950">
                  <a:extLst>
                    <a:ext uri="{9D8B030D-6E8A-4147-A177-3AD203B41FA5}">
                      <a16:colId xmlns:a16="http://schemas.microsoft.com/office/drawing/2014/main" val="20000"/>
                    </a:ext>
                  </a:extLst>
                </a:gridCol>
                <a:gridCol w="1944625">
                  <a:extLst>
                    <a:ext uri="{9D8B030D-6E8A-4147-A177-3AD203B41FA5}">
                      <a16:colId xmlns:a16="http://schemas.microsoft.com/office/drawing/2014/main" val="20001"/>
                    </a:ext>
                  </a:extLst>
                </a:gridCol>
                <a:gridCol w="753500">
                  <a:extLst>
                    <a:ext uri="{9D8B030D-6E8A-4147-A177-3AD203B41FA5}">
                      <a16:colId xmlns:a16="http://schemas.microsoft.com/office/drawing/2014/main" val="20002"/>
                    </a:ext>
                  </a:extLst>
                </a:gridCol>
                <a:gridCol w="818525">
                  <a:extLst>
                    <a:ext uri="{9D8B030D-6E8A-4147-A177-3AD203B41FA5}">
                      <a16:colId xmlns:a16="http://schemas.microsoft.com/office/drawing/2014/main" val="20003"/>
                    </a:ext>
                  </a:extLst>
                </a:gridCol>
                <a:gridCol w="851575">
                  <a:extLst>
                    <a:ext uri="{9D8B030D-6E8A-4147-A177-3AD203B41FA5}">
                      <a16:colId xmlns:a16="http://schemas.microsoft.com/office/drawing/2014/main" val="20004"/>
                    </a:ext>
                  </a:extLst>
                </a:gridCol>
                <a:gridCol w="827250">
                  <a:extLst>
                    <a:ext uri="{9D8B030D-6E8A-4147-A177-3AD203B41FA5}">
                      <a16:colId xmlns:a16="http://schemas.microsoft.com/office/drawing/2014/main" val="20005"/>
                    </a:ext>
                  </a:extLst>
                </a:gridCol>
                <a:gridCol w="718300">
                  <a:extLst>
                    <a:ext uri="{9D8B030D-6E8A-4147-A177-3AD203B41FA5}">
                      <a16:colId xmlns:a16="http://schemas.microsoft.com/office/drawing/2014/main" val="20006"/>
                    </a:ext>
                  </a:extLst>
                </a:gridCol>
                <a:gridCol w="828975">
                  <a:extLst>
                    <a:ext uri="{9D8B030D-6E8A-4147-A177-3AD203B41FA5}">
                      <a16:colId xmlns:a16="http://schemas.microsoft.com/office/drawing/2014/main" val="20007"/>
                    </a:ext>
                  </a:extLst>
                </a:gridCol>
              </a:tblGrid>
              <a:tr h="4612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4000" marR="4000" marT="4000"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a:t>
                      </a:r>
                      <a:r>
                        <a:rPr lang="pt-BR" sz="1000" b="1" u="none" strike="noStrike" cap="none">
                          <a:solidFill>
                            <a:srgbClr val="FFFFFF"/>
                          </a:solidFill>
                          <a:latin typeface="Tahoma"/>
                          <a:ea typeface="Tahoma"/>
                          <a:cs typeface="Tahoma"/>
                          <a:sym typeface="Tahoma"/>
                        </a:rPr>
                        <a:t>3</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4000" marR="4000" marT="4000"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250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Áreas submetidas a detalhamento do potencial exploratório</a:t>
                      </a:r>
                      <a:endParaRPr sz="700" u="none" strike="noStrike" cap="none"/>
                    </a:p>
                  </a:txBody>
                  <a:tcPr marL="4000" marR="4000" marT="4000"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 (nº de áreas de levantamentos metalogenéticos províncias minerais e Reavaliação de Ativos Mineral do SGB-CPRM) </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DEREM</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26 </a:t>
                      </a:r>
                      <a:r>
                        <a:rPr lang="pt-BR" sz="900" b="1" u="none" strike="noStrike" cap="none">
                          <a:solidFill>
                            <a:schemeClr val="dk1"/>
                          </a:solidFill>
                          <a:latin typeface="Tahoma"/>
                          <a:ea typeface="Tahoma"/>
                          <a:cs typeface="Tahoma"/>
                          <a:sym typeface="Tahoma"/>
                        </a:rPr>
                        <a:t>repactuado para</a:t>
                      </a:r>
                      <a:r>
                        <a:rPr lang="pt-BR" sz="1000" b="1" u="none" strike="noStrike" cap="none">
                          <a:solidFill>
                            <a:schemeClr val="dk1"/>
                          </a:solidFill>
                          <a:latin typeface="Tahoma"/>
                          <a:ea typeface="Tahoma"/>
                          <a:cs typeface="Tahoma"/>
                          <a:sym typeface="Tahoma"/>
                        </a:rPr>
                        <a:t> 23</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18</a:t>
                      </a:r>
                      <a:endParaRPr sz="1000" b="1" u="none" strike="noStrike" cap="none">
                        <a:latin typeface="Tahoma"/>
                        <a:ea typeface="Tahoma"/>
                        <a:cs typeface="Tahoma"/>
                        <a:sym typeface="Tahoma"/>
                      </a:endParaRPr>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92</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95</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96</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402" name="Google Shape;402;g24bd7aa5c59_2_327"/>
          <p:cNvSpPr/>
          <p:nvPr/>
        </p:nvSpPr>
        <p:spPr>
          <a:xfrm>
            <a:off x="1087113" y="2695000"/>
            <a:ext cx="7980900" cy="15234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 </a:t>
            </a:r>
            <a:r>
              <a:rPr lang="pt-BR" sz="1200" b="0" i="0" u="none" strike="noStrike" cap="none">
                <a:solidFill>
                  <a:srgbClr val="00B0E4"/>
                </a:solidFill>
                <a:latin typeface="Ruda"/>
                <a:ea typeface="Ruda"/>
                <a:cs typeface="Ruda"/>
                <a:sym typeface="Ruda"/>
              </a:rPr>
              <a:t>Avanço conforme esperado. </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1" i="0" u="sng"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200"/>
              <a:buFont typeface="Times New Roman"/>
              <a:buNone/>
            </a:pPr>
            <a:r>
              <a:rPr lang="pt-BR" sz="1200" b="1" i="0" u="sng" strike="noStrike" cap="none">
                <a:solidFill>
                  <a:srgbClr val="00B0E4"/>
                </a:solidFill>
                <a:latin typeface="Ruda"/>
                <a:ea typeface="Ruda"/>
                <a:cs typeface="Ruda"/>
                <a:sym typeface="Ruda"/>
              </a:rPr>
              <a:t>Análise de tendência: </a:t>
            </a:r>
            <a:r>
              <a:rPr lang="pt-BR" sz="1200" b="0" i="0" u="none" strike="noStrike" cap="none">
                <a:solidFill>
                  <a:srgbClr val="00B0E4"/>
                </a:solidFill>
                <a:latin typeface="Ruda"/>
                <a:ea typeface="Ruda"/>
                <a:cs typeface="Ruda"/>
                <a:sym typeface="Ruda"/>
              </a:rPr>
              <a:t>Tendência de cumprimento de meta. A título de destaque, registra-se que para o cumprimento total é necessário a atuação da DGM-DIEDIG-ASSCOM dentro do cronograma de entrega para publicação dos produtos.</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p:txBody>
      </p:sp>
      <p:sp>
        <p:nvSpPr>
          <p:cNvPr id="403" name="Google Shape;403;g24bd7aa5c59_2_327"/>
          <p:cNvSpPr/>
          <p:nvPr/>
        </p:nvSpPr>
        <p:spPr>
          <a:xfrm>
            <a:off x="1087112" y="123063"/>
            <a:ext cx="6040800" cy="793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404" name="Google Shape;404;g24bd7aa5c59_2_327">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405" name="Google Shape;405;g24bd7aa5c59_2_327">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24bd7aa5c59_2_337"/>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411" name="Google Shape;411;g24bd7aa5c59_2_337"/>
          <p:cNvGraphicFramePr/>
          <p:nvPr/>
        </p:nvGraphicFramePr>
        <p:xfrm>
          <a:off x="7200900" y="241072"/>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412" name="Google Shape;412;g24bd7aa5c59_2_337"/>
          <p:cNvGraphicFramePr/>
          <p:nvPr/>
        </p:nvGraphicFramePr>
        <p:xfrm>
          <a:off x="1087138" y="1227459"/>
          <a:ext cx="3000000" cy="3000000"/>
        </p:xfrm>
        <a:graphic>
          <a:graphicData uri="http://schemas.openxmlformats.org/drawingml/2006/table">
            <a:tbl>
              <a:tblPr>
                <a:noFill/>
                <a:tableStyleId>{B3BB65DE-9921-495A-9B97-7B9C6928D6AA}</a:tableStyleId>
              </a:tblPr>
              <a:tblGrid>
                <a:gridCol w="1656075">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857450">
                  <a:extLst>
                    <a:ext uri="{9D8B030D-6E8A-4147-A177-3AD203B41FA5}">
                      <a16:colId xmlns:a16="http://schemas.microsoft.com/office/drawing/2014/main" val="20002"/>
                    </a:ext>
                  </a:extLst>
                </a:gridCol>
                <a:gridCol w="742750">
                  <a:extLst>
                    <a:ext uri="{9D8B030D-6E8A-4147-A177-3AD203B41FA5}">
                      <a16:colId xmlns:a16="http://schemas.microsoft.com/office/drawing/2014/main" val="20003"/>
                    </a:ext>
                  </a:extLst>
                </a:gridCol>
                <a:gridCol w="856700">
                  <a:extLst>
                    <a:ext uri="{9D8B030D-6E8A-4147-A177-3AD203B41FA5}">
                      <a16:colId xmlns:a16="http://schemas.microsoft.com/office/drawing/2014/main" val="20004"/>
                    </a:ext>
                  </a:extLst>
                </a:gridCol>
                <a:gridCol w="878450">
                  <a:extLst>
                    <a:ext uri="{9D8B030D-6E8A-4147-A177-3AD203B41FA5}">
                      <a16:colId xmlns:a16="http://schemas.microsoft.com/office/drawing/2014/main" val="20005"/>
                    </a:ext>
                  </a:extLst>
                </a:gridCol>
                <a:gridCol w="712725">
                  <a:extLst>
                    <a:ext uri="{9D8B030D-6E8A-4147-A177-3AD203B41FA5}">
                      <a16:colId xmlns:a16="http://schemas.microsoft.com/office/drawing/2014/main" val="20006"/>
                    </a:ext>
                  </a:extLst>
                </a:gridCol>
                <a:gridCol w="828725">
                  <a:extLst>
                    <a:ext uri="{9D8B030D-6E8A-4147-A177-3AD203B41FA5}">
                      <a16:colId xmlns:a16="http://schemas.microsoft.com/office/drawing/2014/main" val="20007"/>
                    </a:ext>
                  </a:extLst>
                </a:gridCol>
              </a:tblGrid>
              <a:tr h="4612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4000" marR="4000" marT="4000"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4000" marR="4000" marT="4000"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3298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Áreas submetidas à pesquisa para identificação e ampliação do potencial para minerais estratégicos, críticos, agrominerais e minerais industriais para construção civil</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4000" marR="4000" marT="4000"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 (</a:t>
                      </a:r>
                      <a:r>
                        <a:rPr lang="pt-BR" sz="1000" b="1" i="0" u="none" strike="noStrike" cap="none">
                          <a:solidFill>
                            <a:schemeClr val="dk1"/>
                          </a:solidFill>
                          <a:latin typeface="Tahoma"/>
                          <a:ea typeface="Tahoma"/>
                          <a:cs typeface="Tahoma"/>
                          <a:sym typeface="Tahoma"/>
                        </a:rPr>
                        <a:t>nº de áreas de minerais estratégicos, críticos, agrominerais e minerais industriais para construção civil)</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DEREM</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21 </a:t>
                      </a:r>
                      <a:r>
                        <a:rPr lang="pt-BR" sz="900" b="1" u="none" strike="noStrike" cap="none">
                          <a:solidFill>
                            <a:schemeClr val="dk1"/>
                          </a:solidFill>
                          <a:latin typeface="Tahoma"/>
                          <a:ea typeface="Tahoma"/>
                          <a:cs typeface="Tahoma"/>
                          <a:sym typeface="Tahoma"/>
                        </a:rPr>
                        <a:t>Repactuado para</a:t>
                      </a:r>
                      <a:r>
                        <a:rPr lang="pt-BR" sz="1000" b="1" u="none" strike="noStrike" cap="none">
                          <a:solidFill>
                            <a:schemeClr val="dk1"/>
                          </a:solidFill>
                          <a:latin typeface="Tahoma"/>
                          <a:ea typeface="Tahoma"/>
                          <a:cs typeface="Tahoma"/>
                          <a:sym typeface="Tahoma"/>
                        </a:rPr>
                        <a:t> 19</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11</a:t>
                      </a:r>
                      <a:endParaRPr sz="1000" b="1" u="none" strike="noStrike" cap="none">
                        <a:latin typeface="Tahoma"/>
                        <a:ea typeface="Tahoma"/>
                        <a:cs typeface="Tahoma"/>
                        <a:sym typeface="Tahoma"/>
                      </a:endParaRPr>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94</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99</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95</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bl>
          </a:graphicData>
        </a:graphic>
      </p:graphicFrame>
      <p:sp>
        <p:nvSpPr>
          <p:cNvPr id="413" name="Google Shape;413;g24bd7aa5c59_2_337"/>
          <p:cNvSpPr/>
          <p:nvPr/>
        </p:nvSpPr>
        <p:spPr>
          <a:xfrm>
            <a:off x="1074650" y="3090975"/>
            <a:ext cx="7957500" cy="18492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rgbClr val="000000"/>
              </a:buClr>
              <a:buSzPts val="24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None/>
            </a:pPr>
            <a:r>
              <a:rPr lang="pt-BR" sz="1200" b="1" i="0" u="sng" strike="noStrike" cap="none">
                <a:solidFill>
                  <a:srgbClr val="00B0E4"/>
                </a:solidFill>
                <a:latin typeface="Ruda"/>
                <a:ea typeface="Ruda"/>
                <a:cs typeface="Ruda"/>
                <a:sym typeface="Ruda"/>
              </a:rPr>
              <a:t>Causa de desvio do Indicador</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Alerta destacado para os produtos que dependem da DIEDIG. Registra-se que para o cumprimento total da meta é necessário a atuação da DGM-DIEDIG-ASSCOM dentro do cronograma de entrega para publicação dos produtos.</a:t>
            </a:r>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200"/>
              <a:buFont typeface="Times New Roman"/>
              <a:buNone/>
            </a:pPr>
            <a:r>
              <a:rPr lang="pt-BR" sz="1200" b="1" i="0" u="sng" strike="noStrike" cap="none">
                <a:solidFill>
                  <a:srgbClr val="00B0E4"/>
                </a:solidFill>
                <a:latin typeface="Ruda"/>
                <a:ea typeface="Ruda"/>
                <a:cs typeface="Ruda"/>
                <a:sym typeface="Ruda"/>
              </a:rPr>
              <a:t>Análise de tendência e Estratégia de correção de rumo</a:t>
            </a:r>
            <a:r>
              <a:rPr lang="pt-BR" sz="1200" b="0" i="0" u="none" strike="noStrike" cap="none">
                <a:solidFill>
                  <a:srgbClr val="00B0E4"/>
                </a:solidFill>
                <a:latin typeface="Ruda"/>
                <a:ea typeface="Ruda"/>
                <a:cs typeface="Ruda"/>
                <a:sym typeface="Ruda"/>
              </a:rPr>
              <a:t>: Tendência de cumprimento de meta. Estão sendo feitos alinhamentos periódicos com os setores parceiros para garantir entrega.</a:t>
            </a:r>
            <a:endParaRPr sz="1200" b="0" i="0" u="none" strike="noStrike" cap="none">
              <a:solidFill>
                <a:srgbClr val="00B0E4"/>
              </a:solidFill>
              <a:latin typeface="Ruda"/>
              <a:ea typeface="Ruda"/>
              <a:cs typeface="Ruda"/>
              <a:sym typeface="Ruda"/>
            </a:endParaRPr>
          </a:p>
        </p:txBody>
      </p:sp>
      <p:sp>
        <p:nvSpPr>
          <p:cNvPr id="414" name="Google Shape;414;g24bd7aa5c59_2_337"/>
          <p:cNvSpPr/>
          <p:nvPr/>
        </p:nvSpPr>
        <p:spPr>
          <a:xfrm>
            <a:off x="1074646" y="185731"/>
            <a:ext cx="5994000" cy="753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415" name="Google Shape;415;g24bd7aa5c59_2_337">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416" name="Google Shape;416;g24bd7aa5c59_2_337">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4bd7aa5c59_2_347"/>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422" name="Google Shape;422;g24bd7aa5c59_2_347"/>
          <p:cNvGraphicFramePr/>
          <p:nvPr/>
        </p:nvGraphicFramePr>
        <p:xfrm>
          <a:off x="7239000" y="172489"/>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sp>
        <p:nvSpPr>
          <p:cNvPr id="423" name="Google Shape;423;g24bd7aa5c59_2_347"/>
          <p:cNvSpPr/>
          <p:nvPr/>
        </p:nvSpPr>
        <p:spPr>
          <a:xfrm>
            <a:off x="1077000" y="2514875"/>
            <a:ext cx="7980600" cy="9141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57.000 km²  realizados e 3 estudos de geoquímica aplicada publicados. Os 12.000 Km2 restantes da Meta estão sendo levantados pelas equipes que estão no campo.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Arial"/>
              <a:buNone/>
            </a:pPr>
            <a:r>
              <a:rPr lang="pt-BR" sz="1200" b="1" i="0" u="sng" strike="noStrike" cap="none">
                <a:solidFill>
                  <a:srgbClr val="00B0E4"/>
                </a:solidFill>
                <a:latin typeface="Ruda"/>
                <a:ea typeface="Ruda"/>
                <a:cs typeface="Ruda"/>
                <a:sym typeface="Ruda"/>
              </a:rPr>
              <a:t>Análise de tendência: </a:t>
            </a:r>
            <a:r>
              <a:rPr lang="pt-BR" sz="1200" b="0" i="0" u="none" strike="noStrike" cap="none">
                <a:solidFill>
                  <a:srgbClr val="00B0E4"/>
                </a:solidFill>
                <a:latin typeface="Ruda"/>
                <a:ea typeface="Ruda"/>
                <a:cs typeface="Ruda"/>
                <a:sym typeface="Ruda"/>
              </a:rPr>
              <a:t>Alcance da meta até o final do exercício.</a:t>
            </a:r>
            <a:endParaRPr sz="1200" b="0" i="0" u="none" strike="noStrike" cap="none">
              <a:solidFill>
                <a:srgbClr val="00B0E4"/>
              </a:solidFill>
              <a:latin typeface="Ruda"/>
              <a:ea typeface="Ruda"/>
              <a:cs typeface="Ruda"/>
              <a:sym typeface="Ruda"/>
            </a:endParaRPr>
          </a:p>
        </p:txBody>
      </p:sp>
      <p:graphicFrame>
        <p:nvGraphicFramePr>
          <p:cNvPr id="424" name="Google Shape;424;g24bd7aa5c59_2_347"/>
          <p:cNvGraphicFramePr/>
          <p:nvPr/>
        </p:nvGraphicFramePr>
        <p:xfrm>
          <a:off x="1066800" y="1143480"/>
          <a:ext cx="3000000" cy="3000000"/>
        </p:xfrm>
        <a:graphic>
          <a:graphicData uri="http://schemas.openxmlformats.org/drawingml/2006/table">
            <a:tbl>
              <a:tblPr>
                <a:noFill/>
                <a:tableStyleId>{B3BB65DE-9921-495A-9B97-7B9C6928D6AA}</a:tableStyleId>
              </a:tblPr>
              <a:tblGrid>
                <a:gridCol w="1698500">
                  <a:extLst>
                    <a:ext uri="{9D8B030D-6E8A-4147-A177-3AD203B41FA5}">
                      <a16:colId xmlns:a16="http://schemas.microsoft.com/office/drawing/2014/main" val="20000"/>
                    </a:ext>
                  </a:extLst>
                </a:gridCol>
                <a:gridCol w="1413300">
                  <a:extLst>
                    <a:ext uri="{9D8B030D-6E8A-4147-A177-3AD203B41FA5}">
                      <a16:colId xmlns:a16="http://schemas.microsoft.com/office/drawing/2014/main" val="20001"/>
                    </a:ext>
                  </a:extLst>
                </a:gridCol>
                <a:gridCol w="859650">
                  <a:extLst>
                    <a:ext uri="{9D8B030D-6E8A-4147-A177-3AD203B41FA5}">
                      <a16:colId xmlns:a16="http://schemas.microsoft.com/office/drawing/2014/main" val="20002"/>
                    </a:ext>
                  </a:extLst>
                </a:gridCol>
                <a:gridCol w="814225">
                  <a:extLst>
                    <a:ext uri="{9D8B030D-6E8A-4147-A177-3AD203B41FA5}">
                      <a16:colId xmlns:a16="http://schemas.microsoft.com/office/drawing/2014/main" val="20003"/>
                    </a:ext>
                  </a:extLst>
                </a:gridCol>
                <a:gridCol w="864700">
                  <a:extLst>
                    <a:ext uri="{9D8B030D-6E8A-4147-A177-3AD203B41FA5}">
                      <a16:colId xmlns:a16="http://schemas.microsoft.com/office/drawing/2014/main" val="20004"/>
                    </a:ext>
                  </a:extLst>
                </a:gridCol>
                <a:gridCol w="805300">
                  <a:extLst>
                    <a:ext uri="{9D8B030D-6E8A-4147-A177-3AD203B41FA5}">
                      <a16:colId xmlns:a16="http://schemas.microsoft.com/office/drawing/2014/main" val="20005"/>
                    </a:ext>
                  </a:extLst>
                </a:gridCol>
                <a:gridCol w="714525">
                  <a:extLst>
                    <a:ext uri="{9D8B030D-6E8A-4147-A177-3AD203B41FA5}">
                      <a16:colId xmlns:a16="http://schemas.microsoft.com/office/drawing/2014/main" val="20006"/>
                    </a:ext>
                  </a:extLst>
                </a:gridCol>
                <a:gridCol w="830850">
                  <a:extLst>
                    <a:ext uri="{9D8B030D-6E8A-4147-A177-3AD203B41FA5}">
                      <a16:colId xmlns:a16="http://schemas.microsoft.com/office/drawing/2014/main" val="20007"/>
                    </a:ext>
                  </a:extLst>
                </a:gridCol>
              </a:tblGrid>
              <a:tr h="4612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4000" marR="4000" marT="4000"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4000" marR="4000" marT="4000"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7202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Área recoberta por Novos Levantamentos Geoquímicos e Estudos de Geoquímica Aplicada</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4000" marR="4000" marT="4000"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Σ RLEQ + Número de  EGQA </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DEREM</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4</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Arial"/>
                        <a:buNone/>
                      </a:pPr>
                      <a:endParaRPr sz="1000" b="1"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000"/>
                        <a:buFont typeface="Arial"/>
                        <a:buNone/>
                      </a:pPr>
                      <a:r>
                        <a:rPr lang="pt-BR" sz="1000" b="1" u="none" strike="noStrike" cap="none">
                          <a:solidFill>
                            <a:schemeClr val="dk1"/>
                          </a:solidFill>
                          <a:latin typeface="Tahoma"/>
                          <a:ea typeface="Tahoma"/>
                          <a:cs typeface="Tahoma"/>
                          <a:sym typeface="Tahoma"/>
                        </a:rPr>
                        <a:t>3</a:t>
                      </a:r>
                      <a:endParaRPr sz="700" u="none" strike="noStrike" cap="none">
                        <a:solidFill>
                          <a:schemeClr val="dk1"/>
                        </a:solidFill>
                      </a:endParaRPr>
                    </a:p>
                    <a:p>
                      <a:pPr marL="0" marR="0" lvl="0" indent="0" algn="ctr" rtl="0">
                        <a:lnSpc>
                          <a:spcPct val="100000"/>
                        </a:lnSpc>
                        <a:spcBef>
                          <a:spcPts val="0"/>
                        </a:spcBef>
                        <a:spcAft>
                          <a:spcPts val="0"/>
                        </a:spcAft>
                        <a:buClr>
                          <a:srgbClr val="000000"/>
                        </a:buClr>
                        <a:buSzPts val="2000"/>
                        <a:buFont typeface="Arial"/>
                        <a:buNone/>
                      </a:pP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88</a:t>
                      </a:r>
                      <a:r>
                        <a:rPr lang="pt-BR" sz="1000" b="1" i="0" u="none" strike="noStrike" cap="none">
                          <a:solidFill>
                            <a:srgbClr val="000000"/>
                          </a:solidFill>
                          <a:latin typeface="Tahoma"/>
                          <a:ea typeface="Tahoma"/>
                          <a:cs typeface="Tahoma"/>
                          <a:sym typeface="Tahoma"/>
                        </a:rPr>
                        <a:t>%</a:t>
                      </a:r>
                      <a:endParaRPr sz="700" u="none" strike="noStrike" cap="none"/>
                    </a:p>
                  </a:txBody>
                  <a:tcPr marL="0" marR="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88</a:t>
                      </a:r>
                      <a:r>
                        <a:rPr lang="pt-BR" sz="1000" b="1" i="0" u="none" strike="noStrike" cap="none">
                          <a:solidFill>
                            <a:srgbClr val="000000"/>
                          </a:solidFill>
                          <a:latin typeface="Tahoma"/>
                          <a:ea typeface="Tahoma"/>
                          <a:cs typeface="Tahoma"/>
                          <a:sym typeface="Tahoma"/>
                        </a:rPr>
                        <a:t>%</a:t>
                      </a:r>
                      <a:endParaRPr sz="700" u="none" strike="noStrike" cap="none"/>
                    </a:p>
                  </a:txBody>
                  <a:tcPr marL="0" marR="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100</a:t>
                      </a:r>
                      <a:r>
                        <a:rPr lang="pt-BR" sz="1000" b="1" i="0" u="none" strike="noStrike" cap="none">
                          <a:solidFill>
                            <a:srgbClr val="000000"/>
                          </a:solidFill>
                          <a:latin typeface="Tahoma"/>
                          <a:ea typeface="Tahoma"/>
                          <a:cs typeface="Tahoma"/>
                          <a:sym typeface="Tahoma"/>
                        </a:rPr>
                        <a:t>%</a:t>
                      </a:r>
                      <a:endParaRPr sz="700" u="none" strike="noStrike" cap="none"/>
                    </a:p>
                  </a:txBody>
                  <a:tcPr marL="0" marR="0" marT="0"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425" name="Google Shape;425;g24bd7aa5c59_2_347"/>
          <p:cNvSpPr/>
          <p:nvPr/>
        </p:nvSpPr>
        <p:spPr>
          <a:xfrm>
            <a:off x="1066800" y="141412"/>
            <a:ext cx="6075900" cy="812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0" i="0" u="none" strike="noStrike" cap="none">
              <a:solidFill>
                <a:srgbClr val="00B0E4"/>
              </a:solidFill>
              <a:latin typeface="Arial"/>
              <a:ea typeface="Arial"/>
              <a:cs typeface="Arial"/>
              <a:sym typeface="Arial"/>
            </a:endParaRPr>
          </a:p>
        </p:txBody>
      </p:sp>
      <p:sp>
        <p:nvSpPr>
          <p:cNvPr id="426" name="Google Shape;426;g24bd7aa5c59_2_347">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427" name="Google Shape;427;g24bd7aa5c59_2_347">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aphicFrame>
        <p:nvGraphicFramePr>
          <p:cNvPr id="432" name="Google Shape;432;g24bd7aa5c59_2_357"/>
          <p:cNvGraphicFramePr/>
          <p:nvPr/>
        </p:nvGraphicFramePr>
        <p:xfrm>
          <a:off x="7218675" y="219024"/>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433" name="Google Shape;433;g24bd7aa5c59_2_357"/>
          <p:cNvGraphicFramePr/>
          <p:nvPr/>
        </p:nvGraphicFramePr>
        <p:xfrm>
          <a:off x="1066800" y="1233646"/>
          <a:ext cx="3000000" cy="3000000"/>
        </p:xfrm>
        <a:graphic>
          <a:graphicData uri="http://schemas.openxmlformats.org/drawingml/2006/table">
            <a:tbl>
              <a:tblPr>
                <a:noFill/>
                <a:tableStyleId>{B3BB65DE-9921-495A-9B97-7B9C6928D6AA}</a:tableStyleId>
              </a:tblPr>
              <a:tblGrid>
                <a:gridCol w="1541775">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79025">
                  <a:extLst>
                    <a:ext uri="{9D8B030D-6E8A-4147-A177-3AD203B41FA5}">
                      <a16:colId xmlns:a16="http://schemas.microsoft.com/office/drawing/2014/main" val="20003"/>
                    </a:ext>
                  </a:extLst>
                </a:gridCol>
                <a:gridCol w="892475">
                  <a:extLst>
                    <a:ext uri="{9D8B030D-6E8A-4147-A177-3AD203B41FA5}">
                      <a16:colId xmlns:a16="http://schemas.microsoft.com/office/drawing/2014/main" val="20004"/>
                    </a:ext>
                  </a:extLst>
                </a:gridCol>
                <a:gridCol w="773300">
                  <a:extLst>
                    <a:ext uri="{9D8B030D-6E8A-4147-A177-3AD203B41FA5}">
                      <a16:colId xmlns:a16="http://schemas.microsoft.com/office/drawing/2014/main" val="20005"/>
                    </a:ext>
                  </a:extLst>
                </a:gridCol>
                <a:gridCol w="712725">
                  <a:extLst>
                    <a:ext uri="{9D8B030D-6E8A-4147-A177-3AD203B41FA5}">
                      <a16:colId xmlns:a16="http://schemas.microsoft.com/office/drawing/2014/main" val="20006"/>
                    </a:ext>
                  </a:extLst>
                </a:gridCol>
                <a:gridCol w="828725">
                  <a:extLst>
                    <a:ext uri="{9D8B030D-6E8A-4147-A177-3AD203B41FA5}">
                      <a16:colId xmlns:a16="http://schemas.microsoft.com/office/drawing/2014/main" val="20007"/>
                    </a:ext>
                  </a:extLst>
                </a:gridCol>
              </a:tblGrid>
              <a:tr h="4612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4000" marR="4000" marT="4000"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4000" marR="4000" marT="40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4000" marR="4000" marT="4000"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250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Levantamento Geológico, Oceanográfico e Ambiental do Potencial Mineral do Espaço Marinho e Costeiro</a:t>
                      </a:r>
                      <a:endParaRPr sz="700" u="none" strike="noStrike" cap="none"/>
                    </a:p>
                  </a:txBody>
                  <a:tcPr marL="4000" marR="4000" marT="4000"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 (</a:t>
                      </a:r>
                      <a:r>
                        <a:rPr lang="pt-BR" sz="1000" b="1" i="0" u="none" strike="noStrike" cap="none">
                          <a:solidFill>
                            <a:schemeClr val="dk1"/>
                          </a:solidFill>
                          <a:latin typeface="Tahoma"/>
                          <a:ea typeface="Tahoma"/>
                          <a:cs typeface="Tahoma"/>
                          <a:sym typeface="Tahoma"/>
                        </a:rPr>
                        <a:t>Nº de relatórios de pesquisa produzidos relacionados a Zona Costeira e Plataforma Continental Jurídica Brasileira + Áreas Oceânicas Internacionais)</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DIGEOM</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13</a:t>
                      </a:r>
                      <a:endParaRPr sz="1000" b="1"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pt-BR" sz="900" b="1" u="none" strike="noStrike" cap="none">
                          <a:solidFill>
                            <a:schemeClr val="dk1"/>
                          </a:solidFill>
                          <a:latin typeface="Tahoma"/>
                          <a:ea typeface="Tahoma"/>
                          <a:cs typeface="Tahoma"/>
                          <a:sym typeface="Tahoma"/>
                        </a:rPr>
                        <a:t>repactuado</a:t>
                      </a:r>
                      <a:r>
                        <a:rPr lang="pt-BR" sz="1000" b="1" u="none" strike="noStrike" cap="none">
                          <a:solidFill>
                            <a:schemeClr val="dk1"/>
                          </a:solidFill>
                          <a:latin typeface="Tahoma"/>
                          <a:ea typeface="Tahoma"/>
                          <a:cs typeface="Tahoma"/>
                          <a:sym typeface="Tahoma"/>
                        </a:rPr>
                        <a:t> </a:t>
                      </a:r>
                      <a:r>
                        <a:rPr lang="pt-BR" sz="900" b="1" u="none" strike="noStrike" cap="none">
                          <a:solidFill>
                            <a:schemeClr val="dk1"/>
                          </a:solidFill>
                          <a:latin typeface="Tahoma"/>
                          <a:ea typeface="Tahoma"/>
                          <a:cs typeface="Tahoma"/>
                          <a:sym typeface="Tahoma"/>
                        </a:rPr>
                        <a:t>para</a:t>
                      </a:r>
                      <a:r>
                        <a:rPr lang="pt-BR" sz="1000" b="1" u="none" strike="noStrike" cap="none">
                          <a:solidFill>
                            <a:schemeClr val="dk1"/>
                          </a:solidFill>
                          <a:latin typeface="Tahoma"/>
                          <a:ea typeface="Tahoma"/>
                          <a:cs typeface="Tahoma"/>
                          <a:sym typeface="Tahoma"/>
                        </a:rPr>
                        <a:t> 8</a:t>
                      </a:r>
                      <a:endParaRPr sz="1000" b="1" u="none" strike="noStrike" cap="none">
                        <a:solidFill>
                          <a:schemeClr val="dk1"/>
                        </a:solidFill>
                        <a:latin typeface="Tahoma"/>
                        <a:ea typeface="Tahoma"/>
                        <a:cs typeface="Tahoma"/>
                        <a:sym typeface="Tahoma"/>
                      </a:endParaRPr>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3</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96</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93</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99</a:t>
                      </a:r>
                      <a:r>
                        <a:rPr lang="pt-BR" sz="1000" b="1" i="0" u="none" strike="noStrike" cap="none">
                          <a:solidFill>
                            <a:schemeClr val="dk1"/>
                          </a:solidFill>
                          <a:latin typeface="Tahoma"/>
                          <a:ea typeface="Tahoma"/>
                          <a:cs typeface="Tahoma"/>
                          <a:sym typeface="Tahoma"/>
                        </a:rPr>
                        <a:t>%</a:t>
                      </a:r>
                      <a:endParaRPr sz="700" u="none" strike="noStrike" cap="none"/>
                    </a:p>
                  </a:txBody>
                  <a:tcPr marL="4000" marR="4000" marT="4000"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434" name="Google Shape;434;g24bd7aa5c59_2_357"/>
          <p:cNvSpPr/>
          <p:nvPr/>
        </p:nvSpPr>
        <p:spPr>
          <a:xfrm>
            <a:off x="1066800" y="2857650"/>
            <a:ext cx="7980900" cy="14862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1 Informe para publicação da Plataforma Rasa da Paraíba na DIEDIG em fase de diagramação, nele estão inseridos 4 mapas temáticos, 1 informe de Geofísica Marinha do Jequitinhonha, Já diagramado e está com o autor para dar o Ok final para publicação. </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Análise de Tendência</a:t>
            </a:r>
            <a:r>
              <a:rPr lang="pt-BR" sz="10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Cumprimento da meta até o final do exercício.</a:t>
            </a: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chemeClr val="dk1"/>
              </a:buClr>
              <a:buSzPts val="1200"/>
              <a:buFont typeface="Times New Roman"/>
              <a:buNone/>
            </a:pPr>
            <a:endParaRPr sz="1200" b="1"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 </a:t>
            </a:r>
            <a:endParaRPr sz="1200" b="1" i="0" u="none" strike="noStrike" cap="none">
              <a:solidFill>
                <a:schemeClr val="accent5"/>
              </a:solidFill>
              <a:latin typeface="Tahoma"/>
              <a:ea typeface="Tahoma"/>
              <a:cs typeface="Tahoma"/>
              <a:sym typeface="Tahoma"/>
            </a:endParaRPr>
          </a:p>
        </p:txBody>
      </p:sp>
      <p:sp>
        <p:nvSpPr>
          <p:cNvPr id="435" name="Google Shape;435;g24bd7aa5c59_2_357"/>
          <p:cNvSpPr/>
          <p:nvPr/>
        </p:nvSpPr>
        <p:spPr>
          <a:xfrm>
            <a:off x="1066800" y="166260"/>
            <a:ext cx="6001800" cy="82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1" i="0" u="none" strike="noStrike" cap="none">
              <a:solidFill>
                <a:srgbClr val="00B0E4"/>
              </a:solidFill>
              <a:latin typeface="Arial"/>
              <a:ea typeface="Arial"/>
              <a:cs typeface="Arial"/>
              <a:sym typeface="Arial"/>
            </a:endParaRPr>
          </a:p>
        </p:txBody>
      </p:sp>
      <p:sp>
        <p:nvSpPr>
          <p:cNvPr id="436" name="Google Shape;436;g24bd7aa5c59_2_357">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437" name="Google Shape;437;g24bd7aa5c59_2_357">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aphicFrame>
        <p:nvGraphicFramePr>
          <p:cNvPr id="442" name="Google Shape;442;g24bd7aa5c59_2_366"/>
          <p:cNvGraphicFramePr/>
          <p:nvPr/>
        </p:nvGraphicFramePr>
        <p:xfrm>
          <a:off x="7202989" y="178483"/>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443" name="Google Shape;443;g24bd7aa5c59_2_366"/>
          <p:cNvGraphicFramePr/>
          <p:nvPr/>
        </p:nvGraphicFramePr>
        <p:xfrm>
          <a:off x="1026826" y="1022055"/>
          <a:ext cx="3000000" cy="3000000"/>
        </p:xfrm>
        <a:graphic>
          <a:graphicData uri="http://schemas.openxmlformats.org/drawingml/2006/table">
            <a:tbl>
              <a:tblPr>
                <a:noFill/>
                <a:tableStyleId>{B3BB65DE-9921-495A-9B97-7B9C6928D6AA}</a:tableStyleId>
              </a:tblPr>
              <a:tblGrid>
                <a:gridCol w="1577900">
                  <a:extLst>
                    <a:ext uri="{9D8B030D-6E8A-4147-A177-3AD203B41FA5}">
                      <a16:colId xmlns:a16="http://schemas.microsoft.com/office/drawing/2014/main" val="20000"/>
                    </a:ext>
                  </a:extLst>
                </a:gridCol>
                <a:gridCol w="1385475">
                  <a:extLst>
                    <a:ext uri="{9D8B030D-6E8A-4147-A177-3AD203B41FA5}">
                      <a16:colId xmlns:a16="http://schemas.microsoft.com/office/drawing/2014/main" val="20001"/>
                    </a:ext>
                  </a:extLst>
                </a:gridCol>
                <a:gridCol w="846675">
                  <a:extLst>
                    <a:ext uri="{9D8B030D-6E8A-4147-A177-3AD203B41FA5}">
                      <a16:colId xmlns:a16="http://schemas.microsoft.com/office/drawing/2014/main" val="20002"/>
                    </a:ext>
                  </a:extLst>
                </a:gridCol>
                <a:gridCol w="1049075">
                  <a:extLst>
                    <a:ext uri="{9D8B030D-6E8A-4147-A177-3AD203B41FA5}">
                      <a16:colId xmlns:a16="http://schemas.microsoft.com/office/drawing/2014/main" val="20003"/>
                    </a:ext>
                  </a:extLst>
                </a:gridCol>
                <a:gridCol w="926825">
                  <a:extLst>
                    <a:ext uri="{9D8B030D-6E8A-4147-A177-3AD203B41FA5}">
                      <a16:colId xmlns:a16="http://schemas.microsoft.com/office/drawing/2014/main" val="20004"/>
                    </a:ext>
                  </a:extLst>
                </a:gridCol>
                <a:gridCol w="739675">
                  <a:extLst>
                    <a:ext uri="{9D8B030D-6E8A-4147-A177-3AD203B41FA5}">
                      <a16:colId xmlns:a16="http://schemas.microsoft.com/office/drawing/2014/main" val="20005"/>
                    </a:ext>
                  </a:extLst>
                </a:gridCol>
                <a:gridCol w="739675">
                  <a:extLst>
                    <a:ext uri="{9D8B030D-6E8A-4147-A177-3AD203B41FA5}">
                      <a16:colId xmlns:a16="http://schemas.microsoft.com/office/drawing/2014/main" val="20006"/>
                    </a:ext>
                  </a:extLst>
                </a:gridCol>
                <a:gridCol w="739675">
                  <a:extLst>
                    <a:ext uri="{9D8B030D-6E8A-4147-A177-3AD203B41FA5}">
                      <a16:colId xmlns:a16="http://schemas.microsoft.com/office/drawing/2014/main" val="20007"/>
                    </a:ext>
                  </a:extLst>
                </a:gridCol>
              </a:tblGrid>
              <a:tr h="5386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Indicador</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Fórmula</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Resp. pelo Resultado</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META 202</a:t>
                      </a:r>
                      <a:r>
                        <a:rPr lang="pt-BR" sz="1000" b="1" u="none" strike="noStrike" cap="none">
                          <a:solidFill>
                            <a:schemeClr val="lt1"/>
                          </a:solidFill>
                          <a:latin typeface="Tahoma"/>
                          <a:ea typeface="Tahoma"/>
                          <a:cs typeface="Tahoma"/>
                          <a:sym typeface="Tahoma"/>
                        </a:rPr>
                        <a:t>3</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 média até</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4775" marR="4775" marT="4775" marB="0" anchor="ctr">
                    <a:lnL w="19050" cap="flat" cmpd="sng">
                      <a:solidFill>
                        <a:srgbClr val="FFFFF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4775" marR="4775" marT="4775" marB="0" anchor="ctr">
                    <a:lnL w="12700" cap="flat" cmpd="sng">
                      <a:solidFill>
                        <a:schemeClr val="l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7349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Produção laboratorial para atendimento de demandas da ANM</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PLSGB = % atendimentos com ANS cumprido</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LAMIN</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90%</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83</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83</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90%</a:t>
                      </a:r>
                      <a:endParaRPr sz="700" u="none" strike="noStrike" cap="none"/>
                    </a:p>
                  </a:txBody>
                  <a:tcPr marL="4775" marR="4775" marT="47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93</a:t>
                      </a:r>
                      <a:r>
                        <a:rPr lang="pt-BR" sz="1000" b="1" i="0" u="none" strike="noStrike" cap="none">
                          <a:solidFill>
                            <a:srgbClr val="000000"/>
                          </a:solidFill>
                          <a:latin typeface="Tahoma"/>
                          <a:ea typeface="Tahoma"/>
                          <a:cs typeface="Tahoma"/>
                          <a:sym typeface="Tahoma"/>
                        </a:rPr>
                        <a:t>%</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bl>
          </a:graphicData>
        </a:graphic>
      </p:graphicFrame>
      <p:sp>
        <p:nvSpPr>
          <p:cNvPr id="444" name="Google Shape;444;g24bd7aa5c59_2_366"/>
          <p:cNvSpPr/>
          <p:nvPr/>
        </p:nvSpPr>
        <p:spPr>
          <a:xfrm>
            <a:off x="1020113" y="2356400"/>
            <a:ext cx="8018400" cy="23298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chemeClr val="dk1"/>
              </a:buClr>
              <a:buSzPts val="1200"/>
              <a:buFont typeface="Times New Roman"/>
              <a:buNone/>
            </a:pPr>
            <a:endParaRPr sz="1200" b="1" i="0" u="sng"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200"/>
              <a:buFont typeface="Times New Roman"/>
              <a:buNone/>
            </a:pPr>
            <a:r>
              <a:rPr lang="pt-BR" sz="1200" b="1" i="0" u="sng" strike="noStrike" cap="none">
                <a:solidFill>
                  <a:srgbClr val="00B0E4"/>
                </a:solidFill>
                <a:latin typeface="Ruda"/>
                <a:ea typeface="Ruda"/>
                <a:cs typeface="Ruda"/>
                <a:sym typeface="Ruda"/>
              </a:rPr>
              <a:t>Causa do desvio do indicador:</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Os equipamentos  GC-MS do LAMIN RJ e o HPLC do LAMIN-SP apresentaram problemas provocando interrupções recorrentes e reduzindo a capacidade analítica e provocando demora nas entregas.</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200"/>
              <a:buFont typeface="Times New Roman"/>
              <a:buNone/>
            </a:pPr>
            <a:r>
              <a:rPr lang="pt-BR" sz="1200" b="1" i="0" u="sng" strike="noStrike" cap="none">
                <a:solidFill>
                  <a:srgbClr val="00B0E4"/>
                </a:solidFill>
                <a:latin typeface="Ruda"/>
                <a:ea typeface="Ruda"/>
                <a:cs typeface="Ruda"/>
                <a:sym typeface="Ruda"/>
              </a:rPr>
              <a:t>Análise de Tendência</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Atendimento no prazo dependerá do bom funcionamento dos equipamentos, incluindo a retomada daqueles que aguardam conserto. O nível de SLA estão próximos aos níveis estabelecidos para o indicador, embora no último mês tenha ocorrido uma piora em razão de problemas pontuais em alguns equipamentos. </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endParaRPr sz="1200" b="1" i="0" u="sng" strike="noStrike" cap="none">
              <a:solidFill>
                <a:srgbClr val="00B0E4"/>
              </a:solidFill>
              <a:latin typeface="Ruda"/>
              <a:ea typeface="Ruda"/>
              <a:cs typeface="Ruda"/>
              <a:sym typeface="Ruda"/>
            </a:endParaRPr>
          </a:p>
        </p:txBody>
      </p:sp>
      <p:sp>
        <p:nvSpPr>
          <p:cNvPr id="445" name="Google Shape;445;g24bd7aa5c59_2_366"/>
          <p:cNvSpPr/>
          <p:nvPr/>
        </p:nvSpPr>
        <p:spPr>
          <a:xfrm>
            <a:off x="1071796" y="96729"/>
            <a:ext cx="6052800" cy="808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GERAR CONHECIMENTO GEOCIENTÍFICO</a:t>
            </a:r>
            <a:endParaRPr sz="1400" b="1" i="0" u="none" strike="noStrike" cap="none">
              <a:solidFill>
                <a:srgbClr val="00B0E4"/>
              </a:solidFill>
              <a:latin typeface="Arial"/>
              <a:ea typeface="Arial"/>
              <a:cs typeface="Arial"/>
              <a:sym typeface="Arial"/>
            </a:endParaRPr>
          </a:p>
        </p:txBody>
      </p:sp>
      <p:sp>
        <p:nvSpPr>
          <p:cNvPr id="446" name="Google Shape;446;g24bd7aa5c59_2_366">
            <a:hlinkClick r:id="rId3" action="ppaction://hlinksldjump"/>
          </p:cNvPr>
          <p:cNvSpPr/>
          <p:nvPr/>
        </p:nvSpPr>
        <p:spPr>
          <a:xfrm>
            <a:off x="7016500" y="4552405"/>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447" name="Google Shape;447;g24bd7aa5c59_2_366">
            <a:hlinkClick r:id="rId3" action="ppaction://hlinksldjump"/>
          </p:cNvPr>
          <p:cNvSpPr txBox="1"/>
          <p:nvPr/>
        </p:nvSpPr>
        <p:spPr>
          <a:xfrm>
            <a:off x="6216550" y="4601825"/>
            <a:ext cx="800100" cy="389700"/>
          </a:xfrm>
          <a:prstGeom prst="rect">
            <a:avLst/>
          </a:prstGeom>
          <a:noFill/>
          <a:ln>
            <a:noFill/>
          </a:ln>
        </p:spPr>
        <p:txBody>
          <a:bodyPr spcFirstLastPara="1" wrap="square" lIns="45700" tIns="22850" rIns="45700" bIns="22850" anchor="t" anchorCtr="0">
            <a:spAutoFit/>
          </a:bodyPr>
          <a:lstStyle/>
          <a:p>
            <a:pPr marL="0" marR="0" lvl="0" indent="0" algn="ctr" rtl="0">
              <a:lnSpc>
                <a:spcPct val="93000"/>
              </a:lnSpc>
              <a:spcBef>
                <a:spcPts val="0"/>
              </a:spcBef>
              <a:spcAft>
                <a:spcPts val="0"/>
              </a:spcAft>
              <a:buClr>
                <a:schemeClr val="dk1"/>
              </a:buClr>
              <a:buSzPts val="2400"/>
              <a:buFont typeface="Times New Roman"/>
              <a:buNone/>
            </a:pPr>
            <a:r>
              <a:rPr lang="pt-BR" sz="1200" b="1" i="0" u="none" strike="noStrike" cap="none">
                <a:solidFill>
                  <a:schemeClr val="accent5"/>
                </a:solidFill>
                <a:latin typeface="Tahoma"/>
                <a:ea typeface="Tahoma"/>
                <a:cs typeface="Tahoma"/>
                <a:sym typeface="Tahoma"/>
              </a:rPr>
              <a:t>Retorna Mapa</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4bd7aa5c59_2_375"/>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sp>
        <p:nvSpPr>
          <p:cNvPr id="453" name="Google Shape;453;g24bd7aa5c59_2_375"/>
          <p:cNvSpPr/>
          <p:nvPr/>
        </p:nvSpPr>
        <p:spPr>
          <a:xfrm>
            <a:off x="1076000" y="0"/>
            <a:ext cx="6061200" cy="868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1950" b="1" i="0" u="none" strike="noStrike" cap="none">
                <a:solidFill>
                  <a:srgbClr val="00B0E4"/>
                </a:solidFill>
                <a:latin typeface="Arial"/>
                <a:ea typeface="Arial"/>
                <a:cs typeface="Arial"/>
                <a:sym typeface="Arial"/>
              </a:rPr>
              <a:t>PERSPECTIVA DE VALOR PARA CLIENTES E USUÁRIOS</a:t>
            </a:r>
            <a:endParaRPr sz="195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DISSEMINAR O CONHECIMENTO GEOCIENTÍFICO</a:t>
            </a:r>
            <a:endParaRPr sz="1400" b="0" i="0" u="none" strike="noStrike" cap="none">
              <a:solidFill>
                <a:srgbClr val="00B0E4"/>
              </a:solidFill>
              <a:latin typeface="Arial"/>
              <a:ea typeface="Arial"/>
              <a:cs typeface="Arial"/>
              <a:sym typeface="Arial"/>
            </a:endParaRPr>
          </a:p>
        </p:txBody>
      </p:sp>
      <p:graphicFrame>
        <p:nvGraphicFramePr>
          <p:cNvPr id="454" name="Google Shape;454;g24bd7aa5c59_2_375"/>
          <p:cNvGraphicFramePr/>
          <p:nvPr/>
        </p:nvGraphicFramePr>
        <p:xfrm>
          <a:off x="7200900" y="94052"/>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455" name="Google Shape;455;g24bd7aa5c59_2_375"/>
          <p:cNvGraphicFramePr/>
          <p:nvPr/>
        </p:nvGraphicFramePr>
        <p:xfrm>
          <a:off x="1002950" y="818896"/>
          <a:ext cx="3000000" cy="3000000"/>
        </p:xfrm>
        <a:graphic>
          <a:graphicData uri="http://schemas.openxmlformats.org/drawingml/2006/table">
            <a:tbl>
              <a:tblPr>
                <a:noFill/>
                <a:tableStyleId>{B3BB65DE-9921-495A-9B97-7B9C6928D6AA}</a:tableStyleId>
              </a:tblPr>
              <a:tblGrid>
                <a:gridCol w="1129275">
                  <a:extLst>
                    <a:ext uri="{9D8B030D-6E8A-4147-A177-3AD203B41FA5}">
                      <a16:colId xmlns:a16="http://schemas.microsoft.com/office/drawing/2014/main" val="20000"/>
                    </a:ext>
                  </a:extLst>
                </a:gridCol>
                <a:gridCol w="2503375">
                  <a:extLst>
                    <a:ext uri="{9D8B030D-6E8A-4147-A177-3AD203B41FA5}">
                      <a16:colId xmlns:a16="http://schemas.microsoft.com/office/drawing/2014/main" val="20001"/>
                    </a:ext>
                  </a:extLst>
                </a:gridCol>
                <a:gridCol w="876925">
                  <a:extLst>
                    <a:ext uri="{9D8B030D-6E8A-4147-A177-3AD203B41FA5}">
                      <a16:colId xmlns:a16="http://schemas.microsoft.com/office/drawing/2014/main" val="20002"/>
                    </a:ext>
                  </a:extLst>
                </a:gridCol>
                <a:gridCol w="757000">
                  <a:extLst>
                    <a:ext uri="{9D8B030D-6E8A-4147-A177-3AD203B41FA5}">
                      <a16:colId xmlns:a16="http://schemas.microsoft.com/office/drawing/2014/main" val="20003"/>
                    </a:ext>
                  </a:extLst>
                </a:gridCol>
                <a:gridCol w="867550">
                  <a:extLst>
                    <a:ext uri="{9D8B030D-6E8A-4147-A177-3AD203B41FA5}">
                      <a16:colId xmlns:a16="http://schemas.microsoft.com/office/drawing/2014/main" val="20004"/>
                    </a:ext>
                  </a:extLst>
                </a:gridCol>
                <a:gridCol w="697250">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572750">
                  <a:extLst>
                    <a:ext uri="{9D8B030D-6E8A-4147-A177-3AD203B41FA5}">
                      <a16:colId xmlns:a16="http://schemas.microsoft.com/office/drawing/2014/main" val="20007"/>
                    </a:ext>
                  </a:extLst>
                </a:gridCol>
              </a:tblGrid>
              <a:tr h="4391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executada             ( A )</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2620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Alcance e Popularização da Informação Geocientífica</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 Nº de ações de disseminação do conhecimento geocientífico realizadas considerando (Mídias Sociais) + (Mídia Espontânea) + (Produção de Conteúdo) + (Eventos e Ações de Marketing) + (Cursos de Capacitação e Divulgação de Produtos) + (Ações de Visibilidade do Museu)</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ASSCOM/ DERID/</a:t>
                      </a:r>
                      <a:br>
                        <a:rPr lang="pt-BR" sz="1000" b="1" i="0" u="none" strike="noStrike" cap="none">
                          <a:solidFill>
                            <a:schemeClr val="dk1"/>
                          </a:solidFill>
                          <a:latin typeface="Tahoma"/>
                          <a:ea typeface="Tahoma"/>
                          <a:cs typeface="Tahoma"/>
                          <a:sym typeface="Tahoma"/>
                        </a:rPr>
                      </a:br>
                      <a:r>
                        <a:rPr lang="pt-BR" sz="1000" b="1" i="0" u="none" strike="noStrike" cap="none">
                          <a:solidFill>
                            <a:schemeClr val="dk1"/>
                          </a:solidFill>
                          <a:latin typeface="Tahoma"/>
                          <a:ea typeface="Tahoma"/>
                          <a:cs typeface="Tahoma"/>
                          <a:sym typeface="Tahoma"/>
                        </a:rPr>
                        <a:t>MCTer</a:t>
                      </a:r>
                      <a:br>
                        <a:rPr lang="pt-BR" sz="1000" b="1" i="0" u="none" strike="noStrike" cap="none">
                          <a:solidFill>
                            <a:schemeClr val="dk1"/>
                          </a:solidFill>
                          <a:latin typeface="Tahoma"/>
                          <a:ea typeface="Tahoma"/>
                          <a:cs typeface="Tahoma"/>
                          <a:sym typeface="Tahoma"/>
                        </a:rPr>
                      </a:br>
                      <a:endParaRPr sz="1000" b="1" i="0" u="none" strike="noStrike" cap="none">
                        <a:solidFill>
                          <a:schemeClr val="dk1"/>
                        </a:solidFill>
                        <a:latin typeface="Tahoma"/>
                        <a:ea typeface="Tahoma"/>
                        <a:cs typeface="Tahoma"/>
                        <a:sym typeface="Tahoma"/>
                      </a:endParaRPr>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sngStrike" cap="none">
                          <a:solidFill>
                            <a:schemeClr val="dk1"/>
                          </a:solidFill>
                          <a:latin typeface="Tahoma"/>
                          <a:ea typeface="Tahoma"/>
                          <a:cs typeface="Tahoma"/>
                          <a:sym typeface="Tahoma"/>
                        </a:rPr>
                        <a:t>8.622</a:t>
                      </a:r>
                      <a:endParaRPr sz="1000" b="1"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11.913</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9.950</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84</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75</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111</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456" name="Google Shape;456;g24bd7aa5c59_2_375"/>
          <p:cNvSpPr/>
          <p:nvPr/>
        </p:nvSpPr>
        <p:spPr>
          <a:xfrm>
            <a:off x="1002950" y="2583824"/>
            <a:ext cx="8001000" cy="2559675"/>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Causa de desvio do indicador</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Nas mídias sociais houve uma variação na quantidade de post publicados que interferiu no alcance e no engajamento, além de uma evasão de seguidores em algumas redes sociais. A melhoria contínua nos processos de produção de conteúdo e capacitação do time para aumento de produção, se reflete na superação das metas. Os Eventos estão com desempenho abaixo do esperado apesar da meta ter sido definida a partir de levantamento junto às áreas que usualmente solicitam apoio na sua realização. A Mediação Científica está superando a meta em função do engajamento dos GERINFs na realização de ações do SGBeduca nas unidades regionais. Já o MCTer tem promovido ações presenciais não planejadas em função da grande visibilidade que vem recebendo como resultado da divulgação por influenciadores digitais</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1"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p:txBody>
      </p:sp>
      <p:sp>
        <p:nvSpPr>
          <p:cNvPr id="457" name="Google Shape;457;g24bd7aa5c59_2_375">
            <a:hlinkClick r:id="rId3" action="ppaction://hlinksldjump"/>
          </p:cNvPr>
          <p:cNvSpPr/>
          <p:nvPr/>
        </p:nvSpPr>
        <p:spPr>
          <a:xfrm>
            <a:off x="7746725" y="467850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458" name="Google Shape;458;g24bd7aa5c59_2_375">
            <a:hlinkClick r:id="rId3" action="ppaction://hlinksldjump"/>
          </p:cNvPr>
          <p:cNvSpPr txBox="1"/>
          <p:nvPr/>
        </p:nvSpPr>
        <p:spPr>
          <a:xfrm>
            <a:off x="7022838" y="4752750"/>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24bd7aa5c59_2_385"/>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464" name="Google Shape;464;g24bd7aa5c59_2_385"/>
          <p:cNvGraphicFramePr/>
          <p:nvPr/>
        </p:nvGraphicFramePr>
        <p:xfrm>
          <a:off x="7180527" y="200479"/>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465" name="Google Shape;465;g24bd7aa5c59_2_385"/>
          <p:cNvGraphicFramePr/>
          <p:nvPr/>
        </p:nvGraphicFramePr>
        <p:xfrm>
          <a:off x="1046427" y="965295"/>
          <a:ext cx="3000000" cy="3000000"/>
        </p:xfrm>
        <a:graphic>
          <a:graphicData uri="http://schemas.openxmlformats.org/drawingml/2006/table">
            <a:tbl>
              <a:tblPr>
                <a:noFill/>
                <a:tableStyleId>{B3BB65DE-9921-495A-9B97-7B9C6928D6AA}</a:tableStyleId>
              </a:tblPr>
              <a:tblGrid>
                <a:gridCol w="1496875">
                  <a:extLst>
                    <a:ext uri="{9D8B030D-6E8A-4147-A177-3AD203B41FA5}">
                      <a16:colId xmlns:a16="http://schemas.microsoft.com/office/drawing/2014/main" val="20000"/>
                    </a:ext>
                  </a:extLst>
                </a:gridCol>
                <a:gridCol w="1573625">
                  <a:extLst>
                    <a:ext uri="{9D8B030D-6E8A-4147-A177-3AD203B41FA5}">
                      <a16:colId xmlns:a16="http://schemas.microsoft.com/office/drawing/2014/main" val="20001"/>
                    </a:ext>
                  </a:extLst>
                </a:gridCol>
                <a:gridCol w="959525">
                  <a:extLst>
                    <a:ext uri="{9D8B030D-6E8A-4147-A177-3AD203B41FA5}">
                      <a16:colId xmlns:a16="http://schemas.microsoft.com/office/drawing/2014/main" val="20002"/>
                    </a:ext>
                  </a:extLst>
                </a:gridCol>
                <a:gridCol w="839250">
                  <a:extLst>
                    <a:ext uri="{9D8B030D-6E8A-4147-A177-3AD203B41FA5}">
                      <a16:colId xmlns:a16="http://schemas.microsoft.com/office/drawing/2014/main" val="20003"/>
                    </a:ext>
                  </a:extLst>
                </a:gridCol>
                <a:gridCol w="928750">
                  <a:extLst>
                    <a:ext uri="{9D8B030D-6E8A-4147-A177-3AD203B41FA5}">
                      <a16:colId xmlns:a16="http://schemas.microsoft.com/office/drawing/2014/main" val="20004"/>
                    </a:ext>
                  </a:extLst>
                </a:gridCol>
                <a:gridCol w="741225">
                  <a:extLst>
                    <a:ext uri="{9D8B030D-6E8A-4147-A177-3AD203B41FA5}">
                      <a16:colId xmlns:a16="http://schemas.microsoft.com/office/drawing/2014/main" val="20005"/>
                    </a:ext>
                  </a:extLst>
                </a:gridCol>
                <a:gridCol w="741225">
                  <a:extLst>
                    <a:ext uri="{9D8B030D-6E8A-4147-A177-3AD203B41FA5}">
                      <a16:colId xmlns:a16="http://schemas.microsoft.com/office/drawing/2014/main" val="20006"/>
                    </a:ext>
                  </a:extLst>
                </a:gridCol>
                <a:gridCol w="682450">
                  <a:extLst>
                    <a:ext uri="{9D8B030D-6E8A-4147-A177-3AD203B41FA5}">
                      <a16:colId xmlns:a16="http://schemas.microsoft.com/office/drawing/2014/main" val="20007"/>
                    </a:ext>
                  </a:extLst>
                </a:gridCol>
              </a:tblGrid>
              <a:tr h="4941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Indicador</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Fórmula</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Resp. pelo Resultado</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META 202</a:t>
                      </a:r>
                      <a:r>
                        <a:rPr lang="pt-BR" sz="1000" b="1" u="none" strike="noStrike" cap="none">
                          <a:solidFill>
                            <a:schemeClr val="lt1"/>
                          </a:solidFill>
                          <a:latin typeface="Tahoma"/>
                          <a:ea typeface="Tahoma"/>
                          <a:cs typeface="Tahoma"/>
                          <a:sym typeface="Tahoma"/>
                        </a:rPr>
                        <a:t>3</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Execução</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a:t>
                      </a:r>
                      <a:r>
                        <a:rPr lang="pt-BR" sz="1000" b="1" u="none" strike="noStrike" cap="none">
                          <a:solidFill>
                            <a:schemeClr val="lt1"/>
                          </a:solidFill>
                          <a:latin typeface="Tahoma"/>
                          <a:ea typeface="Tahoma"/>
                          <a:cs typeface="Tahoma"/>
                          <a:sym typeface="Tahoma"/>
                        </a:rPr>
                        <a:t>3</a:t>
                      </a:r>
                      <a:r>
                        <a:rPr lang="pt-BR" sz="1000" b="1" i="0" u="none" strike="noStrike" cap="none">
                          <a:solidFill>
                            <a:schemeClr val="lt1"/>
                          </a:solidFill>
                          <a:latin typeface="Tahoma"/>
                          <a:ea typeface="Tahoma"/>
                          <a:cs typeface="Tahoma"/>
                          <a:sym typeface="Tahoma"/>
                        </a:rPr>
                        <a:t>º Trimestre</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executada             ( A )</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esperada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(B)</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alcance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(A/B)</a:t>
                      </a:r>
                      <a:endParaRPr sz="700" u="none" strike="noStrike" cap="none"/>
                    </a:p>
                  </a:txBody>
                  <a:tcPr marL="4775" marR="4775" marT="477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9342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Índice de incremento do conhecimento geocientífico disponibilizado nos acervos do SGB/CPRM</a:t>
                      </a:r>
                      <a:endParaRPr sz="700" u="none" strike="noStrike" cap="none"/>
                    </a:p>
                  </a:txBody>
                  <a:tcPr marL="4775" marR="4775" marT="4775" marB="0">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 conhecimento geocientífico disponibilizado nos acervos/investimento em geociências</a:t>
                      </a:r>
                      <a:endParaRPr sz="700" u="none" strike="noStrike" cap="none"/>
                    </a:p>
                  </a:txBody>
                  <a:tcPr marL="4775" marR="4775" marT="4775"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DEINF/MCTer/Rede de Litotecas</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1</a:t>
                      </a:r>
                      <a:r>
                        <a:rPr lang="pt-BR" sz="1000" b="1" u="none" strike="noStrike" cap="none">
                          <a:solidFill>
                            <a:schemeClr val="dk1"/>
                          </a:solidFill>
                          <a:latin typeface="Tahoma"/>
                          <a:ea typeface="Tahoma"/>
                          <a:cs typeface="Tahoma"/>
                          <a:sym typeface="Tahoma"/>
                        </a:rPr>
                        <a:t>1</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11</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98</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75</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rgbClr val="0C0C0C"/>
                          </a:solidFill>
                          <a:latin typeface="Tahoma"/>
                          <a:ea typeface="Tahoma"/>
                          <a:cs typeface="Tahoma"/>
                          <a:sym typeface="Tahoma"/>
                        </a:rPr>
                        <a:t>131</a:t>
                      </a:r>
                      <a:r>
                        <a:rPr lang="pt-BR" sz="1000" b="1" i="0" u="none" strike="noStrike" cap="none">
                          <a:solidFill>
                            <a:srgbClr val="0C0C0C"/>
                          </a:solidFill>
                          <a:latin typeface="Tahoma"/>
                          <a:ea typeface="Tahoma"/>
                          <a:cs typeface="Tahoma"/>
                          <a:sym typeface="Tahoma"/>
                        </a:rPr>
                        <a:t>%</a:t>
                      </a:r>
                      <a:endParaRPr sz="700" u="none" strike="noStrike" cap="none">
                        <a:solidFill>
                          <a:srgbClr val="0C0C0C"/>
                        </a:solidFill>
                      </a:endParaRPr>
                    </a:p>
                  </a:txBody>
                  <a:tcPr marL="4775" marR="4775" marT="47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466" name="Google Shape;466;g24bd7aa5c59_2_385"/>
          <p:cNvSpPr/>
          <p:nvPr/>
        </p:nvSpPr>
        <p:spPr>
          <a:xfrm>
            <a:off x="1046425" y="2516800"/>
            <a:ext cx="7962900" cy="21618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chemeClr val="dk1"/>
              </a:buClr>
              <a:buSzPts val="1200"/>
              <a:buFont typeface="Times New Roman"/>
              <a:buNone/>
            </a:pPr>
            <a:r>
              <a:rPr lang="pt-BR" sz="1100" b="1" i="0" u="sng" strike="noStrike" cap="none">
                <a:solidFill>
                  <a:srgbClr val="00B0E4"/>
                </a:solidFill>
                <a:latin typeface="Ruda"/>
                <a:ea typeface="Ruda"/>
                <a:cs typeface="Ruda"/>
                <a:sym typeface="Ruda"/>
              </a:rPr>
              <a:t>Causa do Desvio do Indicador</a:t>
            </a:r>
            <a:r>
              <a:rPr lang="pt-BR" sz="1100" b="1" i="0" u="none" strike="noStrike" cap="none">
                <a:solidFill>
                  <a:srgbClr val="00B0E4"/>
                </a:solidFill>
                <a:latin typeface="Ruda"/>
                <a:ea typeface="Ruda"/>
                <a:cs typeface="Ruda"/>
                <a:sym typeface="Ruda"/>
              </a:rPr>
              <a:t>: </a:t>
            </a:r>
            <a:r>
              <a:rPr lang="pt-BR" sz="1100" b="0" i="0" u="none" strike="noStrike" cap="none">
                <a:solidFill>
                  <a:srgbClr val="00B0E4"/>
                </a:solidFill>
                <a:latin typeface="Ruda"/>
                <a:ea typeface="Ruda"/>
                <a:cs typeface="Ruda"/>
                <a:sym typeface="Ruda"/>
              </a:rPr>
              <a:t>A meta já foi alcançada nos 4 acervos. Na Rede de Litotecas, devolutivas pelas regionais da evolução nas catalogações em resposta à solicitação da coordenação da Rede justificam o aumento no incremento no último trimestre. No RIGEO, houve depósitos de passivos do DEHID e de novos produtos, não previstos por ocasião da definição da meta. No MCTer, a meta foi dimensionada prevendo um cenário de insalubridade e capacidade operacional reduzida, o que foi revertido com a admissão de 2 residentes não planejados para esse ano. Já no GeoSGB, houve carga de dados consistidos de afloramentos pela equipe da DGM, além da estimativa prevista na meta.</a:t>
            </a:r>
            <a:endParaRPr sz="11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200"/>
              <a:buFont typeface="Times New Roman"/>
              <a:buNone/>
            </a:pPr>
            <a:endParaRPr sz="1100" b="1" i="0" u="sng"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chemeClr val="dk1"/>
              </a:buClr>
              <a:buSzPts val="1200"/>
              <a:buFont typeface="Times New Roman"/>
              <a:buNone/>
            </a:pPr>
            <a:r>
              <a:rPr lang="pt-BR" sz="1100" b="1" i="0" u="sng" strike="noStrike" cap="none">
                <a:solidFill>
                  <a:srgbClr val="00B0E4"/>
                </a:solidFill>
                <a:latin typeface="Ruda"/>
                <a:ea typeface="Ruda"/>
                <a:cs typeface="Ruda"/>
                <a:sym typeface="Ruda"/>
              </a:rPr>
              <a:t>Registro de boas práticas: </a:t>
            </a:r>
            <a:r>
              <a:rPr lang="pt-BR" sz="1100" b="0" i="0" u="none" strike="noStrike" cap="none">
                <a:solidFill>
                  <a:srgbClr val="00B0E4"/>
                </a:solidFill>
                <a:latin typeface="Ruda"/>
                <a:ea typeface="Ruda"/>
                <a:cs typeface="Ruda"/>
                <a:sym typeface="Ruda"/>
              </a:rPr>
              <a:t>Regimento interno da Rede de Litotecas  foi aprovado pela DE e está aguardando aprovação pelo CA em 06/11, com definição das responsabilidades e atribuições. Mapeamento do processo de depósito no RIGEO, atualização de Política do RIGEO foi iniciada; engajamento da equipe para atendimento das demandas. No MCTer, foi realizada higienização de mais de três mil exemplares de documentos e obras históricas, e troca dos forros, melhorando as condições do ambiente; contratação de estagiário adicional.</a:t>
            </a:r>
            <a:endParaRPr sz="1200" b="0" i="0" u="none" strike="noStrike" cap="none">
              <a:solidFill>
                <a:srgbClr val="00B0E4"/>
              </a:solidFill>
              <a:latin typeface="Ruda"/>
              <a:ea typeface="Ruda"/>
              <a:cs typeface="Ruda"/>
              <a:sym typeface="Ruda"/>
            </a:endParaRPr>
          </a:p>
        </p:txBody>
      </p:sp>
      <p:sp>
        <p:nvSpPr>
          <p:cNvPr id="467" name="Google Shape;467;g24bd7aa5c59_2_385"/>
          <p:cNvSpPr/>
          <p:nvPr/>
        </p:nvSpPr>
        <p:spPr>
          <a:xfrm>
            <a:off x="1066800" y="61470"/>
            <a:ext cx="6134100" cy="835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DISSEMINAR O CONHECIMENTO GEOCIENTÍFICO</a:t>
            </a:r>
            <a:endParaRPr sz="1400" b="0" i="0" u="none" strike="noStrike" cap="none">
              <a:solidFill>
                <a:srgbClr val="00B0E4"/>
              </a:solidFill>
              <a:latin typeface="Arial"/>
              <a:ea typeface="Arial"/>
              <a:cs typeface="Arial"/>
              <a:sym typeface="Arial"/>
            </a:endParaRPr>
          </a:p>
        </p:txBody>
      </p:sp>
      <p:sp>
        <p:nvSpPr>
          <p:cNvPr id="468" name="Google Shape;468;g24bd7aa5c59_2_385">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469" name="Google Shape;469;g24bd7aa5c59_2_385">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4bd7aa5c59_2_142"/>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475" name="Google Shape;475;g24bd7aa5c59_2_142"/>
          <p:cNvGraphicFramePr/>
          <p:nvPr/>
        </p:nvGraphicFramePr>
        <p:xfrm>
          <a:off x="7247207" y="137715"/>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sp>
        <p:nvSpPr>
          <p:cNvPr id="476" name="Google Shape;476;g24bd7aa5c59_2_142"/>
          <p:cNvSpPr/>
          <p:nvPr/>
        </p:nvSpPr>
        <p:spPr>
          <a:xfrm>
            <a:off x="949325" y="2399879"/>
            <a:ext cx="8126700" cy="2278800"/>
          </a:xfrm>
          <a:prstGeom prst="rect">
            <a:avLst/>
          </a:prstGeom>
          <a:noFill/>
          <a:ln>
            <a:noFill/>
          </a:ln>
        </p:spPr>
        <p:txBody>
          <a:bodyPr spcFirstLastPara="1" wrap="square" lIns="45700" tIns="22850" rIns="45700" bIns="22850" anchor="t" anchorCtr="0">
            <a:noAutofit/>
          </a:bodyPr>
          <a:lstStyle/>
          <a:p>
            <a:pPr marL="0" marR="0" lvl="0" indent="0" algn="just" rtl="0">
              <a:lnSpc>
                <a:spcPct val="107000"/>
              </a:lnSpc>
              <a:spcBef>
                <a:spcPts val="0"/>
              </a:spcBef>
              <a:spcAft>
                <a:spcPts val="0"/>
              </a:spcAft>
              <a:buClr>
                <a:srgbClr val="000000"/>
              </a:buClr>
              <a:buSzPts val="1200"/>
              <a:buFont typeface="Times New Roman"/>
              <a:buNone/>
            </a:pPr>
            <a:endParaRPr sz="1200" b="1" i="0" u="sng"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a:t>
            </a:r>
            <a:r>
              <a:rPr lang="pt-BR" sz="1200" b="0" i="0" u="none" strike="noStrike" cap="none">
                <a:solidFill>
                  <a:srgbClr val="00B0E4"/>
                </a:solidFill>
                <a:latin typeface="Ruda"/>
                <a:ea typeface="Ruda"/>
                <a:cs typeface="Ruda"/>
                <a:sym typeface="Ruda"/>
              </a:rPr>
              <a:t> Indicador de apuração anual. </a:t>
            </a: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Times New Roman"/>
              <a:buNone/>
            </a:pPr>
            <a:endParaRPr sz="1200" b="1" i="0" u="none" strike="noStrike" cap="none">
              <a:solidFill>
                <a:srgbClr val="00B0E4"/>
              </a:solidFill>
              <a:latin typeface="Ruda"/>
              <a:ea typeface="Ruda"/>
              <a:cs typeface="Ruda"/>
              <a:sym typeface="Ruda"/>
            </a:endParaRPr>
          </a:p>
        </p:txBody>
      </p:sp>
      <p:sp>
        <p:nvSpPr>
          <p:cNvPr id="477" name="Google Shape;477;g24bd7aa5c59_2_142"/>
          <p:cNvSpPr/>
          <p:nvPr/>
        </p:nvSpPr>
        <p:spPr>
          <a:xfrm>
            <a:off x="997450" y="1"/>
            <a:ext cx="6272400" cy="831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30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RH &amp; INFRAESTRUTURA</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300" b="1" i="0" u="none" strike="noStrike" cap="none">
                <a:solidFill>
                  <a:srgbClr val="00B0E4"/>
                </a:solidFill>
                <a:latin typeface="Arial"/>
                <a:ea typeface="Arial"/>
                <a:cs typeface="Arial"/>
                <a:sym typeface="Arial"/>
              </a:rPr>
              <a:t>OBJETIVO: ALINHAR INFRAESTRUTURA CORPORATIVA E TECNOLÓGICA À ESTRATÉGIA</a:t>
            </a:r>
            <a:endParaRPr sz="1300" b="0" i="0" u="none" strike="noStrike" cap="none">
              <a:solidFill>
                <a:srgbClr val="00B0E4"/>
              </a:solidFill>
              <a:latin typeface="Arial"/>
              <a:ea typeface="Arial"/>
              <a:cs typeface="Arial"/>
              <a:sym typeface="Arial"/>
            </a:endParaRPr>
          </a:p>
        </p:txBody>
      </p:sp>
      <p:graphicFrame>
        <p:nvGraphicFramePr>
          <p:cNvPr id="478" name="Google Shape;478;g24bd7aa5c59_2_142"/>
          <p:cNvGraphicFramePr/>
          <p:nvPr/>
        </p:nvGraphicFramePr>
        <p:xfrm>
          <a:off x="949325" y="1031045"/>
          <a:ext cx="3000000" cy="3000000"/>
        </p:xfrm>
        <a:graphic>
          <a:graphicData uri="http://schemas.openxmlformats.org/drawingml/2006/table">
            <a:tbl>
              <a:tblPr>
                <a:noFill/>
                <a:tableStyleId>{B3BB65DE-9921-495A-9B97-7B9C6928D6AA}</a:tableStyleId>
              </a:tblPr>
              <a:tblGrid>
                <a:gridCol w="1151875">
                  <a:extLst>
                    <a:ext uri="{9D8B030D-6E8A-4147-A177-3AD203B41FA5}">
                      <a16:colId xmlns:a16="http://schemas.microsoft.com/office/drawing/2014/main" val="20000"/>
                    </a:ext>
                  </a:extLst>
                </a:gridCol>
                <a:gridCol w="1703000">
                  <a:extLst>
                    <a:ext uri="{9D8B030D-6E8A-4147-A177-3AD203B41FA5}">
                      <a16:colId xmlns:a16="http://schemas.microsoft.com/office/drawing/2014/main" val="20001"/>
                    </a:ext>
                  </a:extLst>
                </a:gridCol>
                <a:gridCol w="798375">
                  <a:extLst>
                    <a:ext uri="{9D8B030D-6E8A-4147-A177-3AD203B41FA5}">
                      <a16:colId xmlns:a16="http://schemas.microsoft.com/office/drawing/2014/main" val="20002"/>
                    </a:ext>
                  </a:extLst>
                </a:gridCol>
                <a:gridCol w="1015925">
                  <a:extLst>
                    <a:ext uri="{9D8B030D-6E8A-4147-A177-3AD203B41FA5}">
                      <a16:colId xmlns:a16="http://schemas.microsoft.com/office/drawing/2014/main" val="20003"/>
                    </a:ext>
                  </a:extLst>
                </a:gridCol>
                <a:gridCol w="1094300">
                  <a:extLst>
                    <a:ext uri="{9D8B030D-6E8A-4147-A177-3AD203B41FA5}">
                      <a16:colId xmlns:a16="http://schemas.microsoft.com/office/drawing/2014/main" val="20004"/>
                    </a:ext>
                  </a:extLst>
                </a:gridCol>
                <a:gridCol w="750325">
                  <a:extLst>
                    <a:ext uri="{9D8B030D-6E8A-4147-A177-3AD203B41FA5}">
                      <a16:colId xmlns:a16="http://schemas.microsoft.com/office/drawing/2014/main" val="20005"/>
                    </a:ext>
                  </a:extLst>
                </a:gridCol>
                <a:gridCol w="778675">
                  <a:extLst>
                    <a:ext uri="{9D8B030D-6E8A-4147-A177-3AD203B41FA5}">
                      <a16:colId xmlns:a16="http://schemas.microsoft.com/office/drawing/2014/main" val="20006"/>
                    </a:ext>
                  </a:extLst>
                </a:gridCol>
                <a:gridCol w="778975">
                  <a:extLst>
                    <a:ext uri="{9D8B030D-6E8A-4147-A177-3AD203B41FA5}">
                      <a16:colId xmlns:a16="http://schemas.microsoft.com/office/drawing/2014/main" val="20007"/>
                    </a:ext>
                  </a:extLst>
                </a:gridCol>
              </a:tblGrid>
              <a:tr h="5908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175" marR="3175" marT="31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C0C0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175" marR="3175" marT="317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876925">
                <a:tc>
                  <a:txBody>
                    <a:bodyPr/>
                    <a:lstStyle/>
                    <a:p>
                      <a:pPr marL="0" marR="0" lvl="0" indent="0" algn="ctr" rtl="0">
                        <a:lnSpc>
                          <a:spcPct val="100000"/>
                        </a:lnSpc>
                        <a:spcBef>
                          <a:spcPts val="0"/>
                        </a:spcBef>
                        <a:spcAft>
                          <a:spcPts val="0"/>
                        </a:spcAft>
                        <a:buClr>
                          <a:srgbClr val="000000"/>
                        </a:buClr>
                        <a:buSzPts val="2000"/>
                        <a:buFont typeface="Arial"/>
                        <a:buNone/>
                      </a:pPr>
                      <a:r>
                        <a:rPr lang="pt-BR" sz="900" u="none" strike="noStrike" cap="none">
                          <a:solidFill>
                            <a:schemeClr val="dk1"/>
                          </a:solidFill>
                          <a:latin typeface="Tahoma"/>
                          <a:ea typeface="Tahoma"/>
                          <a:cs typeface="Tahoma"/>
                          <a:sym typeface="Tahoma"/>
                        </a:rPr>
                        <a:t> </a:t>
                      </a:r>
                      <a:r>
                        <a:rPr lang="pt-BR" sz="1000" b="1" u="none" strike="noStrike" cap="none">
                          <a:solidFill>
                            <a:schemeClr val="dk1"/>
                          </a:solidFill>
                          <a:latin typeface="Tahoma"/>
                          <a:ea typeface="Tahoma"/>
                          <a:cs typeface="Tahoma"/>
                          <a:sym typeface="Tahoma"/>
                        </a:rPr>
                        <a:t>Índice de Conservação da Infraestrutura Corporativa </a:t>
                      </a:r>
                      <a:endParaRPr sz="1000" b="1"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endParaRPr sz="1000" b="1" u="none" strike="noStrike" cap="none">
                        <a:latin typeface="Tahoma"/>
                        <a:ea typeface="Tahoma"/>
                        <a:cs typeface="Tahoma"/>
                        <a:sym typeface="Tahoma"/>
                      </a:endParaRPr>
                    </a:p>
                  </a:txBody>
                  <a:tcPr marL="4775" marR="4775" marT="4775"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ICIC = ∑ Ii * wi / ∑w</a:t>
                      </a:r>
                      <a:r>
                        <a:rPr lang="pt-BR" sz="900" u="none" strike="noStrike" cap="none">
                          <a:solidFill>
                            <a:schemeClr val="dk1"/>
                          </a:solidFill>
                          <a:latin typeface="Times"/>
                          <a:ea typeface="Times"/>
                          <a:cs typeface="Times"/>
                          <a:sym typeface="Times"/>
                        </a:rPr>
                        <a:t>i</a:t>
                      </a:r>
                      <a:endParaRPr sz="1000" b="1" i="0" u="none" strike="noStrike" cap="none">
                        <a:solidFill>
                          <a:srgbClr val="000000"/>
                        </a:solidFill>
                        <a:latin typeface="Tahoma"/>
                        <a:ea typeface="Tahoma"/>
                        <a:cs typeface="Tahoma"/>
                        <a:sym typeface="Tahoma"/>
                      </a:endParaRPr>
                    </a:p>
                  </a:txBody>
                  <a:tcPr marL="4775" marR="4775"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NAE</a:t>
                      </a:r>
                      <a:endParaRPr sz="1000" b="1" i="0" u="none" strike="noStrike" cap="none">
                        <a:solidFill>
                          <a:srgbClr val="000000"/>
                        </a:solidFill>
                        <a:latin typeface="Tahoma"/>
                        <a:ea typeface="Tahoma"/>
                        <a:cs typeface="Tahoma"/>
                        <a:sym typeface="Tahoma"/>
                      </a:endParaRPr>
                    </a:p>
                  </a:txBody>
                  <a:tcPr marL="4775" marR="4775"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1000" b="1" u="none" strike="noStrike" cap="none">
                          <a:solidFill>
                            <a:schemeClr val="dk1"/>
                          </a:solidFill>
                          <a:latin typeface="Tahoma"/>
                          <a:ea typeface="Tahoma"/>
                          <a:cs typeface="Tahoma"/>
                          <a:sym typeface="Tahoma"/>
                        </a:rPr>
                        <a:t>-7%</a:t>
                      </a:r>
                      <a:endParaRPr sz="1000" b="1"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1100"/>
                        <a:buFont typeface="Arial"/>
                        <a:buNone/>
                      </a:pPr>
                      <a:r>
                        <a:rPr lang="pt-BR" sz="1000" b="1" u="none" strike="noStrike" cap="none">
                          <a:solidFill>
                            <a:schemeClr val="dk1"/>
                          </a:solidFill>
                          <a:latin typeface="Tahoma"/>
                          <a:ea typeface="Tahoma"/>
                          <a:cs typeface="Tahoma"/>
                          <a:sym typeface="Tahoma"/>
                        </a:rPr>
                        <a:t>em relação ao ano anterior</a:t>
                      </a:r>
                      <a:endParaRPr sz="1000" b="1" u="none" strike="noStrike" cap="none">
                        <a:solidFill>
                          <a:schemeClr val="dk1"/>
                        </a:solidFill>
                        <a:latin typeface="Tahoma"/>
                        <a:ea typeface="Tahoma"/>
                        <a:cs typeface="Tahoma"/>
                        <a:sym typeface="Tahoma"/>
                      </a:endParaRPr>
                    </a:p>
                  </a:txBody>
                  <a:tcPr marL="4775" marR="4775" marT="4775" marB="0" anchor="ctr">
                    <a:lnL w="12700" cap="flat" cmpd="sng">
                      <a:solidFill>
                        <a:schemeClr val="dk1"/>
                      </a:solidFill>
                      <a:prstDash val="solid"/>
                      <a:round/>
                      <a:headEnd type="none" w="sm" len="sm"/>
                      <a:tailEnd type="none" w="sm" len="sm"/>
                    </a:lnL>
                    <a:lnR w="19050" cap="flat" cmpd="sng">
                      <a:solidFill>
                        <a:srgbClr val="0C0C0C"/>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200" b="1" u="sng" strike="noStrike" cap="none">
                          <a:solidFill>
                            <a:srgbClr val="00B0E4"/>
                          </a:solidFill>
                          <a:latin typeface="Ruda"/>
                          <a:ea typeface="Ruda"/>
                          <a:cs typeface="Ruda"/>
                          <a:sym typeface="Ruda"/>
                        </a:rPr>
                        <a:t>APURAÇÃO ANUAL</a:t>
                      </a:r>
                      <a:endParaRPr sz="1000" b="1" u="none" strike="noStrike" cap="none">
                        <a:latin typeface="Tahoma"/>
                        <a:ea typeface="Tahoma"/>
                        <a:cs typeface="Tahoma"/>
                        <a:sym typeface="Tahoma"/>
                      </a:endParaRPr>
                    </a:p>
                  </a:txBody>
                  <a:tcPr marL="3300" marR="3300" marT="3300" marB="0" anchor="ctr">
                    <a:lnL w="19050" cap="flat" cmpd="sng">
                      <a:solidFill>
                        <a:srgbClr val="0C0C0C"/>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C0C0C"/>
                      </a:solidFill>
                      <a:prstDash val="solid"/>
                      <a:round/>
                      <a:headEnd type="none" w="sm" len="sm"/>
                      <a:tailEnd type="none" w="sm" len="sm"/>
                    </a:lnT>
                    <a:lnB w="19050" cap="flat" cmpd="sng">
                      <a:solidFill>
                        <a:srgbClr val="0C0C0C"/>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700" u="none" strike="noStrike" cap="none"/>
                    </a:p>
                  </a:txBody>
                  <a:tcPr marL="3300" marR="3300" marT="3300" marB="0" anchor="ctr">
                    <a:lnL w="19050" cap="flat" cmpd="sng">
                      <a:solidFill>
                        <a:srgbClr val="0C0C0C"/>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2000"/>
                        <a:buFont typeface="Tahoma"/>
                        <a:buNone/>
                      </a:pPr>
                      <a:endParaRPr sz="700" u="none" strike="noStrike" cap="none">
                        <a:solidFill>
                          <a:schemeClr val="dk1"/>
                        </a:solidFill>
                      </a:endParaRPr>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1"/>
                  </a:ext>
                </a:extLst>
              </a:tr>
            </a:tbl>
          </a:graphicData>
        </a:graphic>
      </p:graphicFrame>
      <p:sp>
        <p:nvSpPr>
          <p:cNvPr id="479" name="Google Shape;479;g24bd7aa5c59_2_142">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480" name="Google Shape;480;g24bd7aa5c59_2_142">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sp>
        <p:nvSpPr>
          <p:cNvPr id="486" name="Google Shape;486;p2"/>
          <p:cNvSpPr/>
          <p:nvPr/>
        </p:nvSpPr>
        <p:spPr>
          <a:xfrm>
            <a:off x="1004775" y="241050"/>
            <a:ext cx="5982000" cy="819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PROCESSOS</a:t>
            </a:r>
            <a:endParaRPr sz="2000" b="0" i="0" u="none" strike="noStrike" cap="none">
              <a:solidFill>
                <a:srgbClr val="00B0E4"/>
              </a:solidFill>
              <a:latin typeface="Arial"/>
              <a:ea typeface="Arial"/>
              <a:cs typeface="Arial"/>
              <a:sym typeface="Arial"/>
            </a:endParaRPr>
          </a:p>
        </p:txBody>
      </p:sp>
      <p:graphicFrame>
        <p:nvGraphicFramePr>
          <p:cNvPr id="487" name="Google Shape;487;p2"/>
          <p:cNvGraphicFramePr/>
          <p:nvPr/>
        </p:nvGraphicFramePr>
        <p:xfrm>
          <a:off x="1004776" y="1284969"/>
          <a:ext cx="3000000" cy="3000000"/>
        </p:xfrm>
        <a:graphic>
          <a:graphicData uri="http://schemas.openxmlformats.org/drawingml/2006/table">
            <a:tbl>
              <a:tblPr>
                <a:noFill/>
                <a:tableStyleId>{B3BB65DE-9921-495A-9B97-7B9C6928D6AA}</a:tableStyleId>
              </a:tblPr>
              <a:tblGrid>
                <a:gridCol w="1612925">
                  <a:extLst>
                    <a:ext uri="{9D8B030D-6E8A-4147-A177-3AD203B41FA5}">
                      <a16:colId xmlns:a16="http://schemas.microsoft.com/office/drawing/2014/main" val="20000"/>
                    </a:ext>
                  </a:extLst>
                </a:gridCol>
                <a:gridCol w="1956650">
                  <a:extLst>
                    <a:ext uri="{9D8B030D-6E8A-4147-A177-3AD203B41FA5}">
                      <a16:colId xmlns:a16="http://schemas.microsoft.com/office/drawing/2014/main" val="20001"/>
                    </a:ext>
                  </a:extLst>
                </a:gridCol>
                <a:gridCol w="839000">
                  <a:extLst>
                    <a:ext uri="{9D8B030D-6E8A-4147-A177-3AD203B41FA5}">
                      <a16:colId xmlns:a16="http://schemas.microsoft.com/office/drawing/2014/main" val="20002"/>
                    </a:ext>
                  </a:extLst>
                </a:gridCol>
                <a:gridCol w="753900">
                  <a:extLst>
                    <a:ext uri="{9D8B030D-6E8A-4147-A177-3AD203B41FA5}">
                      <a16:colId xmlns:a16="http://schemas.microsoft.com/office/drawing/2014/main" val="20003"/>
                    </a:ext>
                  </a:extLst>
                </a:gridCol>
                <a:gridCol w="932400">
                  <a:extLst>
                    <a:ext uri="{9D8B030D-6E8A-4147-A177-3AD203B41FA5}">
                      <a16:colId xmlns:a16="http://schemas.microsoft.com/office/drawing/2014/main" val="20004"/>
                    </a:ext>
                  </a:extLst>
                </a:gridCol>
                <a:gridCol w="688125">
                  <a:extLst>
                    <a:ext uri="{9D8B030D-6E8A-4147-A177-3AD203B41FA5}">
                      <a16:colId xmlns:a16="http://schemas.microsoft.com/office/drawing/2014/main" val="20005"/>
                    </a:ext>
                  </a:extLst>
                </a:gridCol>
                <a:gridCol w="673025">
                  <a:extLst>
                    <a:ext uri="{9D8B030D-6E8A-4147-A177-3AD203B41FA5}">
                      <a16:colId xmlns:a16="http://schemas.microsoft.com/office/drawing/2014/main" val="20006"/>
                    </a:ext>
                  </a:extLst>
                </a:gridCol>
                <a:gridCol w="611025">
                  <a:extLst>
                    <a:ext uri="{9D8B030D-6E8A-4147-A177-3AD203B41FA5}">
                      <a16:colId xmlns:a16="http://schemas.microsoft.com/office/drawing/2014/main" val="20007"/>
                    </a:ext>
                  </a:extLst>
                </a:gridCol>
              </a:tblGrid>
              <a:tr h="5057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300" marR="3300" marT="3300" marB="0" anchor="ctr">
                    <a:lnL w="19050" cap="flat" cmpd="sng">
                      <a:solidFill>
                        <a:srgbClr val="000000"/>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300" marR="3300" marT="3300" marB="0" anchor="ctr">
                    <a:lnL w="12700" cap="flat" cmpd="sng">
                      <a:solidFill>
                        <a:schemeClr val="lt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 </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C0C0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executada             ( A )</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6731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Índice de efetividade na implantação de processos mapeados no SGB/CPRM</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IEP= (Processos Implementados/Processos Mapeados) x 100</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
                      </a:r>
                      <a:br>
                        <a:rPr lang="pt-BR" sz="1000" b="1" i="0" u="none" strike="noStrike" cap="none">
                          <a:solidFill>
                            <a:schemeClr val="dk1"/>
                          </a:solidFill>
                          <a:latin typeface="Tahoma"/>
                          <a:ea typeface="Tahoma"/>
                          <a:cs typeface="Tahoma"/>
                          <a:sym typeface="Tahoma"/>
                        </a:rPr>
                      </a:br>
                      <a:r>
                        <a:rPr lang="pt-BR" sz="1000" b="1" i="0" u="none" strike="noStrike" cap="none">
                          <a:solidFill>
                            <a:schemeClr val="dk1"/>
                          </a:solidFill>
                          <a:latin typeface="Tahoma"/>
                          <a:ea typeface="Tahoma"/>
                          <a:cs typeface="Tahoma"/>
                          <a:sym typeface="Tahoma"/>
                        </a:rPr>
                        <a:t>SUPLAN</a:t>
                      </a:r>
                      <a:br>
                        <a:rPr lang="pt-BR" sz="1000" b="1" i="0" u="none" strike="noStrike" cap="none">
                          <a:solidFill>
                            <a:schemeClr val="dk1"/>
                          </a:solidFill>
                          <a:latin typeface="Tahoma"/>
                          <a:ea typeface="Tahoma"/>
                          <a:cs typeface="Tahoma"/>
                          <a:sym typeface="Tahoma"/>
                        </a:rPr>
                      </a:br>
                      <a:endParaRPr sz="1000" b="1" i="0" u="none" strike="noStrike" cap="none">
                        <a:solidFill>
                          <a:schemeClr val="dk1"/>
                        </a:solidFill>
                        <a:latin typeface="Tahoma"/>
                        <a:ea typeface="Tahoma"/>
                        <a:cs typeface="Tahoma"/>
                        <a:sym typeface="Tahoma"/>
                      </a:endParaRPr>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50%</a:t>
                      </a:r>
                      <a:endParaRPr sz="1000" b="1" u="none" strike="noStrike" cap="none">
                        <a:solidFill>
                          <a:schemeClr val="dk1"/>
                        </a:solidFill>
                        <a:latin typeface="Tahoma"/>
                        <a:ea typeface="Tahoma"/>
                        <a:cs typeface="Tahoma"/>
                        <a:sym typeface="Tahoma"/>
                      </a:endParaRPr>
                    </a:p>
                  </a:txBody>
                  <a:tcPr marL="3300" marR="3300" marT="3300" marB="0" anchor="ctr">
                    <a:lnL w="19050" cap="flat" cmpd="sng">
                      <a:solidFill>
                        <a:srgbClr val="000000"/>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200" b="1" u="sng" strike="noStrike" cap="none">
                          <a:solidFill>
                            <a:srgbClr val="00B0E4"/>
                          </a:solidFill>
                          <a:latin typeface="Ruda"/>
                          <a:ea typeface="Ruda"/>
                          <a:cs typeface="Ruda"/>
                          <a:sym typeface="Ruda"/>
                        </a:rPr>
                        <a:t>APURAÇÃO SEMESTRAL</a:t>
                      </a:r>
                      <a:endParaRPr sz="1200" b="1" u="sng" strike="noStrike" cap="none">
                        <a:solidFill>
                          <a:srgbClr val="00B0E4"/>
                        </a:solidFill>
                        <a:latin typeface="Ruda"/>
                        <a:ea typeface="Ruda"/>
                        <a:cs typeface="Ruda"/>
                        <a:sym typeface="Ruda"/>
                      </a:endParaRPr>
                    </a:p>
                    <a:p>
                      <a:pPr marL="0" marR="0" lvl="0" indent="0" algn="ctr" rtl="0">
                        <a:lnSpc>
                          <a:spcPct val="100000"/>
                        </a:lnSpc>
                        <a:spcBef>
                          <a:spcPts val="0"/>
                        </a:spcBef>
                        <a:spcAft>
                          <a:spcPts val="0"/>
                        </a:spcAft>
                        <a:buClr>
                          <a:srgbClr val="000000"/>
                        </a:buClr>
                        <a:buSzPts val="2000"/>
                        <a:buFont typeface="Arial"/>
                        <a:buNone/>
                      </a:pPr>
                      <a:endParaRPr sz="1200" b="1" u="sng" strike="noStrike" cap="none">
                        <a:solidFill>
                          <a:srgbClr val="00B0E4"/>
                        </a:solidFill>
                        <a:latin typeface="Ruda"/>
                        <a:ea typeface="Ruda"/>
                        <a:cs typeface="Ruda"/>
                        <a:sym typeface="Ruda"/>
                      </a:endParaRPr>
                    </a:p>
                  </a:txBody>
                  <a:tcPr marL="3300" marR="3300" marT="3300" marB="0" anchor="ctr">
                    <a:lnL w="19050" cap="flat" cmpd="sng">
                      <a:solidFill>
                        <a:srgbClr val="0C0C0C"/>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C0C0C"/>
                      </a:solidFill>
                      <a:prstDash val="solid"/>
                      <a:round/>
                      <a:headEnd type="none" w="sm" len="sm"/>
                      <a:tailEnd type="none" w="sm" len="sm"/>
                    </a:lnT>
                    <a:lnB w="19050" cap="flat" cmpd="sng">
                      <a:solidFill>
                        <a:srgbClr val="0C0C0C"/>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C0C0C"/>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1"/>
                  </a:ext>
                </a:extLst>
              </a:tr>
            </a:tbl>
          </a:graphicData>
        </a:graphic>
      </p:graphicFrame>
      <p:sp>
        <p:nvSpPr>
          <p:cNvPr id="488" name="Google Shape;488;p2">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489" name="Google Shape;489;p2">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graphicFrame>
        <p:nvGraphicFramePr>
          <p:cNvPr id="490" name="Google Shape;490;p2"/>
          <p:cNvGraphicFramePr/>
          <p:nvPr/>
        </p:nvGraphicFramePr>
        <p:xfrm>
          <a:off x="7242980" y="174845"/>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sp>
        <p:nvSpPr>
          <p:cNvPr id="491" name="Google Shape;491;p2"/>
          <p:cNvSpPr txBox="1"/>
          <p:nvPr/>
        </p:nvSpPr>
        <p:spPr>
          <a:xfrm>
            <a:off x="1004775" y="3853050"/>
            <a:ext cx="7995900" cy="385200"/>
          </a:xfrm>
          <a:prstGeom prst="rect">
            <a:avLst/>
          </a:prstGeom>
          <a:noFill/>
          <a:ln>
            <a:noFill/>
          </a:ln>
        </p:spPr>
        <p:txBody>
          <a:bodyPr spcFirstLastPara="1" wrap="square" lIns="91425" tIns="91425" rIns="91425" bIns="91425" anchor="t" anchorCtr="0">
            <a:spAutoFit/>
          </a:bodyPr>
          <a:lstStyle/>
          <a:p>
            <a:pPr marL="0" marR="0" lvl="0" indent="0" algn="just" rtl="0">
              <a:lnSpc>
                <a:spcPct val="93000"/>
              </a:lnSpc>
              <a:spcBef>
                <a:spcPts val="15"/>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p:txBody>
      </p:sp>
      <p:graphicFrame>
        <p:nvGraphicFramePr>
          <p:cNvPr id="492" name="Google Shape;492;p2"/>
          <p:cNvGraphicFramePr/>
          <p:nvPr/>
        </p:nvGraphicFramePr>
        <p:xfrm>
          <a:off x="1007547" y="2721140"/>
          <a:ext cx="3000000" cy="3000000"/>
        </p:xfrm>
        <a:graphic>
          <a:graphicData uri="http://schemas.openxmlformats.org/drawingml/2006/table">
            <a:tbl>
              <a:tblPr>
                <a:noFill/>
                <a:tableStyleId>{B3BB65DE-9921-495A-9B97-7B9C6928D6AA}</a:tableStyleId>
              </a:tblPr>
              <a:tblGrid>
                <a:gridCol w="1648200">
                  <a:extLst>
                    <a:ext uri="{9D8B030D-6E8A-4147-A177-3AD203B41FA5}">
                      <a16:colId xmlns:a16="http://schemas.microsoft.com/office/drawing/2014/main" val="20000"/>
                    </a:ext>
                  </a:extLst>
                </a:gridCol>
                <a:gridCol w="1657150">
                  <a:extLst>
                    <a:ext uri="{9D8B030D-6E8A-4147-A177-3AD203B41FA5}">
                      <a16:colId xmlns:a16="http://schemas.microsoft.com/office/drawing/2014/main" val="20001"/>
                    </a:ext>
                  </a:extLst>
                </a:gridCol>
                <a:gridCol w="996850">
                  <a:extLst>
                    <a:ext uri="{9D8B030D-6E8A-4147-A177-3AD203B41FA5}">
                      <a16:colId xmlns:a16="http://schemas.microsoft.com/office/drawing/2014/main" val="20002"/>
                    </a:ext>
                  </a:extLst>
                </a:gridCol>
                <a:gridCol w="779500">
                  <a:extLst>
                    <a:ext uri="{9D8B030D-6E8A-4147-A177-3AD203B41FA5}">
                      <a16:colId xmlns:a16="http://schemas.microsoft.com/office/drawing/2014/main" val="20003"/>
                    </a:ext>
                  </a:extLst>
                </a:gridCol>
                <a:gridCol w="931425">
                  <a:extLst>
                    <a:ext uri="{9D8B030D-6E8A-4147-A177-3AD203B41FA5}">
                      <a16:colId xmlns:a16="http://schemas.microsoft.com/office/drawing/2014/main" val="20004"/>
                    </a:ext>
                  </a:extLst>
                </a:gridCol>
                <a:gridCol w="747475">
                  <a:extLst>
                    <a:ext uri="{9D8B030D-6E8A-4147-A177-3AD203B41FA5}">
                      <a16:colId xmlns:a16="http://schemas.microsoft.com/office/drawing/2014/main" val="20005"/>
                    </a:ext>
                  </a:extLst>
                </a:gridCol>
                <a:gridCol w="667075">
                  <a:extLst>
                    <a:ext uri="{9D8B030D-6E8A-4147-A177-3AD203B41FA5}">
                      <a16:colId xmlns:a16="http://schemas.microsoft.com/office/drawing/2014/main" val="20006"/>
                    </a:ext>
                  </a:extLst>
                </a:gridCol>
                <a:gridCol w="650375">
                  <a:extLst>
                    <a:ext uri="{9D8B030D-6E8A-4147-A177-3AD203B41FA5}">
                      <a16:colId xmlns:a16="http://schemas.microsoft.com/office/drawing/2014/main" val="20007"/>
                    </a:ext>
                  </a:extLst>
                </a:gridCol>
              </a:tblGrid>
              <a:tr h="4605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300" marR="3300" marT="3300" marB="0" anchor="ctr">
                    <a:lnL w="19050" cap="flat" cmpd="sng">
                      <a:solidFill>
                        <a:srgbClr val="000000"/>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300" marR="3300" marT="3300" marB="0" anchor="ctr">
                    <a:lnL w="12700" cap="flat" cmpd="sng">
                      <a:solidFill>
                        <a:schemeClr val="lt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 </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C0C0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6233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Índice de alcance dos indicadores finalísticos do SGB/CPRM</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média de realização dos indicadores finalísticos</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SUPLAN</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100%</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200" b="1" u="sng" strike="noStrike" cap="none">
                          <a:solidFill>
                            <a:srgbClr val="00B0E4"/>
                          </a:solidFill>
                          <a:latin typeface="Ruda"/>
                          <a:ea typeface="Ruda"/>
                          <a:cs typeface="Ruda"/>
                          <a:sym typeface="Ruda"/>
                        </a:rPr>
                        <a:t>APURAÇÃO SEMESTRAL</a:t>
                      </a:r>
                      <a:endParaRPr sz="1200" b="1" u="sng" strike="noStrike" cap="none">
                        <a:solidFill>
                          <a:srgbClr val="00B0E4"/>
                        </a:solidFill>
                        <a:latin typeface="Ruda"/>
                        <a:ea typeface="Ruda"/>
                        <a:cs typeface="Ruda"/>
                        <a:sym typeface="Ruda"/>
                      </a:endParaRPr>
                    </a:p>
                    <a:p>
                      <a:pPr marL="0" marR="0" lvl="0" indent="0" algn="ctr" rtl="0">
                        <a:lnSpc>
                          <a:spcPct val="100000"/>
                        </a:lnSpc>
                        <a:spcBef>
                          <a:spcPts val="0"/>
                        </a:spcBef>
                        <a:spcAft>
                          <a:spcPts val="0"/>
                        </a:spcAft>
                        <a:buClr>
                          <a:srgbClr val="000000"/>
                        </a:buClr>
                        <a:buSzPts val="2000"/>
                        <a:buFont typeface="Arial"/>
                        <a:buNone/>
                      </a:pPr>
                      <a:endParaRPr sz="1200" b="1" u="sng" strike="noStrike" cap="none">
                        <a:solidFill>
                          <a:srgbClr val="00B0E4"/>
                        </a:solidFill>
                        <a:latin typeface="Ruda"/>
                        <a:ea typeface="Ruda"/>
                        <a:cs typeface="Ruda"/>
                        <a:sym typeface="Ruda"/>
                      </a:endParaRPr>
                    </a:p>
                  </a:txBody>
                  <a:tcPr marL="3300" marR="3300" marT="3300" marB="0" anchor="ctr">
                    <a:lnL w="19050" cap="flat" cmpd="sng">
                      <a:solidFill>
                        <a:srgbClr val="0C0C0C"/>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C0C0C"/>
                      </a:solidFill>
                      <a:prstDash val="solid"/>
                      <a:round/>
                      <a:headEnd type="none" w="sm" len="sm"/>
                      <a:tailEnd type="none" w="sm" len="sm"/>
                    </a:lnT>
                    <a:lnB w="19050" cap="flat" cmpd="sng">
                      <a:solidFill>
                        <a:srgbClr val="0C0C0C"/>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C0C0C"/>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graphicFrame>
        <p:nvGraphicFramePr>
          <p:cNvPr id="497" name="Google Shape;497;p3"/>
          <p:cNvGraphicFramePr/>
          <p:nvPr/>
        </p:nvGraphicFramePr>
        <p:xfrm>
          <a:off x="7239000" y="172489"/>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sp>
        <p:nvSpPr>
          <p:cNvPr id="498" name="Google Shape;498;p3"/>
          <p:cNvSpPr/>
          <p:nvPr/>
        </p:nvSpPr>
        <p:spPr>
          <a:xfrm>
            <a:off x="1046605" y="172489"/>
            <a:ext cx="6070200" cy="850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PROCESSOS</a:t>
            </a:r>
            <a:endParaRPr sz="2000" b="0" i="0" u="none" strike="noStrike" cap="none">
              <a:solidFill>
                <a:srgbClr val="00B0E4"/>
              </a:solidFill>
              <a:latin typeface="Arial"/>
              <a:ea typeface="Arial"/>
              <a:cs typeface="Arial"/>
              <a:sym typeface="Arial"/>
            </a:endParaRPr>
          </a:p>
        </p:txBody>
      </p:sp>
      <p:graphicFrame>
        <p:nvGraphicFramePr>
          <p:cNvPr id="499" name="Google Shape;499;p3"/>
          <p:cNvGraphicFramePr/>
          <p:nvPr/>
        </p:nvGraphicFramePr>
        <p:xfrm>
          <a:off x="1028700" y="1072228"/>
          <a:ext cx="3000000" cy="3000000"/>
        </p:xfrm>
        <a:graphic>
          <a:graphicData uri="http://schemas.openxmlformats.org/drawingml/2006/table">
            <a:tbl>
              <a:tblPr>
                <a:noFill/>
                <a:tableStyleId>{B3BB65DE-9921-495A-9B97-7B9C6928D6AA}</a:tableStyleId>
              </a:tblPr>
              <a:tblGrid>
                <a:gridCol w="1649275">
                  <a:extLst>
                    <a:ext uri="{9D8B030D-6E8A-4147-A177-3AD203B41FA5}">
                      <a16:colId xmlns:a16="http://schemas.microsoft.com/office/drawing/2014/main" val="20000"/>
                    </a:ext>
                  </a:extLst>
                </a:gridCol>
                <a:gridCol w="1665425">
                  <a:extLst>
                    <a:ext uri="{9D8B030D-6E8A-4147-A177-3AD203B41FA5}">
                      <a16:colId xmlns:a16="http://schemas.microsoft.com/office/drawing/2014/main" val="20001"/>
                    </a:ext>
                  </a:extLst>
                </a:gridCol>
                <a:gridCol w="1015600">
                  <a:extLst>
                    <a:ext uri="{9D8B030D-6E8A-4147-A177-3AD203B41FA5}">
                      <a16:colId xmlns:a16="http://schemas.microsoft.com/office/drawing/2014/main" val="20002"/>
                    </a:ext>
                  </a:extLst>
                </a:gridCol>
                <a:gridCol w="764500">
                  <a:extLst>
                    <a:ext uri="{9D8B030D-6E8A-4147-A177-3AD203B41FA5}">
                      <a16:colId xmlns:a16="http://schemas.microsoft.com/office/drawing/2014/main" val="20003"/>
                    </a:ext>
                  </a:extLst>
                </a:gridCol>
                <a:gridCol w="854450">
                  <a:extLst>
                    <a:ext uri="{9D8B030D-6E8A-4147-A177-3AD203B41FA5}">
                      <a16:colId xmlns:a16="http://schemas.microsoft.com/office/drawing/2014/main" val="20004"/>
                    </a:ext>
                  </a:extLst>
                </a:gridCol>
                <a:gridCol w="749525">
                  <a:extLst>
                    <a:ext uri="{9D8B030D-6E8A-4147-A177-3AD203B41FA5}">
                      <a16:colId xmlns:a16="http://schemas.microsoft.com/office/drawing/2014/main" val="20005"/>
                    </a:ext>
                  </a:extLst>
                </a:gridCol>
                <a:gridCol w="626850">
                  <a:extLst>
                    <a:ext uri="{9D8B030D-6E8A-4147-A177-3AD203B41FA5}">
                      <a16:colId xmlns:a16="http://schemas.microsoft.com/office/drawing/2014/main" val="20006"/>
                    </a:ext>
                  </a:extLst>
                </a:gridCol>
                <a:gridCol w="713525">
                  <a:extLst>
                    <a:ext uri="{9D8B030D-6E8A-4147-A177-3AD203B41FA5}">
                      <a16:colId xmlns:a16="http://schemas.microsoft.com/office/drawing/2014/main" val="20007"/>
                    </a:ext>
                  </a:extLst>
                </a:gridCol>
              </a:tblGrid>
              <a:tr h="6096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300" marR="3300" marT="3300" marB="0" anchor="ctr">
                    <a:lnL w="19050" cap="flat" cmpd="sng">
                      <a:solidFill>
                        <a:srgbClr val="000000"/>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300" marR="3300" marT="3300" marB="0" anchor="ctr">
                    <a:lnL w="12700" cap="flat" cmpd="sng">
                      <a:solidFill>
                        <a:schemeClr val="lt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 </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3º</a:t>
                      </a:r>
                      <a:r>
                        <a:rPr lang="pt-BR" sz="1000" b="1" i="0" u="none" strike="noStrike" cap="none">
                          <a:solidFill>
                            <a:srgbClr val="FFFFFF"/>
                          </a:solidFill>
                          <a:latin typeface="Tahoma"/>
                          <a:ea typeface="Tahoma"/>
                          <a:cs typeface="Tahoma"/>
                          <a:sym typeface="Tahoma"/>
                        </a:rPr>
                        <a:t> Trimestre</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C0C0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5671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Índice de Satisfação com os produtos do SGB/CPRM</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 usuários satisfeitos nas pesquisas aplicadas</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OUVIDORIA</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82</a:t>
                      </a:r>
                      <a:r>
                        <a:rPr lang="pt-BR" sz="1000" b="1" i="0" u="none" strike="noStrike" cap="none">
                          <a:solidFill>
                            <a:schemeClr val="dk1"/>
                          </a:solidFill>
                          <a:latin typeface="Tahoma"/>
                          <a:ea typeface="Tahoma"/>
                          <a:cs typeface="Tahoma"/>
                          <a:sym typeface="Tahoma"/>
                        </a:rPr>
                        <a:t>%</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b="1" u="sng" strike="noStrike" cap="none">
                          <a:solidFill>
                            <a:srgbClr val="00B0E4"/>
                          </a:solidFill>
                          <a:latin typeface="Ruda"/>
                          <a:ea typeface="Ruda"/>
                          <a:cs typeface="Ruda"/>
                          <a:sym typeface="Ruda"/>
                        </a:rPr>
                        <a:t>APURAÇÃO SEMESTRAL</a:t>
                      </a:r>
                      <a:endParaRPr sz="1400" u="none" strike="noStrike" cap="none"/>
                    </a:p>
                  </a:txBody>
                  <a:tcPr marL="3300" marR="3300" marT="3300" marB="0" anchor="ctr">
                    <a:lnL w="19050" cap="flat" cmpd="sng">
                      <a:solidFill>
                        <a:srgbClr val="0C0C0C"/>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C0C0C"/>
                      </a:solidFill>
                      <a:prstDash val="solid"/>
                      <a:round/>
                      <a:headEnd type="none" w="sm" len="sm"/>
                      <a:tailEnd type="none" w="sm" len="sm"/>
                    </a:lnT>
                    <a:lnB w="19050" cap="flat" cmpd="sng">
                      <a:solidFill>
                        <a:srgbClr val="0C0C0C"/>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C0C0C"/>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1"/>
                  </a:ext>
                </a:extLst>
              </a:tr>
            </a:tbl>
          </a:graphicData>
        </a:graphic>
      </p:graphicFrame>
      <p:sp>
        <p:nvSpPr>
          <p:cNvPr id="500" name="Google Shape;500;p3">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501" name="Google Shape;501;p3">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graphicFrame>
        <p:nvGraphicFramePr>
          <p:cNvPr id="502" name="Google Shape;502;p3"/>
          <p:cNvGraphicFramePr/>
          <p:nvPr/>
        </p:nvGraphicFramePr>
        <p:xfrm>
          <a:off x="1060786" y="2840027"/>
          <a:ext cx="3000000" cy="3000000"/>
        </p:xfrm>
        <a:graphic>
          <a:graphicData uri="http://schemas.openxmlformats.org/drawingml/2006/table">
            <a:tbl>
              <a:tblPr>
                <a:noFill/>
                <a:tableStyleId>{B3BB65DE-9921-495A-9B97-7B9C6928D6AA}</a:tableStyleId>
              </a:tblPr>
              <a:tblGrid>
                <a:gridCol w="1584975">
                  <a:extLst>
                    <a:ext uri="{9D8B030D-6E8A-4147-A177-3AD203B41FA5}">
                      <a16:colId xmlns:a16="http://schemas.microsoft.com/office/drawing/2014/main" val="20000"/>
                    </a:ext>
                  </a:extLst>
                </a:gridCol>
                <a:gridCol w="1813825">
                  <a:extLst>
                    <a:ext uri="{9D8B030D-6E8A-4147-A177-3AD203B41FA5}">
                      <a16:colId xmlns:a16="http://schemas.microsoft.com/office/drawing/2014/main" val="20001"/>
                    </a:ext>
                  </a:extLst>
                </a:gridCol>
                <a:gridCol w="824475">
                  <a:extLst>
                    <a:ext uri="{9D8B030D-6E8A-4147-A177-3AD203B41FA5}">
                      <a16:colId xmlns:a16="http://schemas.microsoft.com/office/drawing/2014/main" val="20002"/>
                    </a:ext>
                  </a:extLst>
                </a:gridCol>
                <a:gridCol w="794475">
                  <a:extLst>
                    <a:ext uri="{9D8B030D-6E8A-4147-A177-3AD203B41FA5}">
                      <a16:colId xmlns:a16="http://schemas.microsoft.com/office/drawing/2014/main" val="20003"/>
                    </a:ext>
                  </a:extLst>
                </a:gridCol>
                <a:gridCol w="891925">
                  <a:extLst>
                    <a:ext uri="{9D8B030D-6E8A-4147-A177-3AD203B41FA5}">
                      <a16:colId xmlns:a16="http://schemas.microsoft.com/office/drawing/2014/main" val="20004"/>
                    </a:ext>
                  </a:extLst>
                </a:gridCol>
                <a:gridCol w="749525">
                  <a:extLst>
                    <a:ext uri="{9D8B030D-6E8A-4147-A177-3AD203B41FA5}">
                      <a16:colId xmlns:a16="http://schemas.microsoft.com/office/drawing/2014/main" val="20005"/>
                    </a:ext>
                  </a:extLst>
                </a:gridCol>
                <a:gridCol w="659575">
                  <a:extLst>
                    <a:ext uri="{9D8B030D-6E8A-4147-A177-3AD203B41FA5}">
                      <a16:colId xmlns:a16="http://schemas.microsoft.com/office/drawing/2014/main" val="20006"/>
                    </a:ext>
                  </a:extLst>
                </a:gridCol>
                <a:gridCol w="639825">
                  <a:extLst>
                    <a:ext uri="{9D8B030D-6E8A-4147-A177-3AD203B41FA5}">
                      <a16:colId xmlns:a16="http://schemas.microsoft.com/office/drawing/2014/main" val="20007"/>
                    </a:ext>
                  </a:extLst>
                </a:gridCol>
              </a:tblGrid>
              <a:tr h="5110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300" marR="3300" marT="3300" marB="0" anchor="ctr">
                    <a:lnL w="19050" cap="flat" cmpd="sng">
                      <a:solidFill>
                        <a:srgbClr val="000000"/>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300" marR="3300" marT="3300" marB="0" anchor="ctr">
                    <a:lnL w="12700" cap="flat" cmpd="sng">
                      <a:solidFill>
                        <a:schemeClr val="lt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 </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chemeClr val="lt1"/>
                          </a:solidFill>
                          <a:latin typeface="Tahoma"/>
                          <a:ea typeface="Tahoma"/>
                          <a:cs typeface="Tahoma"/>
                          <a:sym typeface="Tahoma"/>
                        </a:rPr>
                        <a:t>3º</a:t>
                      </a:r>
                      <a:r>
                        <a:rPr lang="pt-BR" sz="1000" b="1" i="0" u="none" strike="noStrike" cap="none">
                          <a:solidFill>
                            <a:srgbClr val="FFFFFF"/>
                          </a:solidFill>
                          <a:latin typeface="Tahoma"/>
                          <a:ea typeface="Tahoma"/>
                          <a:cs typeface="Tahoma"/>
                          <a:sym typeface="Tahoma"/>
                        </a:rPr>
                        <a:t>Trimestre</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executada             ( A )</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6129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Índice de desempenho dos projetos de Cooperação Internacional</a:t>
                      </a:r>
                      <a:endParaRPr sz="1000" b="1" i="0" u="none" strike="noStrike" cap="none">
                        <a:solidFill>
                          <a:schemeClr val="dk1"/>
                        </a:solidFill>
                        <a:latin typeface="Tahoma"/>
                        <a:ea typeface="Tahoma"/>
                        <a:cs typeface="Tahoma"/>
                        <a:sym typeface="Tahoma"/>
                      </a:endParaRPr>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Média de desempenho dos projetos de Cooperação Internacional</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ASSUNI</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100" b="1" i="0" u="none" strike="noStrike" cap="none">
                          <a:solidFill>
                            <a:schemeClr val="dk1"/>
                          </a:solidFill>
                        </a:rPr>
                        <a:t>100%</a:t>
                      </a:r>
                      <a:endParaRPr sz="1100" b="1"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pt-BR" sz="1200" u="sng" strike="noStrike" cap="none">
                          <a:solidFill>
                            <a:srgbClr val="00B0E4"/>
                          </a:solidFill>
                          <a:latin typeface="Ruda"/>
                          <a:ea typeface="Ruda"/>
                          <a:cs typeface="Ruda"/>
                          <a:sym typeface="Ruda"/>
                        </a:rPr>
                        <a:t>SEM APURAÇÃO</a:t>
                      </a:r>
                      <a:endParaRPr sz="1200" u="sng" strike="noStrike" cap="none">
                        <a:solidFill>
                          <a:srgbClr val="00B0E4"/>
                        </a:solidFill>
                        <a:latin typeface="Ruda"/>
                        <a:ea typeface="Ruda"/>
                        <a:cs typeface="Ruda"/>
                        <a:sym typeface="Ruda"/>
                      </a:endParaRPr>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1"/>
                  </a:ext>
                </a:extLst>
              </a:tr>
            </a:tbl>
          </a:graphicData>
        </a:graphic>
      </p:graphicFrame>
      <p:sp>
        <p:nvSpPr>
          <p:cNvPr id="503" name="Google Shape;503;p3"/>
          <p:cNvSpPr/>
          <p:nvPr/>
        </p:nvSpPr>
        <p:spPr>
          <a:xfrm>
            <a:off x="1017300" y="2154415"/>
            <a:ext cx="8126700" cy="2278800"/>
          </a:xfrm>
          <a:prstGeom prst="rect">
            <a:avLst/>
          </a:prstGeom>
          <a:noFill/>
          <a:ln>
            <a:noFill/>
          </a:ln>
        </p:spPr>
        <p:txBody>
          <a:bodyPr spcFirstLastPara="1" wrap="square" lIns="45700" tIns="22850" rIns="45700" bIns="22850" anchor="t" anchorCtr="0">
            <a:noAutofit/>
          </a:bodyPr>
          <a:lstStyle/>
          <a:p>
            <a:pPr marL="0" marR="0" lvl="0" indent="0" algn="just" rtl="0">
              <a:lnSpc>
                <a:spcPct val="107000"/>
              </a:lnSpc>
              <a:spcBef>
                <a:spcPts val="0"/>
              </a:spcBef>
              <a:spcAft>
                <a:spcPts val="0"/>
              </a:spcAft>
              <a:buClr>
                <a:srgbClr val="000000"/>
              </a:buClr>
              <a:buSzPts val="1200"/>
              <a:buFont typeface="Times New Roman"/>
              <a:buNone/>
            </a:pPr>
            <a:endParaRPr sz="1200" b="1" i="0" u="sng"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a:t>
            </a:r>
            <a:r>
              <a:rPr lang="pt-BR" sz="1200" b="0" i="0" u="none" strike="noStrike" cap="none">
                <a:solidFill>
                  <a:srgbClr val="00B0E4"/>
                </a:solidFill>
                <a:latin typeface="Ruda"/>
                <a:ea typeface="Ruda"/>
                <a:cs typeface="Ruda"/>
                <a:sym typeface="Ruda"/>
              </a:rPr>
              <a:t> Apuração semestral – primeiro semestre 77%</a:t>
            </a: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Times New Roman"/>
              <a:buNone/>
            </a:pPr>
            <a:endParaRPr sz="1200" b="1" i="0" u="none" strike="noStrike" cap="none">
              <a:solidFill>
                <a:srgbClr val="00B0E4"/>
              </a:solidFill>
              <a:latin typeface="Ruda"/>
              <a:ea typeface="Ruda"/>
              <a:cs typeface="Ruda"/>
              <a:sym typeface="Ruda"/>
            </a:endParaRPr>
          </a:p>
        </p:txBody>
      </p:sp>
      <p:sp>
        <p:nvSpPr>
          <p:cNvPr id="504" name="Google Shape;504;p3"/>
          <p:cNvSpPr/>
          <p:nvPr/>
        </p:nvSpPr>
        <p:spPr>
          <a:xfrm>
            <a:off x="1079607" y="3954676"/>
            <a:ext cx="8126700" cy="2278800"/>
          </a:xfrm>
          <a:prstGeom prst="rect">
            <a:avLst/>
          </a:prstGeom>
          <a:noFill/>
          <a:ln>
            <a:noFill/>
          </a:ln>
        </p:spPr>
        <p:txBody>
          <a:bodyPr spcFirstLastPara="1" wrap="square" lIns="45700" tIns="22850" rIns="45700" bIns="22850" anchor="t" anchorCtr="0">
            <a:noAutofit/>
          </a:bodyPr>
          <a:lstStyle/>
          <a:p>
            <a:pPr marL="0" marR="0" lvl="0" indent="0" algn="just" rtl="0">
              <a:lnSpc>
                <a:spcPct val="107000"/>
              </a:lnSpc>
              <a:spcBef>
                <a:spcPts val="0"/>
              </a:spcBef>
              <a:spcAft>
                <a:spcPts val="0"/>
              </a:spcAft>
              <a:buClr>
                <a:srgbClr val="000000"/>
              </a:buClr>
              <a:buSzPts val="1200"/>
              <a:buFont typeface="Times New Roman"/>
              <a:buNone/>
            </a:pPr>
            <a:endParaRPr sz="1200" b="1" i="0" u="sng"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a:t>
            </a:r>
            <a:r>
              <a:rPr lang="pt-BR" sz="1200" b="0" i="0" u="none" strike="noStrike" cap="none">
                <a:solidFill>
                  <a:srgbClr val="00B0E4"/>
                </a:solidFill>
                <a:latin typeface="Ruda"/>
                <a:ea typeface="Ruda"/>
                <a:cs typeface="Ruda"/>
                <a:sym typeface="Ruda"/>
              </a:rPr>
              <a:t> Não foi possível fazer a apuração do indicador.</a:t>
            </a: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Times New Roman"/>
              <a:buNone/>
            </a:pPr>
            <a:endParaRPr sz="1200" b="1" i="0" u="none" strike="noStrike" cap="none">
              <a:solidFill>
                <a:srgbClr val="00B0E4"/>
              </a:solidFill>
              <a:latin typeface="Ruda"/>
              <a:ea typeface="Ruda"/>
              <a:cs typeface="Ruda"/>
              <a:sym typeface="Rud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4bd7aa5c59_2_99"/>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214" name="Google Shape;214;g24bd7aa5c59_2_99"/>
          <p:cNvGraphicFramePr/>
          <p:nvPr/>
        </p:nvGraphicFramePr>
        <p:xfrm>
          <a:off x="7239000" y="172489"/>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sp>
        <p:nvSpPr>
          <p:cNvPr id="215" name="Google Shape;215;g24bd7aa5c59_2_99"/>
          <p:cNvSpPr txBox="1"/>
          <p:nvPr/>
        </p:nvSpPr>
        <p:spPr>
          <a:xfrm>
            <a:off x="1036320" y="2295467"/>
            <a:ext cx="8031600" cy="1132500"/>
          </a:xfrm>
          <a:prstGeom prst="rect">
            <a:avLst/>
          </a:prstGeom>
          <a:noFill/>
          <a:ln>
            <a:noFill/>
          </a:ln>
        </p:spPr>
        <p:txBody>
          <a:bodyPr spcFirstLastPara="1" wrap="square" lIns="45700" tIns="22850" rIns="45700" bIns="22850" anchor="t" anchorCtr="0">
            <a:spAutoFit/>
          </a:bodyPr>
          <a:lstStyle/>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Análise de tendência: </a:t>
            </a:r>
            <a:r>
              <a:rPr lang="pt-BR" sz="1200" b="0" i="0" u="none" strike="noStrike" cap="none">
                <a:solidFill>
                  <a:srgbClr val="00B0E4"/>
                </a:solidFill>
                <a:latin typeface="Ruda"/>
                <a:ea typeface="Ruda"/>
                <a:cs typeface="Ruda"/>
                <a:sym typeface="Ruda"/>
              </a:rPr>
              <a:t>Indicador supera parcialmente o esperado devido a contratação de capacitações de segurança e 22 turmas exclusivas com a ENAP. </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2400"/>
              <a:buFont typeface="Times New Roman"/>
              <a:buNone/>
            </a:pPr>
            <a:endParaRPr sz="1200" b="1" i="0" u="sng" strike="noStrike" cap="none">
              <a:solidFill>
                <a:srgbClr val="00B0E4"/>
              </a:solidFill>
              <a:latin typeface="Ruda"/>
              <a:ea typeface="Ruda"/>
              <a:cs typeface="Ruda"/>
              <a:sym typeface="Ruda"/>
            </a:endParaRPr>
          </a:p>
          <a:p>
            <a:pPr marL="0" marR="0" lvl="0" indent="0" algn="just" rtl="0">
              <a:lnSpc>
                <a:spcPct val="93000"/>
              </a:lnSpc>
              <a:spcBef>
                <a:spcPts val="15"/>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Observações: 1) </a:t>
            </a:r>
            <a:r>
              <a:rPr lang="pt-BR" sz="1200" b="0" i="0" u="none" strike="noStrike" cap="none">
                <a:solidFill>
                  <a:srgbClr val="00B0E4"/>
                </a:solidFill>
                <a:latin typeface="Ruda"/>
                <a:ea typeface="Ruda"/>
                <a:cs typeface="Ruda"/>
                <a:sym typeface="Ruda"/>
              </a:rPr>
              <a:t>Contratação de capacitações de segurança e 22 turmas exclusivas com a ENAP; 2) Capacitações específicas para gestores também serão contratadas.</a:t>
            </a: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15"/>
              </a:spcBef>
              <a:spcAft>
                <a:spcPts val="0"/>
              </a:spcAft>
              <a:buClr>
                <a:srgbClr val="000000"/>
              </a:buClr>
              <a:buSzPts val="2400"/>
              <a:buFont typeface="Times New Roman"/>
              <a:buNone/>
            </a:pPr>
            <a:endParaRPr sz="1200" b="0" i="0" u="none" strike="noStrike" cap="none">
              <a:solidFill>
                <a:srgbClr val="00B0E4"/>
              </a:solidFill>
              <a:latin typeface="Ruda"/>
              <a:ea typeface="Ruda"/>
              <a:cs typeface="Ruda"/>
              <a:sym typeface="Ruda"/>
            </a:endParaRPr>
          </a:p>
        </p:txBody>
      </p:sp>
      <p:graphicFrame>
        <p:nvGraphicFramePr>
          <p:cNvPr id="216" name="Google Shape;216;g24bd7aa5c59_2_99"/>
          <p:cNvGraphicFramePr/>
          <p:nvPr/>
        </p:nvGraphicFramePr>
        <p:xfrm>
          <a:off x="1046474" y="1087110"/>
          <a:ext cx="3000000" cy="3000000"/>
        </p:xfrm>
        <a:graphic>
          <a:graphicData uri="http://schemas.openxmlformats.org/drawingml/2006/table">
            <a:tbl>
              <a:tblPr>
                <a:noFill/>
                <a:tableStyleId>{B3BB65DE-9921-495A-9B97-7B9C6928D6AA}</a:tableStyleId>
              </a:tblPr>
              <a:tblGrid>
                <a:gridCol w="1598750">
                  <a:extLst>
                    <a:ext uri="{9D8B030D-6E8A-4147-A177-3AD203B41FA5}">
                      <a16:colId xmlns:a16="http://schemas.microsoft.com/office/drawing/2014/main" val="20000"/>
                    </a:ext>
                  </a:extLst>
                </a:gridCol>
                <a:gridCol w="1598750">
                  <a:extLst>
                    <a:ext uri="{9D8B030D-6E8A-4147-A177-3AD203B41FA5}">
                      <a16:colId xmlns:a16="http://schemas.microsoft.com/office/drawing/2014/main" val="20001"/>
                    </a:ext>
                  </a:extLst>
                </a:gridCol>
                <a:gridCol w="845325">
                  <a:extLst>
                    <a:ext uri="{9D8B030D-6E8A-4147-A177-3AD203B41FA5}">
                      <a16:colId xmlns:a16="http://schemas.microsoft.com/office/drawing/2014/main" val="20002"/>
                    </a:ext>
                  </a:extLst>
                </a:gridCol>
                <a:gridCol w="845325">
                  <a:extLst>
                    <a:ext uri="{9D8B030D-6E8A-4147-A177-3AD203B41FA5}">
                      <a16:colId xmlns:a16="http://schemas.microsoft.com/office/drawing/2014/main" val="20003"/>
                    </a:ext>
                  </a:extLst>
                </a:gridCol>
                <a:gridCol w="872900">
                  <a:extLst>
                    <a:ext uri="{9D8B030D-6E8A-4147-A177-3AD203B41FA5}">
                      <a16:colId xmlns:a16="http://schemas.microsoft.com/office/drawing/2014/main" val="20004"/>
                    </a:ext>
                  </a:extLst>
                </a:gridCol>
                <a:gridCol w="799375">
                  <a:extLst>
                    <a:ext uri="{9D8B030D-6E8A-4147-A177-3AD203B41FA5}">
                      <a16:colId xmlns:a16="http://schemas.microsoft.com/office/drawing/2014/main" val="20005"/>
                    </a:ext>
                  </a:extLst>
                </a:gridCol>
                <a:gridCol w="716700">
                  <a:extLst>
                    <a:ext uri="{9D8B030D-6E8A-4147-A177-3AD203B41FA5}">
                      <a16:colId xmlns:a16="http://schemas.microsoft.com/office/drawing/2014/main" val="20006"/>
                    </a:ext>
                  </a:extLst>
                </a:gridCol>
                <a:gridCol w="744250">
                  <a:extLst>
                    <a:ext uri="{9D8B030D-6E8A-4147-A177-3AD203B41FA5}">
                      <a16:colId xmlns:a16="http://schemas.microsoft.com/office/drawing/2014/main" val="20007"/>
                    </a:ext>
                  </a:extLst>
                </a:gridCol>
              </a:tblGrid>
              <a:tr h="4750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4775" marR="4775" marT="477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5367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Empregados capacitados em assuntos estratégico</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EC=Σnº de empregados capacitados </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DERHU</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950</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776</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82</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75</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109</a:t>
                      </a:r>
                      <a:r>
                        <a:rPr lang="pt-BR" sz="1000" b="1" i="0" u="none" strike="noStrike" cap="none">
                          <a:solidFill>
                            <a:schemeClr val="dk1"/>
                          </a:solidFill>
                          <a:latin typeface="Tahoma"/>
                          <a:ea typeface="Tahoma"/>
                          <a:cs typeface="Tahoma"/>
                          <a:sym typeface="Tahoma"/>
                        </a:rPr>
                        <a:t>%</a:t>
                      </a:r>
                      <a:endParaRPr sz="700" u="none" strike="noStrike" cap="none">
                        <a:solidFill>
                          <a:schemeClr val="dk1"/>
                        </a:solidFill>
                      </a:endParaRPr>
                    </a:p>
                  </a:txBody>
                  <a:tcPr marL="4775" marR="4775" marT="47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217" name="Google Shape;217;g24bd7aa5c59_2_99"/>
          <p:cNvSpPr/>
          <p:nvPr/>
        </p:nvSpPr>
        <p:spPr>
          <a:xfrm>
            <a:off x="1057663" y="133351"/>
            <a:ext cx="6011100" cy="634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RH &amp; INFRAESTRUTURA</a:t>
            </a:r>
            <a:endParaRPr sz="2000" b="1"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INVESTIR NA CAPACITAÇÃO DOS RECURSOS HUMANOS</a:t>
            </a:r>
            <a:endParaRPr sz="1400" b="1"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endParaRPr sz="1300" b="1" i="0" u="none" strike="noStrike" cap="none">
              <a:solidFill>
                <a:schemeClr val="dk1"/>
              </a:solidFill>
              <a:latin typeface="Tahoma"/>
              <a:ea typeface="Tahoma"/>
              <a:cs typeface="Tahoma"/>
              <a:sym typeface="Tahoma"/>
            </a:endParaRPr>
          </a:p>
        </p:txBody>
      </p:sp>
      <p:sp>
        <p:nvSpPr>
          <p:cNvPr id="218" name="Google Shape;218;g24bd7aa5c59_2_99">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219" name="Google Shape;219;g24bd7aa5c59_2_99">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4bd7aa5c59_2_395"/>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510" name="Google Shape;510;g24bd7aa5c59_2_395"/>
          <p:cNvGraphicFramePr/>
          <p:nvPr/>
        </p:nvGraphicFramePr>
        <p:xfrm>
          <a:off x="7200900" y="268091"/>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511" name="Google Shape;511;g24bd7aa5c59_2_395"/>
          <p:cNvGraphicFramePr/>
          <p:nvPr/>
        </p:nvGraphicFramePr>
        <p:xfrm>
          <a:off x="1032750" y="1119768"/>
          <a:ext cx="3000000" cy="3000000"/>
        </p:xfrm>
        <a:graphic>
          <a:graphicData uri="http://schemas.openxmlformats.org/drawingml/2006/table">
            <a:tbl>
              <a:tblPr>
                <a:noFill/>
                <a:tableStyleId>{B3BB65DE-9921-495A-9B97-7B9C6928D6AA}</a:tableStyleId>
              </a:tblPr>
              <a:tblGrid>
                <a:gridCol w="1371600">
                  <a:extLst>
                    <a:ext uri="{9D8B030D-6E8A-4147-A177-3AD203B41FA5}">
                      <a16:colId xmlns:a16="http://schemas.microsoft.com/office/drawing/2014/main" val="20000"/>
                    </a:ext>
                  </a:extLst>
                </a:gridCol>
                <a:gridCol w="1745125">
                  <a:extLst>
                    <a:ext uri="{9D8B030D-6E8A-4147-A177-3AD203B41FA5}">
                      <a16:colId xmlns:a16="http://schemas.microsoft.com/office/drawing/2014/main" val="20001"/>
                    </a:ext>
                  </a:extLst>
                </a:gridCol>
                <a:gridCol w="961475">
                  <a:extLst>
                    <a:ext uri="{9D8B030D-6E8A-4147-A177-3AD203B41FA5}">
                      <a16:colId xmlns:a16="http://schemas.microsoft.com/office/drawing/2014/main" val="20002"/>
                    </a:ext>
                  </a:extLst>
                </a:gridCol>
                <a:gridCol w="777600">
                  <a:extLst>
                    <a:ext uri="{9D8B030D-6E8A-4147-A177-3AD203B41FA5}">
                      <a16:colId xmlns:a16="http://schemas.microsoft.com/office/drawing/2014/main" val="20003"/>
                    </a:ext>
                  </a:extLst>
                </a:gridCol>
                <a:gridCol w="869600">
                  <a:extLst>
                    <a:ext uri="{9D8B030D-6E8A-4147-A177-3AD203B41FA5}">
                      <a16:colId xmlns:a16="http://schemas.microsoft.com/office/drawing/2014/main" val="20004"/>
                    </a:ext>
                  </a:extLst>
                </a:gridCol>
                <a:gridCol w="795750">
                  <a:extLst>
                    <a:ext uri="{9D8B030D-6E8A-4147-A177-3AD203B41FA5}">
                      <a16:colId xmlns:a16="http://schemas.microsoft.com/office/drawing/2014/main" val="20005"/>
                    </a:ext>
                  </a:extLst>
                </a:gridCol>
                <a:gridCol w="739175">
                  <a:extLst>
                    <a:ext uri="{9D8B030D-6E8A-4147-A177-3AD203B41FA5}">
                      <a16:colId xmlns:a16="http://schemas.microsoft.com/office/drawing/2014/main" val="20006"/>
                    </a:ext>
                  </a:extLst>
                </a:gridCol>
                <a:gridCol w="739175">
                  <a:extLst>
                    <a:ext uri="{9D8B030D-6E8A-4147-A177-3AD203B41FA5}">
                      <a16:colId xmlns:a16="http://schemas.microsoft.com/office/drawing/2014/main" val="20007"/>
                    </a:ext>
                  </a:extLst>
                </a:gridCol>
              </a:tblGrid>
              <a:tr h="5785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Indicador</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Fórmula</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Resp. pelo Resultado (Supervisor)</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META 202</a:t>
                      </a:r>
                      <a:r>
                        <a:rPr lang="pt-BR" sz="1000" b="1" u="none" strike="noStrike" cap="none">
                          <a:solidFill>
                            <a:schemeClr val="lt1"/>
                          </a:solidFill>
                          <a:latin typeface="Tahoma"/>
                          <a:ea typeface="Tahoma"/>
                          <a:cs typeface="Tahoma"/>
                          <a:sym typeface="Tahoma"/>
                        </a:rPr>
                        <a:t>3</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Execução</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a:t>
                      </a:r>
                      <a:r>
                        <a:rPr lang="pt-BR" sz="1000" b="1" u="none" strike="noStrike" cap="none">
                          <a:solidFill>
                            <a:schemeClr val="lt1"/>
                          </a:solidFill>
                          <a:latin typeface="Tahoma"/>
                          <a:ea typeface="Tahoma"/>
                          <a:cs typeface="Tahoma"/>
                          <a:sym typeface="Tahoma"/>
                        </a:rPr>
                        <a:t>3</a:t>
                      </a:r>
                      <a:r>
                        <a:rPr lang="pt-BR" sz="1000" b="1" i="0" u="none" strike="noStrike" cap="none">
                          <a:solidFill>
                            <a:schemeClr val="lt1"/>
                          </a:solidFill>
                          <a:latin typeface="Tahoma"/>
                          <a:ea typeface="Tahoma"/>
                          <a:cs typeface="Tahoma"/>
                          <a:sym typeface="Tahoma"/>
                        </a:rPr>
                        <a:t>º Trimestre</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C0C0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executada             ( A )</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esperada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(B)</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alcance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(A/B)</a:t>
                      </a:r>
                      <a:endParaRPr sz="700" u="none" strike="noStrike" cap="none"/>
                    </a:p>
                  </a:txBody>
                  <a:tcPr marL="4775" marR="4775" marT="477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1782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Índice de Publicações e Registro de Proteção de Propriedade Intelectual relativos inovação tecnológica e metodológica</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(Nº de artigos produzidos publicados em veículos Qualis A e B + Nº de Registro de Proteção de Propriedade Intelectual) / (Nº de pesquisadores e analistas na área técnica)</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CEDES</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0,05</a:t>
                      </a:r>
                      <a:r>
                        <a:rPr lang="pt-BR" sz="1000" b="1" u="none" strike="noStrike" cap="none">
                          <a:solidFill>
                            <a:schemeClr val="dk1"/>
                          </a:solidFill>
                          <a:latin typeface="Tahoma"/>
                          <a:ea typeface="Tahoma"/>
                          <a:cs typeface="Tahoma"/>
                          <a:sym typeface="Tahoma"/>
                        </a:rPr>
                        <a:t>8</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200" b="1" u="sng" strike="noStrike" cap="none">
                          <a:solidFill>
                            <a:srgbClr val="00B0E4"/>
                          </a:solidFill>
                          <a:latin typeface="Ruda"/>
                          <a:ea typeface="Ruda"/>
                          <a:cs typeface="Ruda"/>
                          <a:sym typeface="Ruda"/>
                        </a:rPr>
                        <a:t>APURAÇÃO ANUAL</a:t>
                      </a:r>
                      <a:endParaRPr sz="1000" b="1" u="none" strike="noStrike" cap="none">
                        <a:latin typeface="Tahoma"/>
                        <a:ea typeface="Tahoma"/>
                        <a:cs typeface="Tahoma"/>
                        <a:sym typeface="Tahoma"/>
                      </a:endParaRPr>
                    </a:p>
                  </a:txBody>
                  <a:tcPr marL="3300" marR="3300" marT="3300" marB="0" anchor="ctr">
                    <a:lnL w="19050" cap="flat" cmpd="sng">
                      <a:solidFill>
                        <a:srgbClr val="0C0C0C"/>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C0C0C"/>
                      </a:solidFill>
                      <a:prstDash val="solid"/>
                      <a:round/>
                      <a:headEnd type="none" w="sm" len="sm"/>
                      <a:tailEnd type="none" w="sm" len="sm"/>
                    </a:lnT>
                    <a:lnB w="19050" cap="flat" cmpd="sng">
                      <a:solidFill>
                        <a:srgbClr val="0C0C0C"/>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700" u="none" strike="noStrike" cap="none"/>
                    </a:p>
                  </a:txBody>
                  <a:tcPr marL="3300" marR="3300" marT="3300" marB="0" anchor="ctr">
                    <a:lnL w="19050" cap="flat" cmpd="sng">
                      <a:solidFill>
                        <a:srgbClr val="0C0C0C"/>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2000"/>
                        <a:buFont typeface="Tahoma"/>
                        <a:buNone/>
                      </a:pPr>
                      <a:endParaRPr sz="700" u="none" strike="noStrike" cap="none">
                        <a:solidFill>
                          <a:schemeClr val="dk1"/>
                        </a:solidFill>
                      </a:endParaRPr>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1"/>
                  </a:ext>
                </a:extLst>
              </a:tr>
            </a:tbl>
          </a:graphicData>
        </a:graphic>
      </p:graphicFrame>
      <p:sp>
        <p:nvSpPr>
          <p:cNvPr id="512" name="Google Shape;512;g24bd7aa5c59_2_395"/>
          <p:cNvSpPr/>
          <p:nvPr/>
        </p:nvSpPr>
        <p:spPr>
          <a:xfrm>
            <a:off x="1051026" y="40107"/>
            <a:ext cx="5875500" cy="1050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VALOR PARA CLIENTES E USUÁRIOS</a:t>
            </a:r>
            <a:endParaRPr sz="2000" b="0" i="0" u="none" strike="noStrike" cap="none">
              <a:solidFill>
                <a:srgbClr val="00B0E4"/>
              </a:solidFill>
              <a:latin typeface="Arial"/>
              <a:ea typeface="Arial"/>
              <a:cs typeface="Arial"/>
              <a:sym typeface="Arial"/>
            </a:endParaRPr>
          </a:p>
        </p:txBody>
      </p:sp>
      <p:sp>
        <p:nvSpPr>
          <p:cNvPr id="513" name="Google Shape;513;g24bd7aa5c59_2_395">
            <a:hlinkClick r:id="rId3" action="ppaction://hlinksldjump"/>
          </p:cNvPr>
          <p:cNvSpPr/>
          <p:nvPr/>
        </p:nvSpPr>
        <p:spPr>
          <a:xfrm>
            <a:off x="7068671" y="4539484"/>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514" name="Google Shape;514;g24bd7aa5c59_2_395">
            <a:hlinkClick r:id="rId3" action="ppaction://hlinksldjump"/>
          </p:cNvPr>
          <p:cNvSpPr txBox="1"/>
          <p:nvPr/>
        </p:nvSpPr>
        <p:spPr>
          <a:xfrm>
            <a:off x="6362700" y="4588910"/>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graphicFrame>
        <p:nvGraphicFramePr>
          <p:cNvPr id="515" name="Google Shape;515;g24bd7aa5c59_2_395"/>
          <p:cNvGraphicFramePr/>
          <p:nvPr/>
        </p:nvGraphicFramePr>
        <p:xfrm>
          <a:off x="1051036" y="2932818"/>
          <a:ext cx="3000000" cy="3000000"/>
        </p:xfrm>
        <a:graphic>
          <a:graphicData uri="http://schemas.openxmlformats.org/drawingml/2006/table">
            <a:tbl>
              <a:tblPr>
                <a:noFill/>
                <a:tableStyleId>{B3BB65DE-9921-495A-9B97-7B9C6928D6AA}</a:tableStyleId>
              </a:tblPr>
              <a:tblGrid>
                <a:gridCol w="1371600">
                  <a:extLst>
                    <a:ext uri="{9D8B030D-6E8A-4147-A177-3AD203B41FA5}">
                      <a16:colId xmlns:a16="http://schemas.microsoft.com/office/drawing/2014/main" val="20000"/>
                    </a:ext>
                  </a:extLst>
                </a:gridCol>
                <a:gridCol w="1745125">
                  <a:extLst>
                    <a:ext uri="{9D8B030D-6E8A-4147-A177-3AD203B41FA5}">
                      <a16:colId xmlns:a16="http://schemas.microsoft.com/office/drawing/2014/main" val="20001"/>
                    </a:ext>
                  </a:extLst>
                </a:gridCol>
                <a:gridCol w="961475">
                  <a:extLst>
                    <a:ext uri="{9D8B030D-6E8A-4147-A177-3AD203B41FA5}">
                      <a16:colId xmlns:a16="http://schemas.microsoft.com/office/drawing/2014/main" val="20002"/>
                    </a:ext>
                  </a:extLst>
                </a:gridCol>
                <a:gridCol w="777600">
                  <a:extLst>
                    <a:ext uri="{9D8B030D-6E8A-4147-A177-3AD203B41FA5}">
                      <a16:colId xmlns:a16="http://schemas.microsoft.com/office/drawing/2014/main" val="20003"/>
                    </a:ext>
                  </a:extLst>
                </a:gridCol>
                <a:gridCol w="869600">
                  <a:extLst>
                    <a:ext uri="{9D8B030D-6E8A-4147-A177-3AD203B41FA5}">
                      <a16:colId xmlns:a16="http://schemas.microsoft.com/office/drawing/2014/main" val="20004"/>
                    </a:ext>
                  </a:extLst>
                </a:gridCol>
                <a:gridCol w="795750">
                  <a:extLst>
                    <a:ext uri="{9D8B030D-6E8A-4147-A177-3AD203B41FA5}">
                      <a16:colId xmlns:a16="http://schemas.microsoft.com/office/drawing/2014/main" val="20005"/>
                    </a:ext>
                  </a:extLst>
                </a:gridCol>
                <a:gridCol w="739175">
                  <a:extLst>
                    <a:ext uri="{9D8B030D-6E8A-4147-A177-3AD203B41FA5}">
                      <a16:colId xmlns:a16="http://schemas.microsoft.com/office/drawing/2014/main" val="20006"/>
                    </a:ext>
                  </a:extLst>
                </a:gridCol>
                <a:gridCol w="739175">
                  <a:extLst>
                    <a:ext uri="{9D8B030D-6E8A-4147-A177-3AD203B41FA5}">
                      <a16:colId xmlns:a16="http://schemas.microsoft.com/office/drawing/2014/main" val="20007"/>
                    </a:ext>
                  </a:extLst>
                </a:gridCol>
              </a:tblGrid>
              <a:tr h="6535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Indicador</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Fórmula</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Resp. pelo Resultado (Supervisor)</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META 202</a:t>
                      </a:r>
                      <a:r>
                        <a:rPr lang="pt-BR" sz="1000" b="1" u="none" strike="noStrike" cap="none">
                          <a:solidFill>
                            <a:schemeClr val="lt1"/>
                          </a:solidFill>
                          <a:latin typeface="Tahoma"/>
                          <a:ea typeface="Tahoma"/>
                          <a:cs typeface="Tahoma"/>
                          <a:sym typeface="Tahoma"/>
                        </a:rPr>
                        <a:t>3</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Execução</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a:t>
                      </a:r>
                      <a:r>
                        <a:rPr lang="pt-BR" sz="1000" b="1" u="none" strike="noStrike" cap="none">
                          <a:solidFill>
                            <a:schemeClr val="lt1"/>
                          </a:solidFill>
                          <a:latin typeface="Tahoma"/>
                          <a:ea typeface="Tahoma"/>
                          <a:cs typeface="Tahoma"/>
                          <a:sym typeface="Tahoma"/>
                        </a:rPr>
                        <a:t>3</a:t>
                      </a:r>
                      <a:r>
                        <a:rPr lang="pt-BR" sz="1000" b="1" i="0" u="none" strike="noStrike" cap="none">
                          <a:solidFill>
                            <a:schemeClr val="lt1"/>
                          </a:solidFill>
                          <a:latin typeface="Tahoma"/>
                          <a:ea typeface="Tahoma"/>
                          <a:cs typeface="Tahoma"/>
                          <a:sym typeface="Tahoma"/>
                        </a:rPr>
                        <a:t>º Trimestre</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C0C0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executada             ( A )</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esperada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(B)</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lt1"/>
                          </a:solidFill>
                          <a:latin typeface="Tahoma"/>
                          <a:ea typeface="Tahoma"/>
                          <a:cs typeface="Tahoma"/>
                          <a:sym typeface="Tahoma"/>
                        </a:rPr>
                        <a:t>%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alcance  </a:t>
                      </a:r>
                      <a:br>
                        <a:rPr lang="pt-BR" sz="1000" b="1" i="0" u="none" strike="noStrike" cap="none">
                          <a:solidFill>
                            <a:schemeClr val="lt1"/>
                          </a:solidFill>
                          <a:latin typeface="Tahoma"/>
                          <a:ea typeface="Tahoma"/>
                          <a:cs typeface="Tahoma"/>
                          <a:sym typeface="Tahoma"/>
                        </a:rPr>
                      </a:br>
                      <a:r>
                        <a:rPr lang="pt-BR" sz="1000" b="1" i="0" u="none" strike="noStrike" cap="none">
                          <a:solidFill>
                            <a:schemeClr val="lt1"/>
                          </a:solidFill>
                          <a:latin typeface="Tahoma"/>
                          <a:ea typeface="Tahoma"/>
                          <a:cs typeface="Tahoma"/>
                          <a:sym typeface="Tahoma"/>
                        </a:rPr>
                        <a:t> (A/B)</a:t>
                      </a:r>
                      <a:endParaRPr sz="700" u="none" strike="noStrike" cap="none"/>
                    </a:p>
                  </a:txBody>
                  <a:tcPr marL="4775" marR="4775" marT="477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0382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Índice de Produção Técnico-Científico  IPTC</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IPTC = [(∑produção técnico-científica institucional) / (∑pesquisadores e analistas em geociências da área técnica)]</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DEINF</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0,</a:t>
                      </a:r>
                      <a:r>
                        <a:rPr lang="pt-BR" sz="1000" b="1" u="none" strike="noStrike" cap="none">
                          <a:solidFill>
                            <a:schemeClr val="dk1"/>
                          </a:solidFill>
                          <a:latin typeface="Tahoma"/>
                          <a:ea typeface="Tahoma"/>
                          <a:cs typeface="Tahoma"/>
                          <a:sym typeface="Tahoma"/>
                        </a:rPr>
                        <a:t>63</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200" b="1" u="sng" strike="noStrike" cap="none">
                          <a:solidFill>
                            <a:srgbClr val="00B0E4"/>
                          </a:solidFill>
                          <a:latin typeface="Ruda"/>
                          <a:ea typeface="Ruda"/>
                          <a:cs typeface="Ruda"/>
                          <a:sym typeface="Ruda"/>
                        </a:rPr>
                        <a:t>APURAÇÃO ANUAL</a:t>
                      </a:r>
                      <a:endParaRPr sz="1000" b="1" u="none" strike="noStrike" cap="none">
                        <a:latin typeface="Tahoma"/>
                        <a:ea typeface="Tahoma"/>
                        <a:cs typeface="Tahoma"/>
                        <a:sym typeface="Tahoma"/>
                      </a:endParaRPr>
                    </a:p>
                  </a:txBody>
                  <a:tcPr marL="3300" marR="3300" marT="3300" marB="0" anchor="ctr">
                    <a:lnL w="19050" cap="flat" cmpd="sng">
                      <a:solidFill>
                        <a:srgbClr val="0C0C0C"/>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C0C0C"/>
                      </a:solidFill>
                      <a:prstDash val="solid"/>
                      <a:round/>
                      <a:headEnd type="none" w="sm" len="sm"/>
                      <a:tailEnd type="none" w="sm" len="sm"/>
                    </a:lnT>
                    <a:lnB w="19050" cap="flat" cmpd="sng">
                      <a:solidFill>
                        <a:srgbClr val="0C0C0C"/>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700" u="none" strike="noStrike" cap="none"/>
                    </a:p>
                  </a:txBody>
                  <a:tcPr marL="3300" marR="3300" marT="3300" marB="0" anchor="ctr">
                    <a:lnL w="19050" cap="flat" cmpd="sng">
                      <a:solidFill>
                        <a:srgbClr val="0C0C0C"/>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rgbClr val="000000"/>
                        </a:buClr>
                        <a:buSzPts val="2000"/>
                        <a:buFont typeface="Arial"/>
                        <a:buNone/>
                      </a:pP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2000"/>
                        <a:buFont typeface="Tahoma"/>
                        <a:buNone/>
                      </a:pPr>
                      <a:endParaRPr sz="700" u="none" strike="noStrike" cap="none">
                        <a:solidFill>
                          <a:schemeClr val="dk1"/>
                        </a:solidFill>
                      </a:endParaRPr>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g24bd7aa5c59_2_415"/>
          <p:cNvPicPr preferRelativeResize="0"/>
          <p:nvPr/>
        </p:nvPicPr>
        <p:blipFill rotWithShape="1">
          <a:blip r:embed="rId3">
            <a:alphaModFix/>
          </a:blip>
          <a:srcRect l="46529" t="6286" r="-4" b="8766"/>
          <a:stretch/>
        </p:blipFill>
        <p:spPr>
          <a:xfrm>
            <a:off x="0" y="99"/>
            <a:ext cx="3237851" cy="5143500"/>
          </a:xfrm>
          <a:prstGeom prst="rect">
            <a:avLst/>
          </a:prstGeom>
          <a:noFill/>
          <a:ln>
            <a:noFill/>
          </a:ln>
        </p:spPr>
      </p:pic>
      <p:sp>
        <p:nvSpPr>
          <p:cNvPr id="521" name="Google Shape;521;g24bd7aa5c59_2_415"/>
          <p:cNvSpPr/>
          <p:nvPr/>
        </p:nvSpPr>
        <p:spPr>
          <a:xfrm>
            <a:off x="1057625" y="133350"/>
            <a:ext cx="4261500" cy="5541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rgbClr val="FFFFFF"/>
                </a:solidFill>
                <a:latin typeface="Tahoma"/>
                <a:ea typeface="Tahoma"/>
                <a:cs typeface="Tahoma"/>
                <a:sym typeface="Tahoma"/>
              </a:rPr>
              <a:t>PERSPECTIVA DE VALOR PARA CLIENTES E US</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rgbClr val="FFFFFF"/>
                </a:solidFill>
                <a:latin typeface="Tahoma"/>
                <a:ea typeface="Tahoma"/>
                <a:cs typeface="Tahoma"/>
                <a:sym typeface="Tahoma"/>
              </a:rPr>
              <a:t>UÁRIOS</a:t>
            </a:r>
            <a:endParaRPr sz="700" b="0" i="0" u="none" strike="noStrike" cap="none">
              <a:solidFill>
                <a:srgbClr val="000000"/>
              </a:solidFill>
              <a:latin typeface="Arial"/>
              <a:ea typeface="Arial"/>
              <a:cs typeface="Arial"/>
              <a:sym typeface="Arial"/>
            </a:endParaRPr>
          </a:p>
        </p:txBody>
      </p:sp>
      <p:sp>
        <p:nvSpPr>
          <p:cNvPr id="522" name="Google Shape;522;g24bd7aa5c59_2_415"/>
          <p:cNvSpPr/>
          <p:nvPr/>
        </p:nvSpPr>
        <p:spPr>
          <a:xfrm>
            <a:off x="741598" y="-7"/>
            <a:ext cx="6063600" cy="37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rgbClr val="00B0E4"/>
                </a:solidFill>
                <a:latin typeface="Arial"/>
                <a:ea typeface="Arial"/>
                <a:cs typeface="Arial"/>
                <a:sym typeface="Arial"/>
              </a:rPr>
              <a:t>PERSPECTIVA DE VALOR PÚBLICO</a:t>
            </a:r>
            <a:endParaRPr sz="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aphicFrame>
        <p:nvGraphicFramePr>
          <p:cNvPr id="523" name="Google Shape;523;g24bd7aa5c59_2_415"/>
          <p:cNvGraphicFramePr/>
          <p:nvPr/>
        </p:nvGraphicFramePr>
        <p:xfrm>
          <a:off x="741596" y="324748"/>
          <a:ext cx="3000000" cy="3000000"/>
        </p:xfrm>
        <a:graphic>
          <a:graphicData uri="http://schemas.openxmlformats.org/drawingml/2006/table">
            <a:tbl>
              <a:tblPr>
                <a:noFill/>
                <a:tableStyleId>{B3BB65DE-9921-495A-9B97-7B9C6928D6AA}</a:tableStyleId>
              </a:tblPr>
              <a:tblGrid>
                <a:gridCol w="1866275">
                  <a:extLst>
                    <a:ext uri="{9D8B030D-6E8A-4147-A177-3AD203B41FA5}">
                      <a16:colId xmlns:a16="http://schemas.microsoft.com/office/drawing/2014/main" val="20000"/>
                    </a:ext>
                  </a:extLst>
                </a:gridCol>
                <a:gridCol w="1341625">
                  <a:extLst>
                    <a:ext uri="{9D8B030D-6E8A-4147-A177-3AD203B41FA5}">
                      <a16:colId xmlns:a16="http://schemas.microsoft.com/office/drawing/2014/main" val="20001"/>
                    </a:ext>
                  </a:extLst>
                </a:gridCol>
                <a:gridCol w="869425">
                  <a:extLst>
                    <a:ext uri="{9D8B030D-6E8A-4147-A177-3AD203B41FA5}">
                      <a16:colId xmlns:a16="http://schemas.microsoft.com/office/drawing/2014/main" val="20002"/>
                    </a:ext>
                  </a:extLst>
                </a:gridCol>
                <a:gridCol w="734525">
                  <a:extLst>
                    <a:ext uri="{9D8B030D-6E8A-4147-A177-3AD203B41FA5}">
                      <a16:colId xmlns:a16="http://schemas.microsoft.com/office/drawing/2014/main" val="20003"/>
                    </a:ext>
                  </a:extLst>
                </a:gridCol>
                <a:gridCol w="865075">
                  <a:extLst>
                    <a:ext uri="{9D8B030D-6E8A-4147-A177-3AD203B41FA5}">
                      <a16:colId xmlns:a16="http://schemas.microsoft.com/office/drawing/2014/main" val="20004"/>
                    </a:ext>
                  </a:extLst>
                </a:gridCol>
                <a:gridCol w="717250">
                  <a:extLst>
                    <a:ext uri="{9D8B030D-6E8A-4147-A177-3AD203B41FA5}">
                      <a16:colId xmlns:a16="http://schemas.microsoft.com/office/drawing/2014/main" val="20005"/>
                    </a:ext>
                  </a:extLst>
                </a:gridCol>
                <a:gridCol w="771150">
                  <a:extLst>
                    <a:ext uri="{9D8B030D-6E8A-4147-A177-3AD203B41FA5}">
                      <a16:colId xmlns:a16="http://schemas.microsoft.com/office/drawing/2014/main" val="20006"/>
                    </a:ext>
                  </a:extLst>
                </a:gridCol>
                <a:gridCol w="824475">
                  <a:extLst>
                    <a:ext uri="{9D8B030D-6E8A-4147-A177-3AD203B41FA5}">
                      <a16:colId xmlns:a16="http://schemas.microsoft.com/office/drawing/2014/main" val="20007"/>
                    </a:ext>
                  </a:extLst>
                </a:gridCol>
              </a:tblGrid>
              <a:tr h="482400">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rgbClr val="FFFFFF"/>
                          </a:solidFill>
                          <a:latin typeface="Tahoma"/>
                          <a:ea typeface="Tahoma"/>
                          <a:cs typeface="Tahoma"/>
                          <a:sym typeface="Tahoma"/>
                        </a:rPr>
                        <a:t>Indicador</a:t>
                      </a:r>
                      <a:endParaRPr sz="800" u="none" strike="noStrike" cap="none"/>
                    </a:p>
                  </a:txBody>
                  <a:tcPr marL="3025" marR="3025" marT="302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rgbClr val="FFFFFF"/>
                          </a:solidFill>
                          <a:latin typeface="Tahoma"/>
                          <a:ea typeface="Tahoma"/>
                          <a:cs typeface="Tahoma"/>
                          <a:sym typeface="Tahoma"/>
                        </a:rPr>
                        <a:t>Fórmula</a:t>
                      </a:r>
                      <a:endParaRPr sz="800" u="none" strike="noStrike" cap="none"/>
                    </a:p>
                  </a:txBody>
                  <a:tcPr marL="3025" marR="3025" marT="30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rgbClr val="FFFFFF"/>
                          </a:solidFill>
                          <a:latin typeface="Tahoma"/>
                          <a:ea typeface="Tahoma"/>
                          <a:cs typeface="Tahoma"/>
                          <a:sym typeface="Tahoma"/>
                        </a:rPr>
                        <a:t>Resp. pelo Resultado</a:t>
                      </a:r>
                      <a:endParaRPr sz="800" u="none" strike="noStrike" cap="none"/>
                    </a:p>
                  </a:txBody>
                  <a:tcPr marL="3025" marR="3025" marT="30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rgbClr val="FFFFFF"/>
                          </a:solidFill>
                          <a:latin typeface="Tahoma"/>
                          <a:ea typeface="Tahoma"/>
                          <a:cs typeface="Tahoma"/>
                          <a:sym typeface="Tahoma"/>
                        </a:rPr>
                        <a:t>META 202</a:t>
                      </a:r>
                      <a:r>
                        <a:rPr lang="pt-BR" sz="800" b="1" u="none" strike="noStrike" cap="none">
                          <a:solidFill>
                            <a:srgbClr val="FFFFFF"/>
                          </a:solidFill>
                          <a:latin typeface="Tahoma"/>
                          <a:ea typeface="Tahoma"/>
                          <a:cs typeface="Tahoma"/>
                          <a:sym typeface="Tahoma"/>
                        </a:rPr>
                        <a:t>3</a:t>
                      </a:r>
                      <a:endParaRPr sz="800" u="none" strike="noStrike" cap="none"/>
                    </a:p>
                  </a:txBody>
                  <a:tcPr marL="3025" marR="3025" marT="30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rgbClr val="FFFFFF"/>
                          </a:solidFill>
                          <a:latin typeface="Tahoma"/>
                          <a:ea typeface="Tahoma"/>
                          <a:cs typeface="Tahoma"/>
                          <a:sym typeface="Tahoma"/>
                        </a:rPr>
                        <a:t>Execução</a:t>
                      </a:r>
                      <a:br>
                        <a:rPr lang="pt-BR" sz="800" b="1" i="0" u="none" strike="noStrike" cap="none">
                          <a:solidFill>
                            <a:srgbClr val="FFFFFF"/>
                          </a:solidFill>
                          <a:latin typeface="Tahoma"/>
                          <a:ea typeface="Tahoma"/>
                          <a:cs typeface="Tahoma"/>
                          <a:sym typeface="Tahoma"/>
                        </a:rPr>
                      </a:br>
                      <a:r>
                        <a:rPr lang="pt-BR" sz="800" b="1" u="none" strike="noStrike" cap="none">
                          <a:solidFill>
                            <a:srgbClr val="FFFFFF"/>
                          </a:solidFill>
                          <a:latin typeface="Tahoma"/>
                          <a:ea typeface="Tahoma"/>
                          <a:cs typeface="Tahoma"/>
                          <a:sym typeface="Tahoma"/>
                        </a:rPr>
                        <a:t>3</a:t>
                      </a:r>
                      <a:r>
                        <a:rPr lang="pt-BR" sz="800" b="1" i="0" u="none" strike="noStrike" cap="none">
                          <a:solidFill>
                            <a:srgbClr val="FFFFFF"/>
                          </a:solidFill>
                          <a:latin typeface="Tahoma"/>
                          <a:ea typeface="Tahoma"/>
                          <a:cs typeface="Tahoma"/>
                          <a:sym typeface="Tahoma"/>
                        </a:rPr>
                        <a:t>º Trimestre</a:t>
                      </a:r>
                      <a:endParaRPr sz="800" u="none" strike="noStrike" cap="none"/>
                    </a:p>
                  </a:txBody>
                  <a:tcPr marL="3025" marR="3025" marT="30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rgbClr val="FFFFFF"/>
                          </a:solidFill>
                          <a:latin typeface="Tahoma"/>
                          <a:ea typeface="Tahoma"/>
                          <a:cs typeface="Tahoma"/>
                          <a:sym typeface="Tahoma"/>
                        </a:rPr>
                        <a:t>%</a:t>
                      </a:r>
                      <a:br>
                        <a:rPr lang="pt-BR" sz="800" b="1" i="0" u="none" strike="noStrike" cap="none">
                          <a:solidFill>
                            <a:srgbClr val="FFFFFF"/>
                          </a:solidFill>
                          <a:latin typeface="Tahoma"/>
                          <a:ea typeface="Tahoma"/>
                          <a:cs typeface="Tahoma"/>
                          <a:sym typeface="Tahoma"/>
                        </a:rPr>
                      </a:br>
                      <a:r>
                        <a:rPr lang="pt-BR" sz="800" b="1" i="0" u="none" strike="noStrike" cap="none">
                          <a:solidFill>
                            <a:srgbClr val="FFFFFF"/>
                          </a:solidFill>
                          <a:latin typeface="Tahoma"/>
                          <a:ea typeface="Tahoma"/>
                          <a:cs typeface="Tahoma"/>
                          <a:sym typeface="Tahoma"/>
                        </a:rPr>
                        <a:t> executada             ( A )</a:t>
                      </a:r>
                      <a:endParaRPr sz="800" u="none" strike="noStrike" cap="none"/>
                    </a:p>
                  </a:txBody>
                  <a:tcPr marL="3025" marR="3025" marT="30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rgbClr val="FFFFFF"/>
                          </a:solidFill>
                          <a:latin typeface="Tahoma"/>
                          <a:ea typeface="Tahoma"/>
                          <a:cs typeface="Tahoma"/>
                          <a:sym typeface="Tahoma"/>
                        </a:rPr>
                        <a:t>% </a:t>
                      </a:r>
                      <a:br>
                        <a:rPr lang="pt-BR" sz="800" b="1" i="0" u="none" strike="noStrike" cap="none">
                          <a:solidFill>
                            <a:srgbClr val="FFFFFF"/>
                          </a:solidFill>
                          <a:latin typeface="Tahoma"/>
                          <a:ea typeface="Tahoma"/>
                          <a:cs typeface="Tahoma"/>
                          <a:sym typeface="Tahoma"/>
                        </a:rPr>
                      </a:br>
                      <a:r>
                        <a:rPr lang="pt-BR" sz="800" b="1" i="0" u="none" strike="noStrike" cap="none">
                          <a:solidFill>
                            <a:srgbClr val="FFFFFF"/>
                          </a:solidFill>
                          <a:latin typeface="Tahoma"/>
                          <a:ea typeface="Tahoma"/>
                          <a:cs typeface="Tahoma"/>
                          <a:sym typeface="Tahoma"/>
                        </a:rPr>
                        <a:t>esperada  </a:t>
                      </a:r>
                      <a:br>
                        <a:rPr lang="pt-BR" sz="800" b="1" i="0" u="none" strike="noStrike" cap="none">
                          <a:solidFill>
                            <a:srgbClr val="FFFFFF"/>
                          </a:solidFill>
                          <a:latin typeface="Tahoma"/>
                          <a:ea typeface="Tahoma"/>
                          <a:cs typeface="Tahoma"/>
                          <a:sym typeface="Tahoma"/>
                        </a:rPr>
                      </a:br>
                      <a:r>
                        <a:rPr lang="pt-BR" sz="800" b="1" i="0" u="none" strike="noStrike" cap="none">
                          <a:solidFill>
                            <a:srgbClr val="FFFFFF"/>
                          </a:solidFill>
                          <a:latin typeface="Tahoma"/>
                          <a:ea typeface="Tahoma"/>
                          <a:cs typeface="Tahoma"/>
                          <a:sym typeface="Tahoma"/>
                        </a:rPr>
                        <a:t>(B)</a:t>
                      </a:r>
                      <a:endParaRPr sz="800" u="none" strike="noStrike" cap="none"/>
                    </a:p>
                  </a:txBody>
                  <a:tcPr marL="3025" marR="3025" marT="30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rgbClr val="FFFFFF"/>
                          </a:solidFill>
                          <a:latin typeface="Tahoma"/>
                          <a:ea typeface="Tahoma"/>
                          <a:cs typeface="Tahoma"/>
                          <a:sym typeface="Tahoma"/>
                        </a:rPr>
                        <a:t>% </a:t>
                      </a:r>
                      <a:br>
                        <a:rPr lang="pt-BR" sz="800" b="1" i="0" u="none" strike="noStrike" cap="none">
                          <a:solidFill>
                            <a:srgbClr val="FFFFFF"/>
                          </a:solidFill>
                          <a:latin typeface="Tahoma"/>
                          <a:ea typeface="Tahoma"/>
                          <a:cs typeface="Tahoma"/>
                          <a:sym typeface="Tahoma"/>
                        </a:rPr>
                      </a:br>
                      <a:r>
                        <a:rPr lang="pt-BR" sz="800" b="1" i="0" u="none" strike="noStrike" cap="none">
                          <a:solidFill>
                            <a:srgbClr val="FFFFFF"/>
                          </a:solidFill>
                          <a:latin typeface="Tahoma"/>
                          <a:ea typeface="Tahoma"/>
                          <a:cs typeface="Tahoma"/>
                          <a:sym typeface="Tahoma"/>
                        </a:rPr>
                        <a:t>alcance  </a:t>
                      </a:r>
                      <a:br>
                        <a:rPr lang="pt-BR" sz="800" b="1" i="0" u="none" strike="noStrike" cap="none">
                          <a:solidFill>
                            <a:srgbClr val="FFFFFF"/>
                          </a:solidFill>
                          <a:latin typeface="Tahoma"/>
                          <a:ea typeface="Tahoma"/>
                          <a:cs typeface="Tahoma"/>
                          <a:sym typeface="Tahoma"/>
                        </a:rPr>
                      </a:br>
                      <a:r>
                        <a:rPr lang="pt-BR" sz="800" b="1" i="0" u="none" strike="noStrike" cap="none">
                          <a:solidFill>
                            <a:srgbClr val="FFFFFF"/>
                          </a:solidFill>
                          <a:latin typeface="Tahoma"/>
                          <a:ea typeface="Tahoma"/>
                          <a:cs typeface="Tahoma"/>
                          <a:sym typeface="Tahoma"/>
                        </a:rPr>
                        <a:t> (A/B)</a:t>
                      </a:r>
                      <a:endParaRPr sz="800" u="none" strike="noStrike" cap="none"/>
                    </a:p>
                  </a:txBody>
                  <a:tcPr marL="3025" marR="3025" marT="302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425775">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Municípios abrangidos pelos Levantamentos Geológico-Ambientais</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 </a:t>
                      </a:r>
                      <a:r>
                        <a:rPr lang="pt-BR" sz="800" b="1" i="0" u="none" strike="noStrike" cap="none">
                          <a:solidFill>
                            <a:schemeClr val="dk1"/>
                          </a:solidFill>
                          <a:latin typeface="Tahoma"/>
                          <a:ea typeface="Tahoma"/>
                          <a:cs typeface="Tahoma"/>
                          <a:sym typeface="Tahoma"/>
                        </a:rPr>
                        <a:t>nº de municípios abrangidos pelos produtos entregues</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chemeClr val="dk1"/>
                          </a:solidFill>
                          <a:latin typeface="Tahoma"/>
                          <a:ea typeface="Tahoma"/>
                          <a:cs typeface="Tahoma"/>
                          <a:sym typeface="Tahoma"/>
                        </a:rPr>
                        <a:t>DEGET</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80</a:t>
                      </a:r>
                      <a:endParaRPr sz="800" b="1"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endParaRPr sz="800" b="1" u="none" strike="noStrike" cap="none">
                        <a:solidFill>
                          <a:schemeClr val="dk1"/>
                        </a:solidFill>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800"/>
                        <a:buFont typeface="Tahoma"/>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Apuração</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Anual</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1"/>
                  </a:ext>
                </a:extLst>
              </a:tr>
              <a:tr h="497025">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chemeClr val="dk1"/>
                          </a:solidFill>
                          <a:latin typeface="Tahoma"/>
                          <a:ea typeface="Tahoma"/>
                          <a:cs typeface="Tahoma"/>
                          <a:sym typeface="Tahoma"/>
                        </a:rPr>
                        <a:t>Municípios abrangidos por estudos de potencialidade para insumos minerais e materiais rochosos para construção civil</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 </a:t>
                      </a:r>
                      <a:r>
                        <a:rPr lang="pt-BR" sz="800" b="1" i="0" u="none" strike="noStrike" cap="none">
                          <a:solidFill>
                            <a:schemeClr val="dk1"/>
                          </a:solidFill>
                          <a:latin typeface="Tahoma"/>
                          <a:ea typeface="Tahoma"/>
                          <a:cs typeface="Tahoma"/>
                          <a:sym typeface="Tahoma"/>
                        </a:rPr>
                        <a:t>nº de municípios abrangidos pelos produtos entregues</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DIMINI/</a:t>
                      </a:r>
                      <a:r>
                        <a:rPr lang="pt-BR" sz="800" b="1" i="0" u="none" strike="noStrike" cap="none">
                          <a:solidFill>
                            <a:schemeClr val="dk1"/>
                          </a:solidFill>
                          <a:latin typeface="Tahoma"/>
                          <a:ea typeface="Tahoma"/>
                          <a:cs typeface="Tahoma"/>
                          <a:sym typeface="Tahoma"/>
                        </a:rPr>
                        <a:t>DEREM</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27</a:t>
                      </a:r>
                      <a:endParaRPr sz="800" u="none" strike="noStrike" cap="none">
                        <a:solidFill>
                          <a:schemeClr val="dk1"/>
                        </a:solidFill>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800"/>
                        <a:buFont typeface="Tahoma"/>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Apuração</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Anual</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2"/>
                  </a:ext>
                </a:extLst>
              </a:tr>
              <a:tr h="401975">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solidFill>
                            <a:schemeClr val="dk1"/>
                          </a:solidFill>
                          <a:latin typeface="Tahoma"/>
                          <a:ea typeface="Tahoma"/>
                          <a:cs typeface="Tahoma"/>
                          <a:sym typeface="Tahoma"/>
                        </a:rPr>
                        <a:t>Municípios Costeiros beneficiados por estudos de geologia marinha da Plataforma Rasa</a:t>
                      </a:r>
                      <a:endParaRPr sz="6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 </a:t>
                      </a:r>
                      <a:r>
                        <a:rPr lang="pt-BR" sz="800" b="1" i="0" u="none" strike="noStrike" cap="none">
                          <a:solidFill>
                            <a:schemeClr val="dk1"/>
                          </a:solidFill>
                          <a:latin typeface="Tahoma"/>
                          <a:ea typeface="Tahoma"/>
                          <a:cs typeface="Tahoma"/>
                          <a:sym typeface="Tahoma"/>
                        </a:rPr>
                        <a:t>nº de municípios costeiros beneficiados pelos produtos entregues</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chemeClr val="dk1"/>
                          </a:solidFill>
                          <a:latin typeface="Tahoma"/>
                          <a:ea typeface="Tahoma"/>
                          <a:cs typeface="Tahoma"/>
                          <a:sym typeface="Tahoma"/>
                        </a:rPr>
                        <a:t>DIGEOM</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10</a:t>
                      </a:r>
                      <a:endParaRPr sz="800" u="none" strike="noStrike" cap="none">
                        <a:solidFill>
                          <a:schemeClr val="dk1"/>
                        </a:solidFill>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800"/>
                        <a:buFont typeface="Tahoma"/>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Apuração</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Anual</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3"/>
                  </a:ext>
                </a:extLst>
              </a:tr>
              <a:tr h="635950">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solidFill>
                            <a:schemeClr val="dk1"/>
                          </a:solidFill>
                          <a:latin typeface="Tahoma"/>
                          <a:ea typeface="Tahoma"/>
                          <a:cs typeface="Tahoma"/>
                          <a:sym typeface="Tahoma"/>
                        </a:rPr>
                        <a:t>Municípios beneficiados pelos Mapeamentos Geológico-Geotécnicos voltados para Gestão e Prevenção de Desastres</a:t>
                      </a:r>
                      <a:endParaRPr sz="800" b="1" u="none" strike="noStrike" cap="none">
                        <a:solidFill>
                          <a:schemeClr val="dk1"/>
                        </a:solidFill>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 </a:t>
                      </a:r>
                      <a:r>
                        <a:rPr lang="pt-BR" sz="800" b="1" i="0" u="none" strike="noStrike" cap="none">
                          <a:solidFill>
                            <a:schemeClr val="dk1"/>
                          </a:solidFill>
                          <a:latin typeface="Tahoma"/>
                          <a:ea typeface="Tahoma"/>
                          <a:cs typeface="Tahoma"/>
                          <a:sym typeface="Tahoma"/>
                        </a:rPr>
                        <a:t>nº de municípios beneficiados pelos produtos disponibilizados</a:t>
                      </a:r>
                      <a:endParaRPr sz="7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chemeClr val="dk1"/>
                          </a:solidFill>
                          <a:latin typeface="Tahoma"/>
                          <a:ea typeface="Tahoma"/>
                          <a:cs typeface="Tahoma"/>
                          <a:sym typeface="Tahoma"/>
                        </a:rPr>
                        <a:t>DEGET</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pt-BR" sz="800" b="1" u="none" strike="noStrike" cap="none">
                          <a:solidFill>
                            <a:schemeClr val="dk1"/>
                          </a:solidFill>
                          <a:latin typeface="Tahoma"/>
                          <a:ea typeface="Tahoma"/>
                          <a:cs typeface="Tahoma"/>
                          <a:sym typeface="Tahoma"/>
                        </a:rPr>
                        <a:t>170</a:t>
                      </a:r>
                      <a:endParaRPr sz="14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800"/>
                        <a:buFont typeface="Tahoma"/>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Apuração</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Anual</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4"/>
                  </a:ext>
                </a:extLst>
              </a:tr>
              <a:tr h="401975">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Municípios beneficiados pelos Sistemas de Alertas de Cheia e Inundação</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 </a:t>
                      </a:r>
                      <a:r>
                        <a:rPr lang="pt-BR" sz="800" b="1" i="0" u="none" strike="noStrike" cap="none">
                          <a:solidFill>
                            <a:schemeClr val="dk1"/>
                          </a:solidFill>
                          <a:latin typeface="Tahoma"/>
                          <a:ea typeface="Tahoma"/>
                          <a:cs typeface="Tahoma"/>
                          <a:sym typeface="Tahoma"/>
                        </a:rPr>
                        <a:t>nº de municípios beneficiados pelos sistemas disponibilizados</a:t>
                      </a:r>
                      <a:endParaRPr sz="7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chemeClr val="dk1"/>
                          </a:solidFill>
                          <a:latin typeface="Tahoma"/>
                          <a:ea typeface="Tahoma"/>
                          <a:cs typeface="Tahoma"/>
                          <a:sym typeface="Tahoma"/>
                        </a:rPr>
                        <a:t>DEHID</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pt-BR" sz="800" b="1" u="none" strike="noStrike" cap="none">
                          <a:solidFill>
                            <a:schemeClr val="dk1"/>
                          </a:solidFill>
                          <a:latin typeface="Tahoma"/>
                          <a:ea typeface="Tahoma"/>
                          <a:cs typeface="Tahoma"/>
                          <a:sym typeface="Tahoma"/>
                        </a:rPr>
                        <a:t>81</a:t>
                      </a:r>
                      <a:endParaRPr sz="14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800"/>
                        <a:buFont typeface="Tahoma"/>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Apuração</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Anual</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5"/>
                  </a:ext>
                </a:extLst>
              </a:tr>
              <a:tr h="655325">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Municípios abrangidos pelos levantamentos geológicos e geoquímicos sistemáticos</a:t>
                      </a:r>
                      <a:endParaRPr sz="800"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 nº </a:t>
                      </a:r>
                      <a:r>
                        <a:rPr lang="pt-BR" sz="800" b="1" u="none" strike="noStrike" cap="none">
                          <a:solidFill>
                            <a:srgbClr val="222222"/>
                          </a:solidFill>
                          <a:latin typeface="Tahoma"/>
                          <a:ea typeface="Tahoma"/>
                          <a:cs typeface="Tahoma"/>
                          <a:sym typeface="Tahoma"/>
                        </a:rPr>
                        <a:t>de Municípios abrangidos pelos mapas geológicos </a:t>
                      </a:r>
                      <a:r>
                        <a:rPr lang="pt-BR" sz="800" b="1" u="none" strike="noStrike" cap="none">
                          <a:solidFill>
                            <a:schemeClr val="dk1"/>
                          </a:solidFill>
                          <a:latin typeface="Tahoma"/>
                          <a:ea typeface="Tahoma"/>
                          <a:cs typeface="Tahoma"/>
                          <a:sym typeface="Tahoma"/>
                        </a:rPr>
                        <a:t>sistemáticos nas escalas 1:250K, 1:100K e de maior detalhe e levantamentos geoquímicos 1:100K</a:t>
                      </a:r>
                      <a:endParaRPr sz="7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chemeClr val="dk1"/>
                          </a:solidFill>
                          <a:latin typeface="Tahoma"/>
                          <a:ea typeface="Tahoma"/>
                          <a:cs typeface="Tahoma"/>
                          <a:sym typeface="Tahoma"/>
                        </a:rPr>
                        <a:t>DEGEO/DEREM</a:t>
                      </a:r>
                      <a:endParaRPr sz="800"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latin typeface="Tahoma"/>
                          <a:ea typeface="Tahoma"/>
                          <a:cs typeface="Tahoma"/>
                          <a:sym typeface="Tahoma"/>
                        </a:rPr>
                        <a:t>238</a:t>
                      </a: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800"/>
                        <a:buFont typeface="Tahoma"/>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Apuração</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Anual</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6"/>
                  </a:ext>
                </a:extLst>
              </a:tr>
              <a:tr h="524925">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chemeClr val="dk1"/>
                          </a:solidFill>
                          <a:latin typeface="Tahoma"/>
                          <a:ea typeface="Tahoma"/>
                          <a:cs typeface="Tahoma"/>
                          <a:sym typeface="Tahoma"/>
                        </a:rPr>
                        <a:t>Municípios abrangidos pelas pesquisas metalogenética e de recursos minerais estratégicos, críticos e agrominerais *</a:t>
                      </a:r>
                      <a:endParaRPr sz="800"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 nº </a:t>
                      </a:r>
                      <a:r>
                        <a:rPr lang="pt-BR" sz="800" b="1" u="none" strike="noStrike" cap="none">
                          <a:solidFill>
                            <a:srgbClr val="0D0D0D"/>
                          </a:solidFill>
                          <a:latin typeface="Tahoma"/>
                          <a:ea typeface="Tahoma"/>
                          <a:cs typeface="Tahoma"/>
                          <a:sym typeface="Tahoma"/>
                        </a:rPr>
                        <a:t>de municípios abrangidos pelos mapas de favorabilidade mineral nas escalas 1:250K, 1:100K e de maior detalhe</a:t>
                      </a: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chemeClr val="dk1"/>
                          </a:solidFill>
                          <a:latin typeface="Tahoma"/>
                          <a:ea typeface="Tahoma"/>
                          <a:cs typeface="Tahoma"/>
                          <a:sym typeface="Tahoma"/>
                        </a:rPr>
                        <a:t>DEREM</a:t>
                      </a:r>
                      <a:endParaRPr sz="800"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pt-BR" sz="800" b="1" u="none" strike="noStrike" cap="none">
                          <a:latin typeface="Tahoma"/>
                          <a:ea typeface="Tahoma"/>
                          <a:cs typeface="Tahoma"/>
                          <a:sym typeface="Tahoma"/>
                        </a:rPr>
                        <a:t>147</a:t>
                      </a: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800"/>
                        <a:buFont typeface="Tahoma"/>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Apuração</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Anual</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7"/>
                  </a:ext>
                </a:extLst>
              </a:tr>
              <a:tr h="401975">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chemeClr val="dk1"/>
                          </a:solidFill>
                          <a:latin typeface="Tahoma"/>
                          <a:ea typeface="Tahoma"/>
                          <a:cs typeface="Tahoma"/>
                          <a:sym typeface="Tahoma"/>
                        </a:rPr>
                        <a:t>Municípios beneficiados pelos estudos hidrológicos e hidrogeológicos</a:t>
                      </a:r>
                      <a:endParaRPr sz="800" b="1" i="0" u="none" strike="noStrike" cap="none">
                        <a:solidFill>
                          <a:schemeClr val="dk1"/>
                        </a:solidFill>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u="none" strike="noStrike" cap="none">
                          <a:solidFill>
                            <a:schemeClr val="dk1"/>
                          </a:solidFill>
                          <a:latin typeface="Tahoma"/>
                          <a:ea typeface="Tahoma"/>
                          <a:cs typeface="Tahoma"/>
                          <a:sym typeface="Tahoma"/>
                        </a:rPr>
                        <a:t>∑ </a:t>
                      </a:r>
                      <a:r>
                        <a:rPr lang="pt-BR" sz="800" b="1" i="0" u="none" strike="noStrike" cap="none">
                          <a:solidFill>
                            <a:schemeClr val="dk1"/>
                          </a:solidFill>
                          <a:latin typeface="Tahoma"/>
                          <a:ea typeface="Tahoma"/>
                          <a:cs typeface="Tahoma"/>
                          <a:sym typeface="Tahoma"/>
                        </a:rPr>
                        <a:t>nº de municípios beneficiados pelos estudos elaborados</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pt-BR" sz="800" b="1" i="0" u="none" strike="noStrike" cap="none">
                          <a:solidFill>
                            <a:schemeClr val="dk1"/>
                          </a:solidFill>
                          <a:latin typeface="Tahoma"/>
                          <a:ea typeface="Tahoma"/>
                          <a:cs typeface="Tahoma"/>
                          <a:sym typeface="Tahoma"/>
                        </a:rPr>
                        <a:t>DEHID</a:t>
                      </a:r>
                      <a:endParaRPr sz="800"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solidFill>
                            <a:schemeClr val="dk1"/>
                          </a:solidFill>
                          <a:latin typeface="Tahoma"/>
                          <a:ea typeface="Tahoma"/>
                          <a:cs typeface="Tahoma"/>
                          <a:sym typeface="Tahoma"/>
                        </a:rPr>
                        <a:t>215</a:t>
                      </a:r>
                      <a:endParaRPr sz="800" u="none" strike="noStrike" cap="none">
                        <a:solidFill>
                          <a:srgbClr val="00B0E4"/>
                        </a:solidFill>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600"/>
                        <a:buFont typeface="Arial"/>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t>Apuração</a:t>
                      </a:r>
                      <a:endParaRPr sz="800" b="1" u="none" strike="noStrike" cap="none"/>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t>Anual</a:t>
                      </a:r>
                      <a:endParaRPr sz="800" b="1" u="none" strike="noStrike" cap="none"/>
                    </a:p>
                    <a:p>
                      <a:pPr marL="0" marR="0" lvl="0" indent="0" algn="ctr" rtl="0">
                        <a:lnSpc>
                          <a:spcPct val="100000"/>
                        </a:lnSpc>
                        <a:spcBef>
                          <a:spcPts val="0"/>
                        </a:spcBef>
                        <a:spcAft>
                          <a:spcPts val="0"/>
                        </a:spcAft>
                        <a:buClr>
                          <a:srgbClr val="000000"/>
                        </a:buClr>
                        <a:buSzPts val="1800"/>
                        <a:buFont typeface="Tahoma"/>
                        <a:buNone/>
                      </a:pPr>
                      <a:endParaRPr sz="800" b="1" u="none" strike="noStrike" cap="none"/>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Apuração</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chemeClr val="dk1"/>
                        </a:buClr>
                        <a:buSzPts val="1100"/>
                        <a:buFont typeface="Arial"/>
                        <a:buNone/>
                      </a:pPr>
                      <a:r>
                        <a:rPr lang="pt-BR" sz="800" b="1" u="none" strike="noStrike" cap="none">
                          <a:latin typeface="Tahoma"/>
                          <a:ea typeface="Tahoma"/>
                          <a:cs typeface="Tahoma"/>
                          <a:sym typeface="Tahoma"/>
                        </a:rPr>
                        <a:t>Anual</a:t>
                      </a:r>
                      <a:endParaRPr sz="800" b="1"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1600"/>
                        <a:buFont typeface="Arial"/>
                        <a:buNone/>
                      </a:pPr>
                      <a:endParaRPr sz="800" b="1" u="none" strike="noStrike" cap="none">
                        <a:latin typeface="Tahoma"/>
                        <a:ea typeface="Tahoma"/>
                        <a:cs typeface="Tahoma"/>
                        <a:sym typeface="Tahoma"/>
                      </a:endParaRPr>
                    </a:p>
                  </a:txBody>
                  <a:tcPr marL="3025" marR="3025" marT="302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8"/>
                  </a:ext>
                </a:extLst>
              </a:tr>
            </a:tbl>
          </a:graphicData>
        </a:graphic>
      </p:graphicFrame>
      <p:sp>
        <p:nvSpPr>
          <p:cNvPr id="524" name="Google Shape;524;g24bd7aa5c59_2_415">
            <a:hlinkClick r:id="rId4" action="ppaction://hlinksldjump"/>
          </p:cNvPr>
          <p:cNvSpPr txBox="1"/>
          <p:nvPr/>
        </p:nvSpPr>
        <p:spPr>
          <a:xfrm>
            <a:off x="8490899" y="4213607"/>
            <a:ext cx="7728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pt-BR" sz="1200" b="1" i="0" u="none" strike="noStrike" cap="none">
                <a:solidFill>
                  <a:schemeClr val="accent5"/>
                </a:solidFill>
                <a:latin typeface="Tahoma"/>
                <a:ea typeface="Tahoma"/>
                <a:cs typeface="Tahoma"/>
                <a:sym typeface="Tahoma"/>
              </a:rPr>
              <a:t>Retorna Mapa </a:t>
            </a:r>
            <a:endParaRPr sz="1200" b="0" i="0" u="none" strike="noStrike" cap="none">
              <a:solidFill>
                <a:srgbClr val="000000"/>
              </a:solidFill>
              <a:latin typeface="Arial"/>
              <a:ea typeface="Arial"/>
              <a:cs typeface="Arial"/>
              <a:sym typeface="Arial"/>
            </a:endParaRPr>
          </a:p>
        </p:txBody>
      </p:sp>
      <p:sp>
        <p:nvSpPr>
          <p:cNvPr id="525" name="Google Shape;525;g24bd7aa5c59_2_415">
            <a:hlinkClick r:id="rId4" action="ppaction://hlinksldjump"/>
          </p:cNvPr>
          <p:cNvSpPr/>
          <p:nvPr/>
        </p:nvSpPr>
        <p:spPr>
          <a:xfrm>
            <a:off x="8610596" y="462910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18"/>
          <p:cNvPicPr preferRelativeResize="0"/>
          <p:nvPr/>
        </p:nvPicPr>
        <p:blipFill rotWithShape="1">
          <a:blip r:embed="rId3">
            <a:alphaModFix/>
          </a:blip>
          <a:srcRect l="3269" t="1837"/>
          <a:stretch/>
        </p:blipFill>
        <p:spPr>
          <a:xfrm>
            <a:off x="0" y="0"/>
            <a:ext cx="9144000" cy="5219700"/>
          </a:xfrm>
          <a:prstGeom prst="rect">
            <a:avLst/>
          </a:prstGeom>
          <a:noFill/>
          <a:ln>
            <a:noFill/>
          </a:ln>
        </p:spPr>
      </p:pic>
      <p:pic>
        <p:nvPicPr>
          <p:cNvPr id="532" name="Google Shape;532;p18"/>
          <p:cNvPicPr preferRelativeResize="0"/>
          <p:nvPr/>
        </p:nvPicPr>
        <p:blipFill rotWithShape="1">
          <a:blip r:embed="rId4">
            <a:alphaModFix/>
          </a:blip>
          <a:srcRect/>
          <a:stretch/>
        </p:blipFill>
        <p:spPr>
          <a:xfrm>
            <a:off x="4068763" y="2279650"/>
            <a:ext cx="1004887" cy="554038"/>
          </a:xfrm>
          <a:prstGeom prst="rect">
            <a:avLst/>
          </a:prstGeom>
          <a:noFill/>
          <a:ln>
            <a:noFill/>
          </a:ln>
        </p:spPr>
      </p:pic>
      <p:sp>
        <p:nvSpPr>
          <p:cNvPr id="533" name="Google Shape;533;p18"/>
          <p:cNvSpPr/>
          <p:nvPr/>
        </p:nvSpPr>
        <p:spPr>
          <a:xfrm>
            <a:off x="0" y="4467225"/>
            <a:ext cx="9144000" cy="75088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p:txBody>
      </p:sp>
      <p:pic>
        <p:nvPicPr>
          <p:cNvPr id="534" name="Google Shape;534;p18"/>
          <p:cNvPicPr preferRelativeResize="0"/>
          <p:nvPr/>
        </p:nvPicPr>
        <p:blipFill rotWithShape="1">
          <a:blip r:embed="rId5">
            <a:alphaModFix/>
          </a:blip>
          <a:srcRect/>
          <a:stretch/>
        </p:blipFill>
        <p:spPr>
          <a:xfrm>
            <a:off x="2290763" y="4284663"/>
            <a:ext cx="4746625" cy="111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4bd7aa5c59_2_109"/>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sp>
        <p:nvSpPr>
          <p:cNvPr id="226" name="Google Shape;226;g24bd7aa5c59_2_109"/>
          <p:cNvSpPr/>
          <p:nvPr/>
        </p:nvSpPr>
        <p:spPr>
          <a:xfrm>
            <a:off x="1066800" y="140462"/>
            <a:ext cx="6001800" cy="58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30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RH &amp; INFRAESTRUTURA</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PROMOVER A GOVERNANÇA ORGANIZACIONAL</a:t>
            </a:r>
            <a:endParaRPr sz="800" b="0" i="0" u="none" strike="noStrike" cap="none">
              <a:solidFill>
                <a:srgbClr val="00B0E4"/>
              </a:solidFill>
              <a:latin typeface="Arial"/>
              <a:ea typeface="Arial"/>
              <a:cs typeface="Arial"/>
              <a:sym typeface="Arial"/>
            </a:endParaRPr>
          </a:p>
        </p:txBody>
      </p:sp>
      <p:graphicFrame>
        <p:nvGraphicFramePr>
          <p:cNvPr id="227" name="Google Shape;227;g24bd7aa5c59_2_109"/>
          <p:cNvGraphicFramePr/>
          <p:nvPr/>
        </p:nvGraphicFramePr>
        <p:xfrm>
          <a:off x="7181537" y="133350"/>
          <a:ext cx="3000000" cy="3000000"/>
        </p:xfrm>
        <a:graphic>
          <a:graphicData uri="http://schemas.openxmlformats.org/drawingml/2006/table">
            <a:tbl>
              <a:tblPr>
                <a:noFill/>
                <a:tableStyleId>{B3BB65DE-9921-495A-9B97-7B9C6928D6AA}</a:tableStyleId>
              </a:tblPr>
              <a:tblGrid>
                <a:gridCol w="537200">
                  <a:extLst>
                    <a:ext uri="{9D8B030D-6E8A-4147-A177-3AD203B41FA5}">
                      <a16:colId xmlns:a16="http://schemas.microsoft.com/office/drawing/2014/main" val="20000"/>
                    </a:ext>
                  </a:extLst>
                </a:gridCol>
                <a:gridCol w="981650">
                  <a:extLst>
                    <a:ext uri="{9D8B030D-6E8A-4147-A177-3AD203B41FA5}">
                      <a16:colId xmlns:a16="http://schemas.microsoft.com/office/drawing/2014/main" val="20001"/>
                    </a:ext>
                  </a:extLst>
                </a:gridCol>
                <a:gridCol w="330300">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sp>
        <p:nvSpPr>
          <p:cNvPr id="228" name="Google Shape;228;g24bd7aa5c59_2_109"/>
          <p:cNvSpPr/>
          <p:nvPr/>
        </p:nvSpPr>
        <p:spPr>
          <a:xfrm>
            <a:off x="2286000" y="2110086"/>
            <a:ext cx="4572000" cy="923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pt-BR" sz="600" b="1" i="0" u="none" strike="noStrike" cap="none">
                <a:solidFill>
                  <a:srgbClr val="FFFFFF"/>
                </a:solidFill>
                <a:latin typeface="Tahoma"/>
                <a:ea typeface="Tahoma"/>
                <a:cs typeface="Tahoma"/>
                <a:sym typeface="Tahoma"/>
              </a:rPr>
              <a:t>Indicador</a:t>
            </a:r>
            <a:r>
              <a:rPr lang="pt-BR" sz="900" b="0" i="0" u="none" strike="noStrike" cap="none">
                <a:solidFill>
                  <a:schemeClr val="dk1"/>
                </a:solidFill>
                <a:latin typeface="Calibri"/>
                <a:ea typeface="Calibri"/>
                <a:cs typeface="Calibri"/>
                <a:sym typeface="Calibri"/>
              </a:rPr>
              <a:t> </a:t>
            </a:r>
            <a:r>
              <a:rPr lang="pt-BR" sz="600" b="1" i="0" u="none" strike="noStrike" cap="none">
                <a:solidFill>
                  <a:srgbClr val="FFFFFF"/>
                </a:solidFill>
                <a:latin typeface="Tahoma"/>
                <a:ea typeface="Tahoma"/>
                <a:cs typeface="Tahoma"/>
                <a:sym typeface="Tahoma"/>
              </a:rPr>
              <a:t>Fórmula</a:t>
            </a:r>
            <a:r>
              <a:rPr lang="pt-BR" sz="900" b="0" i="0" u="none" strike="noStrike" cap="none">
                <a:solidFill>
                  <a:schemeClr val="dk1"/>
                </a:solidFill>
                <a:latin typeface="Calibri"/>
                <a:ea typeface="Calibri"/>
                <a:cs typeface="Calibri"/>
                <a:sym typeface="Calibri"/>
              </a:rPr>
              <a:t> </a:t>
            </a:r>
            <a:r>
              <a:rPr lang="pt-BR" sz="600" b="1" i="0" u="none" strike="noStrike" cap="none">
                <a:solidFill>
                  <a:srgbClr val="FFFFFF"/>
                </a:solidFill>
                <a:latin typeface="Tahoma"/>
                <a:ea typeface="Tahoma"/>
                <a:cs typeface="Tahoma"/>
                <a:sym typeface="Tahoma"/>
              </a:rPr>
              <a:t>Resp. pelo Resultado (Supervisor)</a:t>
            </a:r>
            <a:r>
              <a:rPr lang="pt-BR" sz="900" b="0" i="0" u="none" strike="noStrike" cap="none">
                <a:solidFill>
                  <a:schemeClr val="dk1"/>
                </a:solidFill>
                <a:latin typeface="Calibri"/>
                <a:ea typeface="Calibri"/>
                <a:cs typeface="Calibri"/>
                <a:sym typeface="Calibri"/>
              </a:rPr>
              <a:t> </a:t>
            </a:r>
            <a:r>
              <a:rPr lang="pt-BR" sz="600" b="1" i="0" u="none" strike="noStrike" cap="none">
                <a:solidFill>
                  <a:srgbClr val="FFFFFF"/>
                </a:solidFill>
                <a:latin typeface="Tahoma"/>
                <a:ea typeface="Tahoma"/>
                <a:cs typeface="Tahoma"/>
                <a:sym typeface="Tahoma"/>
              </a:rPr>
              <a:t>META 2022</a:t>
            </a:r>
            <a:r>
              <a:rPr lang="pt-BR" sz="900" b="0" i="0" u="none" strike="noStrike" cap="none">
                <a:solidFill>
                  <a:schemeClr val="dk1"/>
                </a:solidFill>
                <a:latin typeface="Calibri"/>
                <a:ea typeface="Calibri"/>
                <a:cs typeface="Calibri"/>
                <a:sym typeface="Calibri"/>
              </a:rPr>
              <a:t> </a:t>
            </a:r>
            <a:r>
              <a:rPr lang="pt-BR" sz="600" b="1" i="0" u="none" strike="noStrike" cap="none">
                <a:solidFill>
                  <a:srgbClr val="FFFFFF"/>
                </a:solidFill>
                <a:latin typeface="Tahoma"/>
                <a:ea typeface="Tahoma"/>
                <a:cs typeface="Tahoma"/>
                <a:sym typeface="Tahoma"/>
              </a:rPr>
              <a:t>Execução</a:t>
            </a:r>
            <a:br>
              <a:rPr lang="pt-BR" sz="600" b="1" i="0" u="none" strike="noStrike" cap="none">
                <a:solidFill>
                  <a:srgbClr val="FFFFFF"/>
                </a:solidFill>
                <a:latin typeface="Tahoma"/>
                <a:ea typeface="Tahoma"/>
                <a:cs typeface="Tahoma"/>
                <a:sym typeface="Tahoma"/>
              </a:rPr>
            </a:br>
            <a:r>
              <a:rPr lang="pt-BR" sz="600" b="1" i="0" u="none" strike="noStrike" cap="none">
                <a:solidFill>
                  <a:srgbClr val="FFFFFF"/>
                </a:solidFill>
                <a:latin typeface="Tahoma"/>
                <a:ea typeface="Tahoma"/>
                <a:cs typeface="Tahoma"/>
                <a:sym typeface="Tahoma"/>
              </a:rPr>
              <a:t> 1º Trimestre</a:t>
            </a:r>
            <a:r>
              <a:rPr lang="pt-BR" sz="900" b="0" i="0" u="none" strike="noStrike" cap="none">
                <a:solidFill>
                  <a:schemeClr val="dk1"/>
                </a:solidFill>
                <a:latin typeface="Calibri"/>
                <a:ea typeface="Calibri"/>
                <a:cs typeface="Calibri"/>
                <a:sym typeface="Calibri"/>
              </a:rPr>
              <a:t> </a:t>
            </a:r>
            <a:r>
              <a:rPr lang="pt-BR" sz="600" b="1" i="0" u="none" strike="noStrike" cap="none">
                <a:solidFill>
                  <a:srgbClr val="FFFFFF"/>
                </a:solidFill>
                <a:latin typeface="Tahoma"/>
                <a:ea typeface="Tahoma"/>
                <a:cs typeface="Tahoma"/>
                <a:sym typeface="Tahoma"/>
              </a:rPr>
              <a:t>%</a:t>
            </a:r>
            <a:br>
              <a:rPr lang="pt-BR" sz="600" b="1" i="0" u="none" strike="noStrike" cap="none">
                <a:solidFill>
                  <a:srgbClr val="FFFFFF"/>
                </a:solidFill>
                <a:latin typeface="Tahoma"/>
                <a:ea typeface="Tahoma"/>
                <a:cs typeface="Tahoma"/>
                <a:sym typeface="Tahoma"/>
              </a:rPr>
            </a:br>
            <a:r>
              <a:rPr lang="pt-BR" sz="600" b="1" i="0" u="none" strike="noStrike" cap="none">
                <a:solidFill>
                  <a:srgbClr val="FFFFFF"/>
                </a:solidFill>
                <a:latin typeface="Tahoma"/>
                <a:ea typeface="Tahoma"/>
                <a:cs typeface="Tahoma"/>
                <a:sym typeface="Tahoma"/>
              </a:rPr>
              <a:t> executada             ( A )</a:t>
            </a:r>
            <a:r>
              <a:rPr lang="pt-BR" sz="900" b="0" i="0" u="none" strike="noStrike" cap="none">
                <a:solidFill>
                  <a:schemeClr val="dk1"/>
                </a:solidFill>
                <a:latin typeface="Calibri"/>
                <a:ea typeface="Calibri"/>
                <a:cs typeface="Calibri"/>
                <a:sym typeface="Calibri"/>
              </a:rPr>
              <a:t> </a:t>
            </a:r>
            <a:r>
              <a:rPr lang="pt-BR" sz="600" b="1" i="0" u="none" strike="noStrike" cap="none">
                <a:solidFill>
                  <a:srgbClr val="FFFFFF"/>
                </a:solidFill>
                <a:latin typeface="Tahoma"/>
                <a:ea typeface="Tahoma"/>
                <a:cs typeface="Tahoma"/>
                <a:sym typeface="Tahoma"/>
              </a:rPr>
              <a:t>% </a:t>
            </a:r>
            <a:br>
              <a:rPr lang="pt-BR" sz="600" b="1" i="0" u="none" strike="noStrike" cap="none">
                <a:solidFill>
                  <a:srgbClr val="FFFFFF"/>
                </a:solidFill>
                <a:latin typeface="Tahoma"/>
                <a:ea typeface="Tahoma"/>
                <a:cs typeface="Tahoma"/>
                <a:sym typeface="Tahoma"/>
              </a:rPr>
            </a:br>
            <a:r>
              <a:rPr lang="pt-BR" sz="600" b="1" i="0" u="none" strike="noStrike" cap="none">
                <a:solidFill>
                  <a:srgbClr val="FFFFFF"/>
                </a:solidFill>
                <a:latin typeface="Tahoma"/>
                <a:ea typeface="Tahoma"/>
                <a:cs typeface="Tahoma"/>
                <a:sym typeface="Tahoma"/>
              </a:rPr>
              <a:t>esperada  </a:t>
            </a:r>
            <a:br>
              <a:rPr lang="pt-BR" sz="600" b="1" i="0" u="none" strike="noStrike" cap="none">
                <a:solidFill>
                  <a:srgbClr val="FFFFFF"/>
                </a:solidFill>
                <a:latin typeface="Tahoma"/>
                <a:ea typeface="Tahoma"/>
                <a:cs typeface="Tahoma"/>
                <a:sym typeface="Tahoma"/>
              </a:rPr>
            </a:br>
            <a:r>
              <a:rPr lang="pt-BR" sz="600" b="1" i="0" u="none" strike="noStrike" cap="none">
                <a:solidFill>
                  <a:srgbClr val="FFFFFF"/>
                </a:solidFill>
                <a:latin typeface="Tahoma"/>
                <a:ea typeface="Tahoma"/>
                <a:cs typeface="Tahoma"/>
                <a:sym typeface="Tahoma"/>
              </a:rPr>
              <a:t>(B)</a:t>
            </a:r>
            <a:r>
              <a:rPr lang="pt-BR" sz="900" b="0" i="0" u="none" strike="noStrike" cap="none">
                <a:solidFill>
                  <a:schemeClr val="dk1"/>
                </a:solidFill>
                <a:latin typeface="Calibri"/>
                <a:ea typeface="Calibri"/>
                <a:cs typeface="Calibri"/>
                <a:sym typeface="Calibri"/>
              </a:rPr>
              <a:t> </a:t>
            </a:r>
            <a:r>
              <a:rPr lang="pt-BR" sz="600" b="1" i="0" u="none" strike="noStrike" cap="none">
                <a:solidFill>
                  <a:srgbClr val="FFFFFF"/>
                </a:solidFill>
                <a:latin typeface="Tahoma"/>
                <a:ea typeface="Tahoma"/>
                <a:cs typeface="Tahoma"/>
                <a:sym typeface="Tahoma"/>
              </a:rPr>
              <a:t>% </a:t>
            </a:r>
            <a:br>
              <a:rPr lang="pt-BR" sz="600" b="1" i="0" u="none" strike="noStrike" cap="none">
                <a:solidFill>
                  <a:srgbClr val="FFFFFF"/>
                </a:solidFill>
                <a:latin typeface="Tahoma"/>
                <a:ea typeface="Tahoma"/>
                <a:cs typeface="Tahoma"/>
                <a:sym typeface="Tahoma"/>
              </a:rPr>
            </a:br>
            <a:r>
              <a:rPr lang="pt-BR" sz="600" b="1" i="0" u="none" strike="noStrike" cap="none">
                <a:solidFill>
                  <a:srgbClr val="FFFFFF"/>
                </a:solidFill>
                <a:latin typeface="Tahoma"/>
                <a:ea typeface="Tahoma"/>
                <a:cs typeface="Tahoma"/>
                <a:sym typeface="Tahoma"/>
              </a:rPr>
              <a:t>alcance  </a:t>
            </a:r>
            <a:br>
              <a:rPr lang="pt-BR" sz="600" b="1" i="0" u="none" strike="noStrike" cap="none">
                <a:solidFill>
                  <a:srgbClr val="FFFFFF"/>
                </a:solidFill>
                <a:latin typeface="Tahoma"/>
                <a:ea typeface="Tahoma"/>
                <a:cs typeface="Tahoma"/>
                <a:sym typeface="Tahoma"/>
              </a:rPr>
            </a:br>
            <a:r>
              <a:rPr lang="pt-BR" sz="600" b="1" i="0" u="none" strike="noStrike" cap="none">
                <a:solidFill>
                  <a:srgbClr val="FFFFFF"/>
                </a:solidFill>
                <a:latin typeface="Tahoma"/>
                <a:ea typeface="Tahoma"/>
                <a:cs typeface="Tahoma"/>
                <a:sym typeface="Tahoma"/>
              </a:rPr>
              <a:t> (A/B)</a:t>
            </a:r>
            <a:r>
              <a:rPr lang="pt-BR" sz="900" b="0" i="0" u="none" strike="noStrike" cap="none">
                <a:solidFill>
                  <a:schemeClr val="dk1"/>
                </a:solidFill>
                <a:latin typeface="Calibri"/>
                <a:ea typeface="Calibri"/>
                <a:cs typeface="Calibri"/>
                <a:sym typeface="Calibri"/>
              </a:rPr>
              <a:t> </a:t>
            </a:r>
            <a:endParaRPr sz="700" b="0" i="0" u="none" strike="noStrike" cap="none">
              <a:solidFill>
                <a:srgbClr val="000000"/>
              </a:solidFill>
              <a:latin typeface="Arial"/>
              <a:ea typeface="Arial"/>
              <a:cs typeface="Arial"/>
              <a:sym typeface="Arial"/>
            </a:endParaRPr>
          </a:p>
        </p:txBody>
      </p:sp>
      <p:sp>
        <p:nvSpPr>
          <p:cNvPr id="229" name="Google Shape;229;g24bd7aa5c59_2_109"/>
          <p:cNvSpPr/>
          <p:nvPr/>
        </p:nvSpPr>
        <p:spPr>
          <a:xfrm>
            <a:off x="2103120" y="3097895"/>
            <a:ext cx="4526400" cy="1845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pt-BR" sz="600" b="1" i="0" u="none" strike="noStrike" cap="none">
                <a:solidFill>
                  <a:srgbClr val="FFFFFF"/>
                </a:solidFill>
                <a:latin typeface="Tahoma"/>
                <a:ea typeface="Tahoma"/>
                <a:cs typeface="Tahoma"/>
                <a:sym typeface="Tahoma"/>
              </a:rPr>
              <a:t>%</a:t>
            </a:r>
            <a:r>
              <a:rPr lang="pt-BR" sz="900" b="0" i="0" u="none" strike="noStrike" cap="none">
                <a:solidFill>
                  <a:schemeClr val="dk1"/>
                </a:solidFill>
                <a:latin typeface="Calibri"/>
                <a:ea typeface="Calibri"/>
                <a:cs typeface="Calibri"/>
                <a:sym typeface="Calibri"/>
              </a:rPr>
              <a:t> </a:t>
            </a:r>
            <a:endParaRPr sz="700" b="0" i="0" u="none" strike="noStrike" cap="none">
              <a:solidFill>
                <a:srgbClr val="000000"/>
              </a:solidFill>
              <a:latin typeface="Arial"/>
              <a:ea typeface="Arial"/>
              <a:cs typeface="Arial"/>
              <a:sym typeface="Arial"/>
            </a:endParaRPr>
          </a:p>
        </p:txBody>
      </p:sp>
      <p:graphicFrame>
        <p:nvGraphicFramePr>
          <p:cNvPr id="230" name="Google Shape;230;g24bd7aa5c59_2_109"/>
          <p:cNvGraphicFramePr/>
          <p:nvPr/>
        </p:nvGraphicFramePr>
        <p:xfrm>
          <a:off x="1036035" y="794211"/>
          <a:ext cx="3000000" cy="3000000"/>
        </p:xfrm>
        <a:graphic>
          <a:graphicData uri="http://schemas.openxmlformats.org/drawingml/2006/table">
            <a:tbl>
              <a:tblPr>
                <a:noFill/>
                <a:tableStyleId>{B3BB65DE-9921-495A-9B97-7B9C6928D6AA}</a:tableStyleId>
              </a:tblPr>
              <a:tblGrid>
                <a:gridCol w="13716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871475">
                  <a:extLst>
                    <a:ext uri="{9D8B030D-6E8A-4147-A177-3AD203B41FA5}">
                      <a16:colId xmlns:a16="http://schemas.microsoft.com/office/drawing/2014/main" val="20004"/>
                    </a:ext>
                  </a:extLst>
                </a:gridCol>
                <a:gridCol w="690650">
                  <a:extLst>
                    <a:ext uri="{9D8B030D-6E8A-4147-A177-3AD203B41FA5}">
                      <a16:colId xmlns:a16="http://schemas.microsoft.com/office/drawing/2014/main" val="20005"/>
                    </a:ext>
                  </a:extLst>
                </a:gridCol>
                <a:gridCol w="635850">
                  <a:extLst>
                    <a:ext uri="{9D8B030D-6E8A-4147-A177-3AD203B41FA5}">
                      <a16:colId xmlns:a16="http://schemas.microsoft.com/office/drawing/2014/main" val="20006"/>
                    </a:ext>
                  </a:extLst>
                </a:gridCol>
                <a:gridCol w="578675">
                  <a:extLst>
                    <a:ext uri="{9D8B030D-6E8A-4147-A177-3AD203B41FA5}">
                      <a16:colId xmlns:a16="http://schemas.microsoft.com/office/drawing/2014/main" val="20007"/>
                    </a:ext>
                  </a:extLst>
                </a:gridCol>
              </a:tblGrid>
              <a:tr h="5117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175" marR="3175" marT="31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executada             ( A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175" marR="3175" marT="317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7663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Índice Geral de Governança</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IGG = ((Gestão de Riscos e Integridade x Peso 4) + (Controles Internos e Compliance x Peso 3) + (Transparência e </a:t>
                      </a:r>
                      <a:r>
                        <a:rPr lang="pt-BR" sz="1000" b="1" u="none" strike="noStrike" cap="none">
                          <a:latin typeface="Tahoma"/>
                          <a:ea typeface="Tahoma"/>
                          <a:cs typeface="Tahoma"/>
                          <a:sym typeface="Tahoma"/>
                        </a:rPr>
                        <a:t>Accountability</a:t>
                      </a:r>
                      <a:r>
                        <a:rPr lang="pt-BR" sz="1000" b="1" i="0" u="none" strike="noStrike" cap="none">
                          <a:solidFill>
                            <a:srgbClr val="000000"/>
                          </a:solidFill>
                          <a:latin typeface="Tahoma"/>
                          <a:ea typeface="Tahoma"/>
                          <a:cs typeface="Tahoma"/>
                          <a:sym typeface="Tahoma"/>
                        </a:rPr>
                        <a:t> x Peso 3)) / 10</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Governança</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9</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8,5</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85</a:t>
                      </a:r>
                      <a:r>
                        <a:rPr lang="pt-BR" sz="1000" b="1" i="0" u="none" strike="noStrike" cap="none">
                          <a:latin typeface="Tahoma"/>
                          <a:ea typeface="Tahoma"/>
                          <a:cs typeface="Tahoma"/>
                          <a:sym typeface="Tahoma"/>
                        </a:rPr>
                        <a:t>%</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75</a:t>
                      </a:r>
                      <a:r>
                        <a:rPr lang="pt-BR" sz="1000" b="1" i="0" u="none" strike="noStrike" cap="none">
                          <a:latin typeface="Tahoma"/>
                          <a:ea typeface="Tahoma"/>
                          <a:cs typeface="Tahoma"/>
                          <a:sym typeface="Tahoma"/>
                        </a:rPr>
                        <a:t>%</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114</a:t>
                      </a:r>
                      <a:r>
                        <a:rPr lang="pt-BR" sz="1000" b="1" i="0" u="none" strike="noStrike" cap="none">
                          <a:solidFill>
                            <a:schemeClr val="dk1"/>
                          </a:solidFill>
                          <a:latin typeface="Tahoma"/>
                          <a:ea typeface="Tahoma"/>
                          <a:cs typeface="Tahoma"/>
                          <a:sym typeface="Tahoma"/>
                        </a:rPr>
                        <a:t>%</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231" name="Google Shape;231;g24bd7aa5c59_2_109"/>
          <p:cNvSpPr/>
          <p:nvPr/>
        </p:nvSpPr>
        <p:spPr>
          <a:xfrm>
            <a:off x="996225" y="2115149"/>
            <a:ext cx="8034300" cy="26913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30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Análise de tendência</a:t>
            </a:r>
            <a:r>
              <a:rPr lang="pt-BR" sz="1200" b="0" i="0" u="none" strike="noStrike" cap="none">
                <a:solidFill>
                  <a:srgbClr val="00B0E4"/>
                </a:solidFill>
                <a:latin typeface="Ruda"/>
                <a:ea typeface="Ruda"/>
                <a:cs typeface="Ruda"/>
                <a:sym typeface="Ruda"/>
              </a:rPr>
              <a:t>: Não identificamos ponto específico para correção de tendência, devendo equilibrar o atendimento dos itens ao longo do exercício 2023, de acordo com os prazos definidos para cada entrega. Da mesma forma, no 2º trimestre deverá ser mantido o atendimento de todos os temas. No 3º Trimestre também não foram destacados pontos de atenção críticos, devendo ser mantido o acompanhamento das metas pactuadas e seus atingimento no 4º Trimestre 2023.</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300"/>
              </a:spcBef>
              <a:spcAft>
                <a:spcPts val="0"/>
              </a:spcAft>
              <a:buClr>
                <a:srgbClr val="000000"/>
              </a:buClr>
              <a:buSzPts val="1200"/>
              <a:buFont typeface="Times New Roman"/>
              <a:buNone/>
            </a:pPr>
            <a:endParaRPr sz="1200" b="1" i="0" u="sng" strike="noStrike" cap="none">
              <a:solidFill>
                <a:srgbClr val="00B0E4"/>
              </a:solidFill>
              <a:latin typeface="Ruda"/>
              <a:ea typeface="Ruda"/>
              <a:cs typeface="Ruda"/>
              <a:sym typeface="Ruda"/>
            </a:endParaRPr>
          </a:p>
          <a:p>
            <a:pPr marL="0" marR="0" lvl="0" indent="0" algn="just" rtl="0">
              <a:lnSpc>
                <a:spcPct val="100000"/>
              </a:lnSpc>
              <a:spcBef>
                <a:spcPts val="30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Observações</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 No 1º Trimestre 2023, embora a meta geral de 25% tenha sido superada com índice de 26,95%, observamos que os itens 1.2; 1.4; 1.5; 1.7; 2.2 e 3.2 apresentaram índices inferiores a meta do 1º Trimestre 2023. Por outro lado, os itens 1.1; 1.6; 3.1 e 3.3 apresentaram índices superiores a meta, e os itens 1.3 e 2.1 alcançaram a meta definida para o 1º Trimestre 2023. No 2º Trimestre 2023, a meta geral foi superada em 14%. Contudo, alguns itens tiveram índices inferiores a meta individual: 1.4; 1.5; 1.7 e 2.2. Os demais itens atingiram a meta satisfatoriamente. No 2º Trimestre 2023, a geral do período foi superada em 14,5%. Embora a meta geral do 3º Trimestre 2023 tenha sido atingida, alguns itens ainda apresentaram índices inferiores a meta individual como: 1.4; 1.5 e 2.2, os quais deverão ser atendidos no 4 Trimestre 2023..</a:t>
            </a: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30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p:txBody>
      </p:sp>
      <p:sp>
        <p:nvSpPr>
          <p:cNvPr id="232" name="Google Shape;232;g24bd7aa5c59_2_109">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233" name="Google Shape;233;g24bd7aa5c59_2_109">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4bd7aa5c59_2_122"/>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239" name="Google Shape;239;g24bd7aa5c59_2_122"/>
          <p:cNvGraphicFramePr/>
          <p:nvPr/>
        </p:nvGraphicFramePr>
        <p:xfrm>
          <a:off x="7239000" y="172489"/>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4"/>
                  </a:ext>
                </a:extLst>
              </a:tr>
            </a:tbl>
          </a:graphicData>
        </a:graphic>
      </p:graphicFrame>
      <p:graphicFrame>
        <p:nvGraphicFramePr>
          <p:cNvPr id="240" name="Google Shape;240;g24bd7aa5c59_2_122"/>
          <p:cNvGraphicFramePr/>
          <p:nvPr/>
        </p:nvGraphicFramePr>
        <p:xfrm>
          <a:off x="1028700" y="1037274"/>
          <a:ext cx="3000000" cy="3000000"/>
        </p:xfrm>
        <a:graphic>
          <a:graphicData uri="http://schemas.openxmlformats.org/drawingml/2006/table">
            <a:tbl>
              <a:tblPr>
                <a:noFill/>
                <a:tableStyleId>{B3BB65DE-9921-495A-9B97-7B9C6928D6AA}</a:tableStyleId>
              </a:tblPr>
              <a:tblGrid>
                <a:gridCol w="1384725">
                  <a:extLst>
                    <a:ext uri="{9D8B030D-6E8A-4147-A177-3AD203B41FA5}">
                      <a16:colId xmlns:a16="http://schemas.microsoft.com/office/drawing/2014/main" val="20000"/>
                    </a:ext>
                  </a:extLst>
                </a:gridCol>
                <a:gridCol w="1451625">
                  <a:extLst>
                    <a:ext uri="{9D8B030D-6E8A-4147-A177-3AD203B41FA5}">
                      <a16:colId xmlns:a16="http://schemas.microsoft.com/office/drawing/2014/main" val="20001"/>
                    </a:ext>
                  </a:extLst>
                </a:gridCol>
                <a:gridCol w="886875">
                  <a:extLst>
                    <a:ext uri="{9D8B030D-6E8A-4147-A177-3AD203B41FA5}">
                      <a16:colId xmlns:a16="http://schemas.microsoft.com/office/drawing/2014/main" val="20002"/>
                    </a:ext>
                  </a:extLst>
                </a:gridCol>
                <a:gridCol w="1056825">
                  <a:extLst>
                    <a:ext uri="{9D8B030D-6E8A-4147-A177-3AD203B41FA5}">
                      <a16:colId xmlns:a16="http://schemas.microsoft.com/office/drawing/2014/main" val="20003"/>
                    </a:ext>
                  </a:extLst>
                </a:gridCol>
                <a:gridCol w="1056825">
                  <a:extLst>
                    <a:ext uri="{9D8B030D-6E8A-4147-A177-3AD203B41FA5}">
                      <a16:colId xmlns:a16="http://schemas.microsoft.com/office/drawing/2014/main" val="20004"/>
                    </a:ext>
                  </a:extLst>
                </a:gridCol>
                <a:gridCol w="742025">
                  <a:extLst>
                    <a:ext uri="{9D8B030D-6E8A-4147-A177-3AD203B41FA5}">
                      <a16:colId xmlns:a16="http://schemas.microsoft.com/office/drawing/2014/main" val="20005"/>
                    </a:ext>
                  </a:extLst>
                </a:gridCol>
                <a:gridCol w="742025">
                  <a:extLst>
                    <a:ext uri="{9D8B030D-6E8A-4147-A177-3AD203B41FA5}">
                      <a16:colId xmlns:a16="http://schemas.microsoft.com/office/drawing/2014/main" val="20006"/>
                    </a:ext>
                  </a:extLst>
                </a:gridCol>
                <a:gridCol w="718275">
                  <a:extLst>
                    <a:ext uri="{9D8B030D-6E8A-4147-A177-3AD203B41FA5}">
                      <a16:colId xmlns:a16="http://schemas.microsoft.com/office/drawing/2014/main" val="20007"/>
                    </a:ext>
                  </a:extLst>
                </a:gridCol>
              </a:tblGrid>
              <a:tr h="4603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175" marR="3175" marT="31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chemeClr val="dk1"/>
                        </a:buClr>
                        <a:buSzPts val="2000"/>
                        <a:buFont typeface="Arial"/>
                        <a:buNone/>
                      </a:pPr>
                      <a:r>
                        <a:rPr lang="pt-BR" sz="1000" b="1" u="none" strike="noStrike" cap="none">
                          <a:solidFill>
                            <a:schemeClr val="lt1"/>
                          </a:solidFill>
                          <a:latin typeface="Tahoma"/>
                          <a:ea typeface="Tahoma"/>
                          <a:cs typeface="Tahoma"/>
                          <a:sym typeface="Tahoma"/>
                        </a:rPr>
                        <a:t>Execução </a:t>
                      </a:r>
                      <a:endParaRPr sz="1000" b="1" u="none" strike="noStrike" cap="none">
                        <a:solidFill>
                          <a:schemeClr val="lt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000"/>
                        <a:buFont typeface="Arial"/>
                        <a:buNone/>
                      </a:pPr>
                      <a:r>
                        <a:rPr lang="pt-BR" sz="1000" b="1" u="none" strike="noStrike" cap="none">
                          <a:solidFill>
                            <a:schemeClr val="lt1"/>
                          </a:solidFill>
                          <a:latin typeface="Tahoma"/>
                          <a:ea typeface="Tahoma"/>
                          <a:cs typeface="Tahoma"/>
                          <a:sym typeface="Tahoma"/>
                        </a:rPr>
                        <a:t>média até</a:t>
                      </a:r>
                      <a:br>
                        <a:rPr lang="pt-BR" sz="1000" b="1" u="none" strike="noStrike" cap="none">
                          <a:solidFill>
                            <a:schemeClr val="lt1"/>
                          </a:solidFill>
                          <a:latin typeface="Tahoma"/>
                          <a:ea typeface="Tahoma"/>
                          <a:cs typeface="Tahoma"/>
                          <a:sym typeface="Tahoma"/>
                        </a:rPr>
                      </a:br>
                      <a:r>
                        <a:rPr lang="pt-BR" sz="1000" b="1" u="none" strike="noStrike" cap="none">
                          <a:solidFill>
                            <a:schemeClr val="lt1"/>
                          </a:solidFill>
                          <a:latin typeface="Tahoma"/>
                          <a:ea typeface="Tahoma"/>
                          <a:cs typeface="Tahoma"/>
                          <a:sym typeface="Tahoma"/>
                        </a:rPr>
                        <a:t>3º Trimestre</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executada             ( A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175" marR="3175" marT="317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7194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Atendimento do Acordo de Nível de Serviço para demandas de TI</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 atendimentos com ANS cumprido</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DEINF</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86%</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71</a:t>
                      </a:r>
                      <a:r>
                        <a:rPr lang="pt-BR" sz="1000" b="1" i="0" u="none" strike="noStrike" cap="none">
                          <a:solidFill>
                            <a:srgbClr val="000000"/>
                          </a:solidFill>
                          <a:latin typeface="Tahoma"/>
                          <a:ea typeface="Tahoma"/>
                          <a:cs typeface="Tahoma"/>
                          <a:sym typeface="Tahoma"/>
                        </a:rPr>
                        <a:t>%</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71</a:t>
                      </a:r>
                      <a:r>
                        <a:rPr lang="pt-BR" sz="1000" b="1" i="0" u="none" strike="noStrike" cap="none">
                          <a:solidFill>
                            <a:srgbClr val="000000"/>
                          </a:solidFill>
                          <a:latin typeface="Tahoma"/>
                          <a:ea typeface="Tahoma"/>
                          <a:cs typeface="Tahoma"/>
                          <a:sym typeface="Tahoma"/>
                        </a:rPr>
                        <a:t>%</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86%</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83</a:t>
                      </a:r>
                      <a:r>
                        <a:rPr lang="pt-BR" sz="1000" b="1" i="0" u="none" strike="noStrike" cap="none">
                          <a:solidFill>
                            <a:schemeClr val="dk1"/>
                          </a:solidFill>
                          <a:latin typeface="Tahoma"/>
                          <a:ea typeface="Tahoma"/>
                          <a:cs typeface="Tahoma"/>
                          <a:sym typeface="Tahoma"/>
                        </a:rPr>
                        <a:t>%</a:t>
                      </a:r>
                      <a:endParaRPr sz="700" u="none" strike="noStrike" cap="none"/>
                    </a:p>
                  </a:txBody>
                  <a:tcPr marL="3175" marR="3175" marT="31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bl>
          </a:graphicData>
        </a:graphic>
      </p:graphicFrame>
      <p:sp>
        <p:nvSpPr>
          <p:cNvPr id="241" name="Google Shape;241;g24bd7aa5c59_2_122"/>
          <p:cNvSpPr/>
          <p:nvPr/>
        </p:nvSpPr>
        <p:spPr>
          <a:xfrm>
            <a:off x="1028700" y="2444099"/>
            <a:ext cx="7931700" cy="17496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Causa do Desvio do Indicador</a:t>
            </a:r>
            <a:r>
              <a:rPr lang="pt-BR" sz="1200" b="0" i="0" u="none" strike="noStrike" cap="none">
                <a:solidFill>
                  <a:srgbClr val="00B0E4"/>
                </a:solidFill>
                <a:latin typeface="Ruda"/>
                <a:ea typeface="Ruda"/>
                <a:cs typeface="Ruda"/>
                <a:sym typeface="Ruda"/>
              </a:rPr>
              <a:t>: O desvio acentuou-se devido a efetivação da troca do domínio em sistemas geocientíficos, como a plataforma da ESRI, e também a adoção de prática ITIL v4 que é mais agressiva sobretudo nos tempos de chamados, que agora passaram a serem únicos em todo o Brasil. Outro fator foi o início do atendimento pelos técnicos de chamados nos núcleos e litotecas, que passaram a estar conectadas à rede de dados privada do SGB, como resultado da implantação dos novos Fortinets .</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None/>
            </a:pPr>
            <a:r>
              <a:rPr lang="pt-BR" sz="1200" b="1" i="0" u="sng" strike="noStrike" cap="none">
                <a:solidFill>
                  <a:srgbClr val="00B0E4"/>
                </a:solidFill>
                <a:latin typeface="Ruda"/>
                <a:ea typeface="Ruda"/>
                <a:cs typeface="Ruda"/>
                <a:sym typeface="Ruda"/>
              </a:rPr>
              <a:t>Análise de Tendência</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Espera-se que os resultados permaneçam no patamar atual como resultado da atuação dos técnicos das unidades regionais de forma mais assídua nos Núcleos e litotecas, além dos impactos da mudança de versão do GLPI ocorrida no final do mês de junho.</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Deve ser revisto a lista de sistemas disponibilizados com base na recomendação do PDTI para descontinuar aqueles apontados como não mais funcionais pelas áreas proprietárias e acompanhando uma tendência perene de redução de sistemas.</a:t>
            </a:r>
            <a:endParaRPr sz="1200" b="0" i="0" u="none" strike="noStrike" cap="none">
              <a:solidFill>
                <a:srgbClr val="00B0E4"/>
              </a:solidFill>
              <a:latin typeface="Ruda"/>
              <a:ea typeface="Ruda"/>
              <a:cs typeface="Ruda"/>
              <a:sym typeface="Ruda"/>
            </a:endParaRPr>
          </a:p>
        </p:txBody>
      </p:sp>
      <p:sp>
        <p:nvSpPr>
          <p:cNvPr id="242" name="Google Shape;242;g24bd7aa5c59_2_122"/>
          <p:cNvSpPr/>
          <p:nvPr/>
        </p:nvSpPr>
        <p:spPr>
          <a:xfrm>
            <a:off x="1030575" y="170428"/>
            <a:ext cx="6131100" cy="76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RH &amp; INFRAESTRUTURA</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300" b="1" i="0" u="none" strike="noStrike" cap="none">
                <a:solidFill>
                  <a:srgbClr val="00B0E4"/>
                </a:solidFill>
                <a:latin typeface="Arial"/>
                <a:ea typeface="Arial"/>
                <a:cs typeface="Arial"/>
                <a:sym typeface="Arial"/>
              </a:rPr>
              <a:t>OBJETIVO: ALINHAR INFRAESTRUTURA CORPORATIVA E TECNOLÓGICA À ESTRATÉGIA</a:t>
            </a:r>
            <a:endParaRPr sz="1300" b="0" i="0" u="none" strike="noStrike" cap="none">
              <a:solidFill>
                <a:srgbClr val="00B0E4"/>
              </a:solidFill>
              <a:latin typeface="Arial"/>
              <a:ea typeface="Arial"/>
              <a:cs typeface="Arial"/>
              <a:sym typeface="Arial"/>
            </a:endParaRPr>
          </a:p>
        </p:txBody>
      </p:sp>
      <p:sp>
        <p:nvSpPr>
          <p:cNvPr id="243" name="Google Shape;243;g24bd7aa5c59_2_122">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244" name="Google Shape;244;g24bd7aa5c59_2_122">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4bd7aa5c59_2_132"/>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250" name="Google Shape;250;g24bd7aa5c59_2_132"/>
          <p:cNvGraphicFramePr/>
          <p:nvPr/>
        </p:nvGraphicFramePr>
        <p:xfrm>
          <a:off x="7247207" y="137715"/>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sp>
        <p:nvSpPr>
          <p:cNvPr id="251" name="Google Shape;251;g24bd7aa5c59_2_132"/>
          <p:cNvSpPr/>
          <p:nvPr/>
        </p:nvSpPr>
        <p:spPr>
          <a:xfrm>
            <a:off x="949325" y="2399879"/>
            <a:ext cx="8126700" cy="2278800"/>
          </a:xfrm>
          <a:prstGeom prst="rect">
            <a:avLst/>
          </a:prstGeom>
          <a:noFill/>
          <a:ln>
            <a:noFill/>
          </a:ln>
        </p:spPr>
        <p:txBody>
          <a:bodyPr spcFirstLastPara="1" wrap="square" lIns="45700" tIns="22850" rIns="45700" bIns="22850" anchor="t" anchorCtr="0">
            <a:noAutofit/>
          </a:bodyPr>
          <a:lstStyle/>
          <a:p>
            <a:pPr marL="0" marR="0" lvl="0" indent="0" algn="just" rtl="0">
              <a:lnSpc>
                <a:spcPct val="107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Observação:</a:t>
            </a:r>
            <a:r>
              <a:rPr lang="pt-BR" sz="1200" b="0" i="0" u="none" strike="noStrike" cap="none">
                <a:solidFill>
                  <a:srgbClr val="00B0E4"/>
                </a:solidFill>
                <a:latin typeface="Ruda"/>
                <a:ea typeface="Ruda"/>
                <a:cs typeface="Ruda"/>
                <a:sym typeface="Ruda"/>
              </a:rPr>
              <a:t> Considera-se para fins de cálculo da meta, a dotação orçamentária para despesas discricionárias do SGB/CPRM, prevista no Projeto de Lei Anual Orçamentária 2023, com o valor de R$ 200 milhões. Durante o exercício da LOA, deve ser a dotação o valor de LOA disponível.</a:t>
            </a: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Causa do Desvio do Indicador</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Não houve registro de avanço no 3º trimestre, pelas áreas</a:t>
            </a:r>
            <a:r>
              <a:rPr lang="pt-BR" sz="1200" b="1" i="0" u="none" strike="noStrike" cap="none">
                <a:solidFill>
                  <a:srgbClr val="00B0E4"/>
                </a:solidFill>
                <a:latin typeface="Ruda"/>
                <a:ea typeface="Ruda"/>
                <a:cs typeface="Ruda"/>
                <a:sym typeface="Ruda"/>
              </a:rPr>
              <a:t>.</a:t>
            </a:r>
            <a:endParaRPr sz="1200" b="0" i="0" u="none" strike="noStrike" cap="none">
              <a:solidFill>
                <a:srgbClr val="00B0E4"/>
              </a:solidFill>
              <a:latin typeface="Ruda"/>
              <a:ea typeface="Ruda"/>
              <a:cs typeface="Ruda"/>
              <a:sym typeface="Ruda"/>
            </a:endParaRPr>
          </a:p>
          <a:p>
            <a:pPr marL="0" marR="0" lvl="0" indent="0" algn="just" rtl="0">
              <a:lnSpc>
                <a:spcPct val="107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None/>
            </a:pPr>
            <a:r>
              <a:rPr lang="pt-BR" sz="1200" b="1" i="0" u="sng" strike="noStrike" cap="none">
                <a:solidFill>
                  <a:srgbClr val="00B0E4"/>
                </a:solidFill>
                <a:latin typeface="Ruda"/>
                <a:ea typeface="Ruda"/>
                <a:cs typeface="Ruda"/>
                <a:sym typeface="Ruda"/>
              </a:rPr>
              <a:t>Análise de Tendência</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Previsão de melhoria/aquisição de infraestrutura para todas as áreas com a conclusão de processos de compras até o final do ano. No entanto, a expectativa de investimentos não alcançaria a meta.</a:t>
            </a:r>
            <a:endParaRPr sz="1800" b="0" i="0" u="none" strike="noStrike" cap="none">
              <a:solidFill>
                <a:schemeClr val="dk1"/>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200"/>
              <a:buFont typeface="Times New Roman"/>
              <a:buNone/>
            </a:pPr>
            <a:endParaRPr sz="1200" b="1" i="0" u="none" strike="noStrike" cap="none">
              <a:solidFill>
                <a:srgbClr val="00B0E4"/>
              </a:solidFill>
              <a:latin typeface="Ruda"/>
              <a:ea typeface="Ruda"/>
              <a:cs typeface="Ruda"/>
              <a:sym typeface="Ruda"/>
            </a:endParaRPr>
          </a:p>
        </p:txBody>
      </p:sp>
      <p:sp>
        <p:nvSpPr>
          <p:cNvPr id="252" name="Google Shape;252;g24bd7aa5c59_2_132"/>
          <p:cNvSpPr/>
          <p:nvPr/>
        </p:nvSpPr>
        <p:spPr>
          <a:xfrm>
            <a:off x="1073625" y="0"/>
            <a:ext cx="6196200" cy="831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30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RH &amp; INFRAESTRUTURA</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300" b="1" i="0" u="none" strike="noStrike" cap="none">
                <a:solidFill>
                  <a:srgbClr val="00B0E4"/>
                </a:solidFill>
                <a:latin typeface="Arial"/>
                <a:ea typeface="Arial"/>
                <a:cs typeface="Arial"/>
                <a:sym typeface="Arial"/>
              </a:rPr>
              <a:t>OBJETIVO: ALINHAR INFRAESTRUTURA CORPORATIVA E TECNOLÓGICA À ESTRATÉGIA</a:t>
            </a:r>
            <a:endParaRPr sz="1300" b="0" i="0" u="none" strike="noStrike" cap="none">
              <a:solidFill>
                <a:srgbClr val="00B0E4"/>
              </a:solidFill>
              <a:latin typeface="Arial"/>
              <a:ea typeface="Arial"/>
              <a:cs typeface="Arial"/>
              <a:sym typeface="Arial"/>
            </a:endParaRPr>
          </a:p>
        </p:txBody>
      </p:sp>
      <p:graphicFrame>
        <p:nvGraphicFramePr>
          <p:cNvPr id="253" name="Google Shape;253;g24bd7aa5c59_2_132"/>
          <p:cNvGraphicFramePr/>
          <p:nvPr/>
        </p:nvGraphicFramePr>
        <p:xfrm>
          <a:off x="1004644" y="781788"/>
          <a:ext cx="3000000" cy="3000000"/>
        </p:xfrm>
        <a:graphic>
          <a:graphicData uri="http://schemas.openxmlformats.org/drawingml/2006/table">
            <a:tbl>
              <a:tblPr>
                <a:noFill/>
                <a:tableStyleId>{B3BB65DE-9921-495A-9B97-7B9C6928D6AA}</a:tableStyleId>
              </a:tblPr>
              <a:tblGrid>
                <a:gridCol w="1151875">
                  <a:extLst>
                    <a:ext uri="{9D8B030D-6E8A-4147-A177-3AD203B41FA5}">
                      <a16:colId xmlns:a16="http://schemas.microsoft.com/office/drawing/2014/main" val="20000"/>
                    </a:ext>
                  </a:extLst>
                </a:gridCol>
                <a:gridCol w="1703000">
                  <a:extLst>
                    <a:ext uri="{9D8B030D-6E8A-4147-A177-3AD203B41FA5}">
                      <a16:colId xmlns:a16="http://schemas.microsoft.com/office/drawing/2014/main" val="20001"/>
                    </a:ext>
                  </a:extLst>
                </a:gridCol>
                <a:gridCol w="798375">
                  <a:extLst>
                    <a:ext uri="{9D8B030D-6E8A-4147-A177-3AD203B41FA5}">
                      <a16:colId xmlns:a16="http://schemas.microsoft.com/office/drawing/2014/main" val="20002"/>
                    </a:ext>
                  </a:extLst>
                </a:gridCol>
                <a:gridCol w="1015925">
                  <a:extLst>
                    <a:ext uri="{9D8B030D-6E8A-4147-A177-3AD203B41FA5}">
                      <a16:colId xmlns:a16="http://schemas.microsoft.com/office/drawing/2014/main" val="20003"/>
                    </a:ext>
                  </a:extLst>
                </a:gridCol>
                <a:gridCol w="1094300">
                  <a:extLst>
                    <a:ext uri="{9D8B030D-6E8A-4147-A177-3AD203B41FA5}">
                      <a16:colId xmlns:a16="http://schemas.microsoft.com/office/drawing/2014/main" val="20004"/>
                    </a:ext>
                  </a:extLst>
                </a:gridCol>
                <a:gridCol w="750325">
                  <a:extLst>
                    <a:ext uri="{9D8B030D-6E8A-4147-A177-3AD203B41FA5}">
                      <a16:colId xmlns:a16="http://schemas.microsoft.com/office/drawing/2014/main" val="20005"/>
                    </a:ext>
                  </a:extLst>
                </a:gridCol>
                <a:gridCol w="778675">
                  <a:extLst>
                    <a:ext uri="{9D8B030D-6E8A-4147-A177-3AD203B41FA5}">
                      <a16:colId xmlns:a16="http://schemas.microsoft.com/office/drawing/2014/main" val="20006"/>
                    </a:ext>
                  </a:extLst>
                </a:gridCol>
                <a:gridCol w="778975">
                  <a:extLst>
                    <a:ext uri="{9D8B030D-6E8A-4147-A177-3AD203B41FA5}">
                      <a16:colId xmlns:a16="http://schemas.microsoft.com/office/drawing/2014/main" val="20007"/>
                    </a:ext>
                  </a:extLst>
                </a:gridCol>
              </a:tblGrid>
              <a:tr h="59085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175" marR="3175" marT="31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175" marR="3175" marT="31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175" marR="3175" marT="3175" marB="0" anchor="ctr">
                    <a:lnL w="1905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8769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Modernização da Infraestrutura Geocientífica do SGB/CPRM</a:t>
                      </a:r>
                      <a:endParaRPr sz="700" u="none" strike="noStrike" cap="none"/>
                    </a:p>
                  </a:txBody>
                  <a:tcPr marL="4775" marR="4775" marT="4775" marB="0"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MIG = [ (investimentos na TD + Rede LAMIN +</a:t>
                      </a:r>
                      <a:br>
                        <a:rPr lang="pt-BR" sz="1000" b="1" i="0" u="none" strike="noStrike" cap="none">
                          <a:solidFill>
                            <a:srgbClr val="000000"/>
                          </a:solidFill>
                          <a:latin typeface="Tahoma"/>
                          <a:ea typeface="Tahoma"/>
                          <a:cs typeface="Tahoma"/>
                          <a:sym typeface="Tahoma"/>
                        </a:rPr>
                      </a:br>
                      <a:r>
                        <a:rPr lang="pt-BR" sz="1000" b="1" i="0" u="none" strike="noStrike" cap="none">
                          <a:solidFill>
                            <a:srgbClr val="000000"/>
                          </a:solidFill>
                          <a:latin typeface="Tahoma"/>
                          <a:ea typeface="Tahoma"/>
                          <a:cs typeface="Tahoma"/>
                          <a:sym typeface="Tahoma"/>
                        </a:rPr>
                        <a:t>MCTer + Rede Litotecas) / orçamento anual da empresa] *100</a:t>
                      </a:r>
                      <a:endParaRPr sz="1000" b="1" i="0" u="none" strike="noStrike" cap="none">
                        <a:solidFill>
                          <a:srgbClr val="000000"/>
                        </a:solidFill>
                        <a:latin typeface="Tahoma"/>
                        <a:ea typeface="Tahoma"/>
                        <a:cs typeface="Tahoma"/>
                        <a:sym typeface="Tahoma"/>
                      </a:endParaRPr>
                    </a:p>
                  </a:txBody>
                  <a:tcPr marL="4775" marR="4775"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DEINF/ LAMIN/</a:t>
                      </a:r>
                      <a:br>
                        <a:rPr lang="pt-BR" sz="1000" b="1" i="0" u="none" strike="noStrike" cap="none">
                          <a:solidFill>
                            <a:srgbClr val="000000"/>
                          </a:solidFill>
                          <a:latin typeface="Tahoma"/>
                          <a:ea typeface="Tahoma"/>
                          <a:cs typeface="Tahoma"/>
                          <a:sym typeface="Tahoma"/>
                        </a:rPr>
                      </a:br>
                      <a:r>
                        <a:rPr lang="pt-BR" sz="1000" b="1" i="0" u="none" strike="noStrike" cap="none">
                          <a:solidFill>
                            <a:srgbClr val="000000"/>
                          </a:solidFill>
                          <a:latin typeface="Tahoma"/>
                          <a:ea typeface="Tahoma"/>
                          <a:cs typeface="Tahoma"/>
                          <a:sym typeface="Tahoma"/>
                        </a:rPr>
                        <a:t>MCTer/ Rede de Litotecas</a:t>
                      </a:r>
                      <a:endParaRPr sz="1000" b="1" i="0" u="none" strike="noStrike" cap="none">
                        <a:solidFill>
                          <a:srgbClr val="000000"/>
                        </a:solidFill>
                        <a:latin typeface="Tahoma"/>
                        <a:ea typeface="Tahoma"/>
                        <a:cs typeface="Tahoma"/>
                        <a:sym typeface="Tahoma"/>
                      </a:endParaRPr>
                    </a:p>
                  </a:txBody>
                  <a:tcPr marL="4775" marR="4775"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4</a:t>
                      </a:r>
                      <a:r>
                        <a:rPr lang="pt-BR" sz="1000" b="1" i="0" u="none" strike="noStrike" cap="none">
                          <a:solidFill>
                            <a:srgbClr val="000000"/>
                          </a:solidFill>
                          <a:latin typeface="Tahoma"/>
                          <a:ea typeface="Tahoma"/>
                          <a:cs typeface="Tahoma"/>
                          <a:sym typeface="Tahoma"/>
                        </a:rPr>
                        <a:t>% da LOA 23</a:t>
                      </a:r>
                      <a:endParaRPr sz="900" u="none" strike="noStrike" cap="none"/>
                    </a:p>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ou</a:t>
                      </a:r>
                      <a:endParaRPr sz="900" u="none" strike="noStrike" cap="none"/>
                    </a:p>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000000"/>
                          </a:solidFill>
                          <a:latin typeface="Tahoma"/>
                          <a:ea typeface="Tahoma"/>
                          <a:cs typeface="Tahoma"/>
                          <a:sym typeface="Tahoma"/>
                        </a:rPr>
                        <a:t>R$ </a:t>
                      </a:r>
                      <a:r>
                        <a:rPr lang="pt-BR" sz="1000" b="1" u="none" strike="noStrike" cap="none">
                          <a:latin typeface="Tahoma"/>
                          <a:ea typeface="Tahoma"/>
                          <a:cs typeface="Tahoma"/>
                          <a:sym typeface="Tahoma"/>
                        </a:rPr>
                        <a:t>8,4 </a:t>
                      </a:r>
                      <a:r>
                        <a:rPr lang="pt-BR" sz="1000" b="1" i="0" u="none" strike="noStrike" cap="none">
                          <a:solidFill>
                            <a:srgbClr val="000000"/>
                          </a:solidFill>
                          <a:latin typeface="Tahoma"/>
                          <a:ea typeface="Tahoma"/>
                          <a:cs typeface="Tahoma"/>
                          <a:sym typeface="Tahoma"/>
                        </a:rPr>
                        <a:t>milhões</a:t>
                      </a:r>
                      <a:endParaRPr sz="700" u="none" strike="noStrike" cap="none"/>
                    </a:p>
                  </a:txBody>
                  <a:tcPr marL="4775" marR="4775"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endParaRPr sz="1000" b="1" u="none" strike="noStrike" cap="none">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35</a:t>
                      </a:r>
                      <a:r>
                        <a:rPr lang="pt-BR" sz="1000" b="1" i="0" u="none" strike="noStrike" cap="none">
                          <a:latin typeface="Tahoma"/>
                          <a:ea typeface="Tahoma"/>
                          <a:cs typeface="Tahoma"/>
                          <a:sym typeface="Tahoma"/>
                        </a:rPr>
                        <a:t>%</a:t>
                      </a:r>
                      <a:endParaRPr sz="900" u="none" strike="noStrike" cap="none"/>
                    </a:p>
                    <a:p>
                      <a:pPr marL="0" marR="0" lvl="0" indent="0" algn="ctr" rtl="0">
                        <a:lnSpc>
                          <a:spcPct val="100000"/>
                        </a:lnSpc>
                        <a:spcBef>
                          <a:spcPts val="0"/>
                        </a:spcBef>
                        <a:spcAft>
                          <a:spcPts val="0"/>
                        </a:spcAft>
                        <a:buClr>
                          <a:srgbClr val="000000"/>
                        </a:buClr>
                        <a:buSzPts val="2000"/>
                        <a:buFont typeface="Arial"/>
                        <a:buNone/>
                      </a:pPr>
                      <a:endParaRPr sz="700" u="none" strike="noStrike" cap="none"/>
                    </a:p>
                  </a:txBody>
                  <a:tcPr marL="4775" marR="4775"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35</a:t>
                      </a:r>
                      <a:r>
                        <a:rPr lang="pt-BR" sz="1000" b="1" i="0" u="none" strike="noStrike" cap="none">
                          <a:latin typeface="Tahoma"/>
                          <a:ea typeface="Tahoma"/>
                          <a:cs typeface="Tahoma"/>
                          <a:sym typeface="Tahoma"/>
                        </a:rPr>
                        <a:t>%</a:t>
                      </a:r>
                      <a:endParaRPr sz="700" u="none" strike="noStrike" cap="none"/>
                    </a:p>
                  </a:txBody>
                  <a:tcPr marL="4775" marR="4775"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75</a:t>
                      </a:r>
                      <a:r>
                        <a:rPr lang="pt-BR" sz="1000" b="1" i="0" u="none" strike="noStrike" cap="none">
                          <a:latin typeface="Tahoma"/>
                          <a:ea typeface="Tahoma"/>
                          <a:cs typeface="Tahoma"/>
                          <a:sym typeface="Tahoma"/>
                        </a:rPr>
                        <a:t>%</a:t>
                      </a:r>
                      <a:endParaRPr sz="700" u="none" strike="noStrike" cap="none"/>
                    </a:p>
                  </a:txBody>
                  <a:tcPr marL="4775" marR="4775"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lt1"/>
                          </a:solidFill>
                          <a:latin typeface="Tahoma"/>
                          <a:ea typeface="Tahoma"/>
                          <a:cs typeface="Tahoma"/>
                          <a:sym typeface="Tahoma"/>
                        </a:rPr>
                        <a:t>47</a:t>
                      </a:r>
                      <a:r>
                        <a:rPr lang="pt-BR" sz="1000" b="1" i="0" u="none" strike="noStrike" cap="none">
                          <a:solidFill>
                            <a:schemeClr val="lt1"/>
                          </a:solidFill>
                          <a:latin typeface="Tahoma"/>
                          <a:ea typeface="Tahoma"/>
                          <a:cs typeface="Tahoma"/>
                          <a:sym typeface="Tahoma"/>
                        </a:rPr>
                        <a:t>%</a:t>
                      </a:r>
                      <a:endParaRPr sz="900" u="none" strike="noStrike" cap="none">
                        <a:solidFill>
                          <a:schemeClr val="lt1"/>
                        </a:solidFill>
                      </a:endParaRPr>
                    </a:p>
                  </a:txBody>
                  <a:tcPr marL="4775" marR="4775" marT="4775" marB="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bl>
          </a:graphicData>
        </a:graphic>
      </p:graphicFrame>
      <p:sp>
        <p:nvSpPr>
          <p:cNvPr id="254" name="Google Shape;254;g24bd7aa5c59_2_132">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255" name="Google Shape;255;g24bd7aa5c59_2_132">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4bd7aa5c59_2_152"/>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261" name="Google Shape;261;g24bd7aa5c59_2_152"/>
          <p:cNvGraphicFramePr/>
          <p:nvPr/>
        </p:nvGraphicFramePr>
        <p:xfrm>
          <a:off x="7239000" y="172489"/>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262" name="Google Shape;262;g24bd7aa5c59_2_152"/>
          <p:cNvGraphicFramePr/>
          <p:nvPr/>
        </p:nvGraphicFramePr>
        <p:xfrm>
          <a:off x="1066775" y="904872"/>
          <a:ext cx="3000000" cy="3000000"/>
        </p:xfrm>
        <a:graphic>
          <a:graphicData uri="http://schemas.openxmlformats.org/drawingml/2006/table">
            <a:tbl>
              <a:tblPr>
                <a:noFill/>
                <a:tableStyleId>{B3BB65DE-9921-495A-9B97-7B9C6928D6AA}</a:tableStyleId>
              </a:tblPr>
              <a:tblGrid>
                <a:gridCol w="1546875">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09575">
                  <a:extLst>
                    <a:ext uri="{9D8B030D-6E8A-4147-A177-3AD203B41FA5}">
                      <a16:colId xmlns:a16="http://schemas.microsoft.com/office/drawing/2014/main" val="20003"/>
                    </a:ext>
                  </a:extLst>
                </a:gridCol>
                <a:gridCol w="926375">
                  <a:extLst>
                    <a:ext uri="{9D8B030D-6E8A-4147-A177-3AD203B41FA5}">
                      <a16:colId xmlns:a16="http://schemas.microsoft.com/office/drawing/2014/main" val="20004"/>
                    </a:ext>
                  </a:extLst>
                </a:gridCol>
                <a:gridCol w="739325">
                  <a:extLst>
                    <a:ext uri="{9D8B030D-6E8A-4147-A177-3AD203B41FA5}">
                      <a16:colId xmlns:a16="http://schemas.microsoft.com/office/drawing/2014/main" val="20005"/>
                    </a:ext>
                  </a:extLst>
                </a:gridCol>
                <a:gridCol w="739325">
                  <a:extLst>
                    <a:ext uri="{9D8B030D-6E8A-4147-A177-3AD203B41FA5}">
                      <a16:colId xmlns:a16="http://schemas.microsoft.com/office/drawing/2014/main" val="20006"/>
                    </a:ext>
                  </a:extLst>
                </a:gridCol>
                <a:gridCol w="739325">
                  <a:extLst>
                    <a:ext uri="{9D8B030D-6E8A-4147-A177-3AD203B41FA5}">
                      <a16:colId xmlns:a16="http://schemas.microsoft.com/office/drawing/2014/main" val="20007"/>
                    </a:ext>
                  </a:extLst>
                </a:gridCol>
              </a:tblGrid>
              <a:tr h="4835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 </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4775" marR="4775" marT="4775" marB="0" anchor="ctr">
                    <a:lnL w="19050" cap="flat" cmpd="sng">
                      <a:solidFill>
                        <a:srgbClr val="FFFFF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4775" marR="4775" marT="4775" marB="0" anchor="ctr">
                    <a:lnL w="12700" cap="flat" cmpd="sng">
                      <a:solidFill>
                        <a:schemeClr val="l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64072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Produção laboratorial para atendimento a projetos do SGB</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PL= % atendimentos com ANS cumprido</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LAMIN</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90%</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94</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94</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90%</a:t>
                      </a:r>
                      <a:endParaRPr sz="700" u="none" strike="noStrike" cap="none"/>
                    </a:p>
                  </a:txBody>
                  <a:tcPr marL="4775" marR="4775" marT="47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105</a:t>
                      </a:r>
                      <a:r>
                        <a:rPr lang="pt-BR" sz="1000" b="1" i="0" u="none" strike="noStrike" cap="none">
                          <a:solidFill>
                            <a:srgbClr val="000000"/>
                          </a:solidFill>
                          <a:latin typeface="Tahoma"/>
                          <a:ea typeface="Tahoma"/>
                          <a:cs typeface="Tahoma"/>
                          <a:sym typeface="Tahoma"/>
                        </a:rPr>
                        <a:t>%</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263" name="Google Shape;263;g24bd7aa5c59_2_152"/>
          <p:cNvSpPr/>
          <p:nvPr/>
        </p:nvSpPr>
        <p:spPr>
          <a:xfrm>
            <a:off x="1040100" y="2058984"/>
            <a:ext cx="8054400" cy="24177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Observações</a:t>
            </a:r>
            <a:r>
              <a:rPr lang="pt-BR" sz="1200" b="0" i="0" u="none" strike="noStrike" cap="none">
                <a:solidFill>
                  <a:srgbClr val="00B0E4"/>
                </a:solidFill>
                <a:latin typeface="Ruda"/>
                <a:ea typeface="Ruda"/>
                <a:cs typeface="Ruda"/>
                <a:sym typeface="Ruda"/>
              </a:rPr>
              <a:t>: O uso do sistema GLPI melhorou mas continua apresentando fragilidades pelo fato de alguns usuários não seguirem as orientações estabelecidas de preenchimento, a fim de facilitar a extração das informações necessárias.</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Causa do desvio do indicador:</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Na iniciativa referente às determinações analíticas, os desvios negativos se devem à priorização das entregas para atendimento à ANM já impactada por problemas neste período em equipamentos no LAMIN RJ e LAMIN-SP.</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Análise de Tendência</a:t>
            </a:r>
            <a:r>
              <a:rPr lang="pt-BR" sz="1200" b="1" i="0" u="none" strike="noStrike" cap="none">
                <a:solidFill>
                  <a:srgbClr val="00B0E4"/>
                </a:solidFill>
                <a:latin typeface="Ruda"/>
                <a:ea typeface="Ruda"/>
                <a:cs typeface="Ruda"/>
                <a:sym typeface="Ruda"/>
              </a:rPr>
              <a:t>: </a:t>
            </a:r>
            <a:r>
              <a:rPr lang="pt-BR" sz="1200" b="0" i="0" u="none" strike="noStrike" cap="none">
                <a:solidFill>
                  <a:srgbClr val="00B0E4"/>
                </a:solidFill>
                <a:latin typeface="Ruda"/>
                <a:ea typeface="Ruda"/>
                <a:cs typeface="Ruda"/>
                <a:sym typeface="Ruda"/>
              </a:rPr>
              <a:t>Atendimento no prazo dependerá do bom funcionamento dos equipamentos. O nível de SLA estão próximos aos níveis estabelecidos para o indicador.</a:t>
            </a: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endParaRPr sz="12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200"/>
              <a:buFont typeface="Times New Roman"/>
              <a:buNone/>
            </a:pPr>
            <a:r>
              <a:rPr lang="pt-BR" sz="1200" b="1" i="0" u="sng" strike="noStrike" cap="none">
                <a:solidFill>
                  <a:srgbClr val="00B0E4"/>
                </a:solidFill>
                <a:latin typeface="Ruda"/>
                <a:ea typeface="Ruda"/>
                <a:cs typeface="Ruda"/>
                <a:sym typeface="Ruda"/>
              </a:rPr>
              <a:t>Estratégia de correção de rumo:</a:t>
            </a:r>
            <a:r>
              <a:rPr lang="pt-BR" sz="1200" b="0" i="0" u="none" strike="noStrike" cap="none">
                <a:solidFill>
                  <a:srgbClr val="00B0E4"/>
                </a:solidFill>
                <a:latin typeface="Ruda"/>
                <a:ea typeface="Ruda"/>
                <a:cs typeface="Ruda"/>
                <a:sym typeface="Ruda"/>
              </a:rPr>
              <a:t> A coordenação da Rede segue acompanhando o preenchimento do GLPI e realizando rodadas de treinamento com os colaboradores para melhorá-lo. A aquisição em andamento do sistema de gestão integrada para os laboratórios permitirá uma gestão mais eficiente e mais automatizada.</a:t>
            </a:r>
            <a:endParaRPr sz="1200" b="0" i="0" u="none" strike="noStrike" cap="none">
              <a:solidFill>
                <a:srgbClr val="00B0E4"/>
              </a:solidFill>
              <a:latin typeface="Ruda"/>
              <a:ea typeface="Ruda"/>
              <a:cs typeface="Ruda"/>
              <a:sym typeface="Ruda"/>
            </a:endParaRPr>
          </a:p>
        </p:txBody>
      </p:sp>
      <p:sp>
        <p:nvSpPr>
          <p:cNvPr id="264" name="Google Shape;264;g24bd7aa5c59_2_152"/>
          <p:cNvSpPr/>
          <p:nvPr/>
        </p:nvSpPr>
        <p:spPr>
          <a:xfrm>
            <a:off x="1066775" y="56145"/>
            <a:ext cx="6790800" cy="850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PROCESSOS</a:t>
            </a:r>
            <a:endParaRPr sz="2000" b="1"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DAR SUPORTE TÉCNICO À GERAÇÃO DE CONHECIMENTO GEOCIENTÍFICO</a:t>
            </a:r>
            <a:endParaRPr sz="1400" b="1" i="0" u="none" strike="noStrike" cap="none">
              <a:solidFill>
                <a:srgbClr val="00B0E4"/>
              </a:solidFill>
              <a:latin typeface="Arial"/>
              <a:ea typeface="Arial"/>
              <a:cs typeface="Arial"/>
              <a:sym typeface="Arial"/>
            </a:endParaRPr>
          </a:p>
        </p:txBody>
      </p:sp>
      <p:sp>
        <p:nvSpPr>
          <p:cNvPr id="265" name="Google Shape;265;g24bd7aa5c59_2_152">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266" name="Google Shape;266;g24bd7aa5c59_2_152">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4bd7aa5c59_2_162"/>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273" name="Google Shape;273;g24bd7aa5c59_2_162"/>
          <p:cNvGraphicFramePr/>
          <p:nvPr/>
        </p:nvGraphicFramePr>
        <p:xfrm>
          <a:off x="7232649" y="71929"/>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274" name="Google Shape;274;g24bd7aa5c59_2_162"/>
          <p:cNvGraphicFramePr/>
          <p:nvPr/>
        </p:nvGraphicFramePr>
        <p:xfrm>
          <a:off x="1047738" y="760826"/>
          <a:ext cx="3000000" cy="3000000"/>
        </p:xfrm>
        <a:graphic>
          <a:graphicData uri="http://schemas.openxmlformats.org/drawingml/2006/table">
            <a:tbl>
              <a:tblPr>
                <a:noFill/>
                <a:tableStyleId>{B3BB65DE-9921-495A-9B97-7B9C6928D6AA}</a:tableStyleId>
              </a:tblPr>
              <a:tblGrid>
                <a:gridCol w="177165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760975">
                  <a:extLst>
                    <a:ext uri="{9D8B030D-6E8A-4147-A177-3AD203B41FA5}">
                      <a16:colId xmlns:a16="http://schemas.microsoft.com/office/drawing/2014/main" val="20003"/>
                    </a:ext>
                  </a:extLst>
                </a:gridCol>
                <a:gridCol w="926375">
                  <a:extLst>
                    <a:ext uri="{9D8B030D-6E8A-4147-A177-3AD203B41FA5}">
                      <a16:colId xmlns:a16="http://schemas.microsoft.com/office/drawing/2014/main" val="20004"/>
                    </a:ext>
                  </a:extLst>
                </a:gridCol>
                <a:gridCol w="739325">
                  <a:extLst>
                    <a:ext uri="{9D8B030D-6E8A-4147-A177-3AD203B41FA5}">
                      <a16:colId xmlns:a16="http://schemas.microsoft.com/office/drawing/2014/main" val="20005"/>
                    </a:ext>
                  </a:extLst>
                </a:gridCol>
                <a:gridCol w="739325">
                  <a:extLst>
                    <a:ext uri="{9D8B030D-6E8A-4147-A177-3AD203B41FA5}">
                      <a16:colId xmlns:a16="http://schemas.microsoft.com/office/drawing/2014/main" val="20006"/>
                    </a:ext>
                  </a:extLst>
                </a:gridCol>
                <a:gridCol w="739325">
                  <a:extLst>
                    <a:ext uri="{9D8B030D-6E8A-4147-A177-3AD203B41FA5}">
                      <a16:colId xmlns:a16="http://schemas.microsoft.com/office/drawing/2014/main" val="20007"/>
                    </a:ext>
                  </a:extLst>
                </a:gridCol>
              </a:tblGrid>
              <a:tr h="4619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 Iniciativa</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 média </a:t>
                      </a:r>
                      <a:r>
                        <a:rPr lang="pt-BR" sz="1000" b="1" u="none" strike="noStrike" cap="none">
                          <a:solidFill>
                            <a:srgbClr val="FFFFFF"/>
                          </a:solidFill>
                          <a:latin typeface="Tahoma"/>
                          <a:ea typeface="Tahoma"/>
                          <a:cs typeface="Tahoma"/>
                          <a:sym typeface="Tahoma"/>
                        </a:rPr>
                        <a:t>até</a:t>
                      </a:r>
                      <a:r>
                        <a:rPr lang="pt-BR" sz="1000" b="1" i="0" u="none" strike="noStrike" cap="none">
                          <a:solidFill>
                            <a:srgbClr val="FFFFFF"/>
                          </a:solidFill>
                          <a:latin typeface="Tahoma"/>
                          <a:ea typeface="Tahoma"/>
                          <a:cs typeface="Tahoma"/>
                          <a:sym typeface="Tahoma"/>
                        </a:rPr>
                        <a:t/>
                      </a:r>
                      <a:br>
                        <a:rPr lang="pt-BR" sz="1000" b="1" i="0" u="none" strike="noStrike" cap="none">
                          <a:solidFill>
                            <a:srgbClr val="FFFFFF"/>
                          </a:solidFill>
                          <a:latin typeface="Tahoma"/>
                          <a:ea typeface="Tahoma"/>
                          <a:cs typeface="Tahoma"/>
                          <a:sym typeface="Tahoma"/>
                        </a:rPr>
                      </a:b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4775" marR="4775" marT="477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4775" marR="4775" marT="4775" marB="0" anchor="ctr">
                    <a:lnL w="19050" cap="flat" cmpd="sng">
                      <a:solidFill>
                        <a:srgbClr val="FFFFF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4775" marR="4775" marT="4775" marB="0" anchor="ctr">
                    <a:lnL w="12700" cap="flat" cmpd="sng">
                      <a:solidFill>
                        <a:schemeClr val="l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9191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Atendimento do Acordo de Nível de Serviço (ANS) para demandas de apoio técnico (Cartografia, Geoprocessamento, Editoração)</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Média dos atendimentos com ANS cumprido das áreas de Cartografia, Geoprocessamento, Editoração</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DICART/</a:t>
                      </a:r>
                      <a:endParaRPr sz="700" u="none" strike="noStrike" cap="none"/>
                    </a:p>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DIGEOP/</a:t>
                      </a:r>
                      <a:endParaRPr sz="700" u="none" strike="noStrike" cap="none"/>
                    </a:p>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DIEDIG</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4">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100%</a:t>
                      </a:r>
                      <a:endParaRPr sz="1000" b="0" i="0" u="none" strike="noStrike" cap="none">
                        <a:solidFill>
                          <a:srgbClr val="595959"/>
                        </a:solidFill>
                        <a:latin typeface="Tahoma"/>
                        <a:ea typeface="Tahoma"/>
                        <a:cs typeface="Tahoma"/>
                        <a:sym typeface="Tahoma"/>
                      </a:endParaRPr>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4">
                  <a:txBody>
                    <a:bodyPr/>
                    <a:lstStyle/>
                    <a:p>
                      <a:pPr marL="0" marR="0" lvl="0" indent="0" algn="ctr" rtl="0">
                        <a:lnSpc>
                          <a:spcPct val="100000"/>
                        </a:lnSpc>
                        <a:spcBef>
                          <a:spcPts val="0"/>
                        </a:spcBef>
                        <a:spcAft>
                          <a:spcPts val="0"/>
                        </a:spcAft>
                        <a:buClr>
                          <a:srgbClr val="000000"/>
                        </a:buClr>
                        <a:buSzPts val="2000"/>
                        <a:buFont typeface="Arial"/>
                        <a:buNone/>
                      </a:pPr>
                      <a:endParaRPr sz="1000" b="0" i="0" u="none" strike="noStrike" cap="none">
                        <a:solidFill>
                          <a:srgbClr val="595959"/>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rgbClr val="595959"/>
                          </a:solidFill>
                          <a:latin typeface="Tahoma"/>
                          <a:ea typeface="Tahoma"/>
                          <a:cs typeface="Tahoma"/>
                          <a:sym typeface="Tahoma"/>
                        </a:rPr>
                        <a:t>90</a:t>
                      </a:r>
                      <a:r>
                        <a:rPr lang="pt-BR" sz="1000" b="1" i="0" u="none" strike="noStrike" cap="none">
                          <a:solidFill>
                            <a:srgbClr val="595959"/>
                          </a:solidFill>
                          <a:latin typeface="Tahoma"/>
                          <a:ea typeface="Tahoma"/>
                          <a:cs typeface="Tahoma"/>
                          <a:sym typeface="Tahoma"/>
                        </a:rPr>
                        <a:t>%</a:t>
                      </a:r>
                      <a:endParaRPr sz="700" b="1" u="none" strike="noStrike" cap="none">
                        <a:solidFill>
                          <a:srgbClr val="595959"/>
                        </a:solidFill>
                      </a:endParaRPr>
                    </a:p>
                    <a:p>
                      <a:pPr marL="0" marR="0" lvl="0" indent="0" algn="ctr" rtl="0">
                        <a:lnSpc>
                          <a:spcPct val="100000"/>
                        </a:lnSpc>
                        <a:spcBef>
                          <a:spcPts val="0"/>
                        </a:spcBef>
                        <a:spcAft>
                          <a:spcPts val="0"/>
                        </a:spcAft>
                        <a:buClr>
                          <a:srgbClr val="000000"/>
                        </a:buClr>
                        <a:buSzPts val="2000"/>
                        <a:buFont typeface="Arial"/>
                        <a:buNone/>
                      </a:pPr>
                      <a:endParaRPr sz="1000" b="0" i="0" u="none" strike="noStrike" cap="none">
                        <a:solidFill>
                          <a:srgbClr val="595959"/>
                        </a:solidFill>
                        <a:latin typeface="Tahoma"/>
                        <a:ea typeface="Tahoma"/>
                        <a:cs typeface="Tahoma"/>
                        <a:sym typeface="Tahoma"/>
                      </a:endParaRPr>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90</a:t>
                      </a:r>
                      <a:r>
                        <a:rPr lang="pt-BR" sz="1000" b="1" i="0" u="none" strike="noStrike" cap="none">
                          <a:solidFill>
                            <a:schemeClr val="dk1"/>
                          </a:solidFill>
                          <a:latin typeface="Tahoma"/>
                          <a:ea typeface="Tahoma"/>
                          <a:cs typeface="Tahoma"/>
                          <a:sym typeface="Tahoma"/>
                        </a:rPr>
                        <a:t>%</a:t>
                      </a:r>
                      <a:endParaRPr sz="700" u="none" strike="noStrike" cap="none"/>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100%</a:t>
                      </a:r>
                      <a:endParaRPr sz="700" u="none" strike="noStrike" cap="none"/>
                    </a:p>
                  </a:txBody>
                  <a:tcPr marL="4775" marR="4775" marT="4775"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latin typeface="Tahoma"/>
                          <a:ea typeface="Tahoma"/>
                          <a:cs typeface="Tahoma"/>
                          <a:sym typeface="Tahoma"/>
                        </a:rPr>
                        <a:t>90</a:t>
                      </a:r>
                      <a:r>
                        <a:rPr lang="pt-BR" sz="1000" b="1" i="0" u="none" strike="noStrike" cap="none">
                          <a:solidFill>
                            <a:srgbClr val="000000"/>
                          </a:solidFill>
                          <a:latin typeface="Tahoma"/>
                          <a:ea typeface="Tahoma"/>
                          <a:cs typeface="Tahoma"/>
                          <a:sym typeface="Tahoma"/>
                        </a:rPr>
                        <a:t>%</a:t>
                      </a:r>
                      <a:endParaRPr sz="700" u="none" strike="noStrike" cap="none"/>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328425">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Produtos Disponibilizados no GeoSGB</a:t>
                      </a:r>
                      <a:endParaRPr sz="1000" b="0" i="0" u="none" strike="noStrike" cap="none">
                        <a:solidFill>
                          <a:srgbClr val="595959"/>
                        </a:solidFill>
                        <a:latin typeface="Tahoma"/>
                        <a:ea typeface="Tahoma"/>
                        <a:cs typeface="Tahoma"/>
                        <a:sym typeface="Tahoma"/>
                      </a:endParaRPr>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rowSpan="3">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Média dos atendimentos com ANS cumprido</a:t>
                      </a:r>
                      <a:endParaRPr sz="1000" b="0" i="0" u="none" strike="noStrike" cap="none">
                        <a:solidFill>
                          <a:srgbClr val="595959"/>
                        </a:solidFill>
                        <a:latin typeface="Tahoma"/>
                        <a:ea typeface="Tahoma"/>
                        <a:cs typeface="Tahoma"/>
                        <a:sym typeface="Tahoma"/>
                      </a:endParaRPr>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DIGEOP</a:t>
                      </a:r>
                      <a:endParaRPr sz="1000" b="0" i="0" u="none" strike="noStrike" cap="none">
                        <a:solidFill>
                          <a:srgbClr val="595959"/>
                        </a:solidFill>
                        <a:latin typeface="Tahoma"/>
                        <a:ea typeface="Tahoma"/>
                        <a:cs typeface="Tahoma"/>
                        <a:sym typeface="Tahoma"/>
                      </a:endParaRPr>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vMerge="1">
                  <a:txBody>
                    <a:bodyPr/>
                    <a:lstStyle/>
                    <a:p>
                      <a:endParaRPr lang="pt-BR"/>
                    </a:p>
                  </a:txBody>
                  <a:tcPr/>
                </a:tc>
                <a:tc v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100%</a:t>
                      </a:r>
                      <a:endParaRPr sz="1000" b="0" i="0" u="none" strike="noStrike" cap="none">
                        <a:solidFill>
                          <a:srgbClr val="595959"/>
                        </a:solidFill>
                        <a:latin typeface="Tahoma"/>
                        <a:ea typeface="Tahoma"/>
                        <a:cs typeface="Tahoma"/>
                        <a:sym typeface="Tahoma"/>
                      </a:endParaRPr>
                    </a:p>
                  </a:txBody>
                  <a:tcPr marL="0" marR="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100%</a:t>
                      </a:r>
                      <a:endParaRPr sz="900" b="0" u="none" strike="noStrike" cap="none">
                        <a:solidFill>
                          <a:srgbClr val="595959"/>
                        </a:solidFill>
                      </a:endParaRPr>
                    </a:p>
                  </a:txBody>
                  <a:tcPr marL="0" marR="0" marT="0"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100%</a:t>
                      </a:r>
                      <a:endParaRPr sz="1000" b="0" i="0" u="none" strike="noStrike" cap="none">
                        <a:solidFill>
                          <a:srgbClr val="595959"/>
                        </a:solidFill>
                        <a:latin typeface="Tahoma"/>
                        <a:ea typeface="Tahoma"/>
                        <a:cs typeface="Tahoma"/>
                        <a:sym typeface="Tahoma"/>
                      </a:endParaRPr>
                    </a:p>
                  </a:txBody>
                  <a:tcPr marL="0" marR="0" marT="0"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2"/>
                  </a:ext>
                </a:extLst>
              </a:tr>
              <a:tr h="341250">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Diagramação</a:t>
                      </a:r>
                      <a:endParaRPr sz="1000" b="0" i="0" u="none" strike="noStrike" cap="none">
                        <a:solidFill>
                          <a:srgbClr val="595959"/>
                        </a:solidFill>
                        <a:latin typeface="Tahoma"/>
                        <a:ea typeface="Tahoma"/>
                        <a:cs typeface="Tahoma"/>
                        <a:sym typeface="Tahoma"/>
                      </a:endParaRPr>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v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DIEDIG</a:t>
                      </a:r>
                      <a:endParaRPr sz="1000" b="0" i="0" u="none" strike="noStrike" cap="none">
                        <a:solidFill>
                          <a:srgbClr val="595959"/>
                        </a:solidFill>
                        <a:latin typeface="Tahoma"/>
                        <a:ea typeface="Tahoma"/>
                        <a:cs typeface="Tahoma"/>
                        <a:sym typeface="Tahoma"/>
                      </a:endParaRPr>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vMerge="1">
                  <a:txBody>
                    <a:bodyPr/>
                    <a:lstStyle/>
                    <a:p>
                      <a:endParaRPr lang="pt-BR"/>
                    </a:p>
                  </a:txBody>
                  <a:tcPr/>
                </a:tc>
                <a:tc v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u="none" strike="noStrike" cap="none">
                          <a:solidFill>
                            <a:srgbClr val="595959"/>
                          </a:solidFill>
                          <a:latin typeface="Tahoma"/>
                          <a:ea typeface="Tahoma"/>
                          <a:cs typeface="Tahoma"/>
                          <a:sym typeface="Tahoma"/>
                        </a:rPr>
                        <a:t>7</a:t>
                      </a:r>
                      <a:r>
                        <a:rPr lang="pt-BR" sz="1000" u="none" strike="noStrike" cap="none">
                          <a:solidFill>
                            <a:srgbClr val="595959"/>
                          </a:solidFill>
                          <a:latin typeface="Tahoma"/>
                          <a:ea typeface="Tahoma"/>
                          <a:cs typeface="Tahoma"/>
                          <a:sym typeface="Tahoma"/>
                        </a:rPr>
                        <a:t>0</a:t>
                      </a:r>
                      <a:r>
                        <a:rPr lang="pt-BR" sz="1000" b="0" i="0" u="none" strike="noStrike" cap="none">
                          <a:solidFill>
                            <a:srgbClr val="595959"/>
                          </a:solidFill>
                          <a:latin typeface="Tahoma"/>
                          <a:ea typeface="Tahoma"/>
                          <a:cs typeface="Tahoma"/>
                          <a:sym typeface="Tahoma"/>
                        </a:rPr>
                        <a:t>%</a:t>
                      </a:r>
                      <a:endParaRPr sz="1000" b="0" i="0" u="none" strike="noStrike" cap="none">
                        <a:solidFill>
                          <a:srgbClr val="595959"/>
                        </a:solidFill>
                        <a:latin typeface="Tahoma"/>
                        <a:ea typeface="Tahoma"/>
                        <a:cs typeface="Tahoma"/>
                        <a:sym typeface="Tahoma"/>
                      </a:endParaRPr>
                    </a:p>
                  </a:txBody>
                  <a:tcPr marL="0" marR="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u="none" strike="noStrike" cap="none">
                          <a:solidFill>
                            <a:srgbClr val="595959"/>
                          </a:solidFill>
                          <a:latin typeface="Tahoma"/>
                          <a:ea typeface="Tahoma"/>
                          <a:cs typeface="Tahoma"/>
                          <a:sym typeface="Tahoma"/>
                        </a:rPr>
                        <a:t>100</a:t>
                      </a:r>
                      <a:r>
                        <a:rPr lang="pt-BR" sz="1000" b="0" i="0" u="none" strike="noStrike" cap="none">
                          <a:solidFill>
                            <a:srgbClr val="595959"/>
                          </a:solidFill>
                          <a:latin typeface="Tahoma"/>
                          <a:ea typeface="Tahoma"/>
                          <a:cs typeface="Tahoma"/>
                          <a:sym typeface="Tahoma"/>
                        </a:rPr>
                        <a:t>%</a:t>
                      </a:r>
                      <a:endParaRPr sz="700" b="0" u="none" strike="noStrike" cap="none">
                        <a:solidFill>
                          <a:srgbClr val="595959"/>
                        </a:solidFill>
                      </a:endParaRPr>
                    </a:p>
                  </a:txBody>
                  <a:tcPr marL="0" marR="0" marT="0"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u="none" strike="noStrike" cap="none">
                          <a:solidFill>
                            <a:srgbClr val="595959"/>
                          </a:solidFill>
                          <a:latin typeface="Tahoma"/>
                          <a:ea typeface="Tahoma"/>
                          <a:cs typeface="Tahoma"/>
                          <a:sym typeface="Tahoma"/>
                        </a:rPr>
                        <a:t>7</a:t>
                      </a:r>
                      <a:r>
                        <a:rPr lang="pt-BR" sz="1000" u="none" strike="noStrike" cap="none">
                          <a:solidFill>
                            <a:srgbClr val="595959"/>
                          </a:solidFill>
                          <a:latin typeface="Tahoma"/>
                          <a:ea typeface="Tahoma"/>
                          <a:cs typeface="Tahoma"/>
                          <a:sym typeface="Tahoma"/>
                        </a:rPr>
                        <a:t>0</a:t>
                      </a:r>
                      <a:r>
                        <a:rPr lang="pt-BR" sz="1000" b="0" i="0" u="none" strike="noStrike" cap="none">
                          <a:solidFill>
                            <a:srgbClr val="595959"/>
                          </a:solidFill>
                          <a:latin typeface="Tahoma"/>
                          <a:ea typeface="Tahoma"/>
                          <a:cs typeface="Tahoma"/>
                          <a:sym typeface="Tahoma"/>
                        </a:rPr>
                        <a:t>%</a:t>
                      </a:r>
                      <a:endParaRPr sz="1000" b="0" i="0" u="none" strike="noStrike" cap="none">
                        <a:solidFill>
                          <a:srgbClr val="595959"/>
                        </a:solidFill>
                        <a:latin typeface="Tahoma"/>
                        <a:ea typeface="Tahoma"/>
                        <a:cs typeface="Tahoma"/>
                        <a:sym typeface="Tahoma"/>
                      </a:endParaRPr>
                    </a:p>
                  </a:txBody>
                  <a:tcPr marL="0" marR="0" marT="0"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3"/>
                  </a:ext>
                </a:extLst>
              </a:tr>
              <a:tr h="332500">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Produtos cartográficos disponibilizados</a:t>
                      </a:r>
                      <a:endParaRPr sz="1000" b="0" i="0" u="none" strike="noStrike" cap="none">
                        <a:solidFill>
                          <a:srgbClr val="595959"/>
                        </a:solidFill>
                        <a:latin typeface="Tahoma"/>
                        <a:ea typeface="Tahoma"/>
                        <a:cs typeface="Tahoma"/>
                        <a:sym typeface="Tahoma"/>
                      </a:endParaRPr>
                    </a:p>
                  </a:txBody>
                  <a:tcPr marL="4775" marR="4775" marT="4775"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v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DICART</a:t>
                      </a:r>
                      <a:endParaRPr sz="1000" b="0" i="0" u="none" strike="noStrike" cap="none">
                        <a:solidFill>
                          <a:srgbClr val="595959"/>
                        </a:solidFill>
                        <a:latin typeface="Tahoma"/>
                        <a:ea typeface="Tahoma"/>
                        <a:cs typeface="Tahoma"/>
                        <a:sym typeface="Tahoma"/>
                      </a:endParaRPr>
                    </a:p>
                  </a:txBody>
                  <a:tcPr marL="4775" marR="4775" marT="4775"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FBFBF"/>
                    </a:solidFill>
                  </a:tcPr>
                </a:tc>
                <a:tc vMerge="1">
                  <a:txBody>
                    <a:bodyPr/>
                    <a:lstStyle/>
                    <a:p>
                      <a:endParaRPr lang="pt-BR"/>
                    </a:p>
                  </a:txBody>
                  <a:tcPr/>
                </a:tc>
                <a:tc vMerge="1">
                  <a:txBody>
                    <a:bodyPr/>
                    <a:lstStyle/>
                    <a:p>
                      <a:endParaRPr lang="pt-BR"/>
                    </a:p>
                  </a:txBody>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u="none" strike="noStrike" cap="none">
                          <a:solidFill>
                            <a:srgbClr val="595959"/>
                          </a:solidFill>
                          <a:latin typeface="Tahoma"/>
                          <a:ea typeface="Tahoma"/>
                          <a:cs typeface="Tahoma"/>
                          <a:sym typeface="Tahoma"/>
                        </a:rPr>
                        <a:t>9</a:t>
                      </a:r>
                      <a:r>
                        <a:rPr lang="pt-BR" sz="1000" u="none" strike="noStrike" cap="none">
                          <a:solidFill>
                            <a:srgbClr val="595959"/>
                          </a:solidFill>
                          <a:latin typeface="Tahoma"/>
                          <a:ea typeface="Tahoma"/>
                          <a:cs typeface="Tahoma"/>
                          <a:sym typeface="Tahoma"/>
                        </a:rPr>
                        <a:t>3</a:t>
                      </a:r>
                      <a:r>
                        <a:rPr lang="pt-BR" sz="1000" b="0" i="0" u="none" strike="noStrike" cap="none">
                          <a:solidFill>
                            <a:srgbClr val="595959"/>
                          </a:solidFill>
                          <a:latin typeface="Tahoma"/>
                          <a:ea typeface="Tahoma"/>
                          <a:cs typeface="Tahoma"/>
                          <a:sym typeface="Tahoma"/>
                        </a:rPr>
                        <a:t>%</a:t>
                      </a:r>
                      <a:endParaRPr sz="1000" b="0" i="0" u="none" strike="noStrike" cap="none">
                        <a:solidFill>
                          <a:srgbClr val="595959"/>
                        </a:solidFill>
                        <a:latin typeface="Tahoma"/>
                        <a:ea typeface="Tahoma"/>
                        <a:cs typeface="Tahoma"/>
                        <a:sym typeface="Tahoma"/>
                      </a:endParaRPr>
                    </a:p>
                  </a:txBody>
                  <a:tcPr marL="0" marR="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i="0" u="none" strike="noStrike" cap="none">
                          <a:solidFill>
                            <a:srgbClr val="595959"/>
                          </a:solidFill>
                          <a:latin typeface="Tahoma"/>
                          <a:ea typeface="Tahoma"/>
                          <a:cs typeface="Tahoma"/>
                          <a:sym typeface="Tahoma"/>
                        </a:rPr>
                        <a:t>100%</a:t>
                      </a:r>
                      <a:endParaRPr sz="700" b="0" u="none" strike="noStrike" cap="none">
                        <a:solidFill>
                          <a:srgbClr val="595959"/>
                        </a:solidFill>
                      </a:endParaRPr>
                    </a:p>
                  </a:txBody>
                  <a:tcPr marL="0" marR="0" marT="0" marB="0" anchor="ctr">
                    <a:lnL w="1905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0" u="none" strike="noStrike" cap="none">
                          <a:solidFill>
                            <a:srgbClr val="595959"/>
                          </a:solidFill>
                          <a:latin typeface="Tahoma"/>
                          <a:ea typeface="Tahoma"/>
                          <a:cs typeface="Tahoma"/>
                          <a:sym typeface="Tahoma"/>
                        </a:rPr>
                        <a:t>9</a:t>
                      </a:r>
                      <a:r>
                        <a:rPr lang="pt-BR" sz="1000" u="none" strike="noStrike" cap="none">
                          <a:solidFill>
                            <a:srgbClr val="595959"/>
                          </a:solidFill>
                          <a:latin typeface="Tahoma"/>
                          <a:ea typeface="Tahoma"/>
                          <a:cs typeface="Tahoma"/>
                          <a:sym typeface="Tahoma"/>
                        </a:rPr>
                        <a:t>3</a:t>
                      </a:r>
                      <a:r>
                        <a:rPr lang="pt-BR" sz="1000" b="0" i="0" u="none" strike="noStrike" cap="none">
                          <a:solidFill>
                            <a:srgbClr val="595959"/>
                          </a:solidFill>
                          <a:latin typeface="Tahoma"/>
                          <a:ea typeface="Tahoma"/>
                          <a:cs typeface="Tahoma"/>
                          <a:sym typeface="Tahoma"/>
                        </a:rPr>
                        <a:t>%</a:t>
                      </a:r>
                      <a:endParaRPr sz="1000" b="0" i="0" u="none" strike="noStrike" cap="none">
                        <a:solidFill>
                          <a:srgbClr val="595959"/>
                        </a:solidFill>
                        <a:latin typeface="Tahoma"/>
                        <a:ea typeface="Tahoma"/>
                        <a:cs typeface="Tahoma"/>
                        <a:sym typeface="Tahoma"/>
                      </a:endParaRPr>
                    </a:p>
                  </a:txBody>
                  <a:tcPr marL="0" marR="0" marT="0" marB="0" anchor="ctr">
                    <a:lnL w="1270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bl>
          </a:graphicData>
        </a:graphic>
      </p:graphicFrame>
      <p:sp>
        <p:nvSpPr>
          <p:cNvPr id="275" name="Google Shape;275;g24bd7aa5c59_2_162"/>
          <p:cNvSpPr/>
          <p:nvPr/>
        </p:nvSpPr>
        <p:spPr>
          <a:xfrm>
            <a:off x="1023650" y="3180505"/>
            <a:ext cx="8049300" cy="1962900"/>
          </a:xfrm>
          <a:prstGeom prst="rect">
            <a:avLst/>
          </a:prstGeom>
          <a:noFill/>
          <a:ln>
            <a:noFill/>
          </a:ln>
        </p:spPr>
        <p:txBody>
          <a:bodyPr spcFirstLastPara="1" wrap="square" lIns="45700" tIns="22850" rIns="45700" bIns="22850" anchor="t" anchorCtr="0">
            <a:noAutofit/>
          </a:bodyPr>
          <a:lstStyle/>
          <a:p>
            <a:pPr marL="0" marR="0" lvl="0" indent="0" algn="just" rtl="0">
              <a:lnSpc>
                <a:spcPct val="100000"/>
              </a:lnSpc>
              <a:spcBef>
                <a:spcPts val="0"/>
              </a:spcBef>
              <a:spcAft>
                <a:spcPts val="0"/>
              </a:spcAft>
              <a:buNone/>
            </a:pPr>
            <a:r>
              <a:rPr lang="pt-BR" sz="1100" b="1" i="0" u="sng" strike="noStrike" cap="none">
                <a:solidFill>
                  <a:srgbClr val="00B0E4"/>
                </a:solidFill>
                <a:latin typeface="Ruda"/>
                <a:ea typeface="Ruda"/>
                <a:cs typeface="Ruda"/>
                <a:sym typeface="Ruda"/>
              </a:rPr>
              <a:t>Análise de tendência</a:t>
            </a:r>
            <a:r>
              <a:rPr lang="pt-BR" sz="1100" b="1" i="0" u="none" strike="noStrike" cap="none">
                <a:solidFill>
                  <a:srgbClr val="00B0E4"/>
                </a:solidFill>
                <a:latin typeface="Ruda"/>
                <a:ea typeface="Ruda"/>
                <a:cs typeface="Ruda"/>
                <a:sym typeface="Ruda"/>
              </a:rPr>
              <a:t>: Cartografia - </a:t>
            </a:r>
            <a:r>
              <a:rPr lang="pt-BR" sz="1100" b="0" i="0" u="none" strike="noStrike" cap="none">
                <a:solidFill>
                  <a:srgbClr val="00B0E4"/>
                </a:solidFill>
                <a:latin typeface="Ruda"/>
                <a:ea typeface="Ruda"/>
                <a:cs typeface="Ruda"/>
                <a:sym typeface="Ruda"/>
              </a:rPr>
              <a:t>Previsão de interrupção das plotagens por falta de insumos caso não seja negociado apoio dos usuários para financiar novas aquisições. </a:t>
            </a:r>
            <a:r>
              <a:rPr lang="pt-BR" sz="1100" b="1" i="0" u="none" strike="noStrike" cap="none">
                <a:solidFill>
                  <a:srgbClr val="00B0E4"/>
                </a:solidFill>
                <a:latin typeface="Ruda"/>
                <a:ea typeface="Ruda"/>
                <a:cs typeface="Ruda"/>
                <a:sym typeface="Ruda"/>
              </a:rPr>
              <a:t>Editoração - </a:t>
            </a:r>
            <a:r>
              <a:rPr lang="pt-BR" sz="1100" b="0" i="0" u="none" strike="noStrike" cap="none">
                <a:solidFill>
                  <a:srgbClr val="00B0E4"/>
                </a:solidFill>
                <a:latin typeface="Ruda"/>
                <a:ea typeface="Ruda"/>
                <a:cs typeface="Ruda"/>
                <a:sym typeface="Ruda"/>
              </a:rPr>
              <a:t>Entrega dos trabalhos no prazo acordado, desde que respeitados os prazos e requisitos necessários para o início do trabalho de editoração.</a:t>
            </a:r>
            <a:endParaRPr sz="11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100"/>
              <a:buFont typeface="Times New Roman"/>
              <a:buNone/>
            </a:pPr>
            <a:r>
              <a:rPr lang="pt-BR" sz="1100" b="1" i="0" u="sng" strike="noStrike" cap="none">
                <a:solidFill>
                  <a:srgbClr val="00B0E4"/>
                </a:solidFill>
                <a:latin typeface="Ruda"/>
                <a:ea typeface="Ruda"/>
                <a:cs typeface="Ruda"/>
                <a:sym typeface="Ruda"/>
              </a:rPr>
              <a:t>Causas dos desvios:</a:t>
            </a:r>
            <a:r>
              <a:rPr lang="pt-BR" sz="1100" b="1" i="0" u="none" strike="noStrike" cap="none">
                <a:solidFill>
                  <a:srgbClr val="00B0E4"/>
                </a:solidFill>
                <a:latin typeface="Ruda"/>
                <a:ea typeface="Ruda"/>
                <a:cs typeface="Ruda"/>
                <a:sym typeface="Ruda"/>
              </a:rPr>
              <a:t> </a:t>
            </a:r>
            <a:r>
              <a:rPr lang="pt-BR" sz="1100" b="0" i="0" u="none" strike="noStrike" cap="none">
                <a:solidFill>
                  <a:srgbClr val="00B0E4"/>
                </a:solidFill>
                <a:latin typeface="Ruda"/>
                <a:ea typeface="Ruda"/>
                <a:cs typeface="Ruda"/>
                <a:sym typeface="Ruda"/>
              </a:rPr>
              <a:t>A Editoração apresentou desempenho abaixo do esperado em decorrência dos fatores já reportados: priorização de outros trabalhos pelos demandantes, diversos ajustes no material original após a diagramação iniciada, diagramação ter sido executada por colaboradores em fase de aprimoramento técnico. Na Cartografia, o desvio em relação à meta se deve a capacidade operacional limitada e a ausência de equipamentos em redundância.</a:t>
            </a:r>
            <a:endParaRPr sz="11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100"/>
              <a:buFont typeface="Times New Roman"/>
              <a:buNone/>
            </a:pPr>
            <a:r>
              <a:rPr lang="pt-BR" sz="1100" b="1" i="0" u="sng" strike="noStrike" cap="none">
                <a:solidFill>
                  <a:srgbClr val="00B0E4"/>
                </a:solidFill>
                <a:latin typeface="Ruda"/>
                <a:ea typeface="Ruda"/>
                <a:cs typeface="Ruda"/>
                <a:sym typeface="Ruda"/>
              </a:rPr>
              <a:t>Estratégia de correção de rumo:</a:t>
            </a:r>
            <a:r>
              <a:rPr lang="pt-BR" sz="1100" b="1" i="0" u="none" strike="noStrike" cap="none">
                <a:solidFill>
                  <a:srgbClr val="00B0E4"/>
                </a:solidFill>
                <a:latin typeface="Ruda"/>
                <a:ea typeface="Ruda"/>
                <a:cs typeface="Ruda"/>
                <a:sym typeface="Ruda"/>
              </a:rPr>
              <a:t> </a:t>
            </a:r>
            <a:r>
              <a:rPr lang="pt-BR" sz="1100" b="0" i="0" u="none" strike="noStrike" cap="none">
                <a:solidFill>
                  <a:srgbClr val="00B0E4"/>
                </a:solidFill>
                <a:latin typeface="Ruda"/>
                <a:ea typeface="Ruda"/>
                <a:cs typeface="Ruda"/>
                <a:sym typeface="Ruda"/>
              </a:rPr>
              <a:t>Editoração: estabelecer um limite de revisões para que os trabalhos não sofram atrasos nos prazos acordados. Acordar com as áreas solicitantes que os trabalhos sejam entregues revisados tecnicamente para não gerar futuras interrupções e também o estabelecimento dos trabalhos prioritários relativos a cada área solicitante.</a:t>
            </a:r>
            <a:endParaRPr sz="1100" b="0"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None/>
            </a:pPr>
            <a:r>
              <a:rPr lang="pt-BR" sz="1100" b="0" i="0" u="none" strike="noStrike" cap="none">
                <a:solidFill>
                  <a:srgbClr val="00B0E4"/>
                </a:solidFill>
                <a:latin typeface="Ruda"/>
                <a:ea typeface="Ruda"/>
                <a:cs typeface="Ruda"/>
                <a:sym typeface="Ruda"/>
              </a:rPr>
              <a:t>Ampliação da capacidade operacional através da atuação integrada com as equipes regionais, de forma padronizada. Na</a:t>
            </a:r>
            <a:endParaRPr sz="1100" b="1" i="0" u="none" strike="noStrike" cap="none">
              <a:solidFill>
                <a:srgbClr val="00B0E4"/>
              </a:solidFill>
              <a:latin typeface="Ruda"/>
              <a:ea typeface="Ruda"/>
              <a:cs typeface="Ruda"/>
              <a:sym typeface="Ruda"/>
            </a:endParaRPr>
          </a:p>
          <a:p>
            <a:pPr marL="0" marR="0" lvl="0" indent="0" algn="just" rtl="0">
              <a:lnSpc>
                <a:spcPct val="100000"/>
              </a:lnSpc>
              <a:spcBef>
                <a:spcPts val="0"/>
              </a:spcBef>
              <a:spcAft>
                <a:spcPts val="0"/>
              </a:spcAft>
              <a:buClr>
                <a:srgbClr val="000000"/>
              </a:buClr>
              <a:buSzPts val="1100"/>
              <a:buFont typeface="Times New Roman"/>
              <a:buNone/>
            </a:pPr>
            <a:endParaRPr sz="1100" b="1" i="0" u="none" strike="noStrike" cap="none">
              <a:solidFill>
                <a:srgbClr val="00B0E4"/>
              </a:solidFill>
              <a:latin typeface="Ruda"/>
              <a:ea typeface="Ruda"/>
              <a:cs typeface="Ruda"/>
              <a:sym typeface="Ruda"/>
            </a:endParaRPr>
          </a:p>
        </p:txBody>
      </p:sp>
      <p:sp>
        <p:nvSpPr>
          <p:cNvPr id="276" name="Google Shape;276;g24bd7aa5c59_2_162"/>
          <p:cNvSpPr/>
          <p:nvPr/>
        </p:nvSpPr>
        <p:spPr>
          <a:xfrm>
            <a:off x="1047738" y="26113"/>
            <a:ext cx="6153300" cy="734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PROCESSOS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DAR SUPORTE TÉCNICO À GERAÇÃO DE CONHECIMENTO GEOCIENTÍFICO</a:t>
            </a:r>
            <a:endParaRPr sz="1400" b="0" i="0" u="none" strike="noStrike" cap="none">
              <a:solidFill>
                <a:srgbClr val="00B0E4"/>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4bd7aa5c59_2_182"/>
          <p:cNvSpPr/>
          <p:nvPr/>
        </p:nvSpPr>
        <p:spPr>
          <a:xfrm>
            <a:off x="1371600" y="133350"/>
            <a:ext cx="3947700" cy="215400"/>
          </a:xfrm>
          <a:prstGeom prst="rect">
            <a:avLst/>
          </a:prstGeom>
          <a:no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pt-BR" sz="1100" b="1" i="0" u="none" strike="noStrike" cap="none">
                <a:solidFill>
                  <a:srgbClr val="FFFFFF"/>
                </a:solidFill>
                <a:latin typeface="Tahoma"/>
                <a:ea typeface="Tahoma"/>
                <a:cs typeface="Tahoma"/>
                <a:sym typeface="Tahoma"/>
              </a:rPr>
              <a:t>PERSPECTIVA DE VALOR PARA CLIENTES E USUÁRIOS</a:t>
            </a:r>
            <a:endParaRPr sz="700" b="0" i="0" u="none" strike="noStrike" cap="none">
              <a:solidFill>
                <a:srgbClr val="000000"/>
              </a:solidFill>
              <a:latin typeface="Arial"/>
              <a:ea typeface="Arial"/>
              <a:cs typeface="Arial"/>
              <a:sym typeface="Arial"/>
            </a:endParaRPr>
          </a:p>
        </p:txBody>
      </p:sp>
      <p:graphicFrame>
        <p:nvGraphicFramePr>
          <p:cNvPr id="282" name="Google Shape;282;g24bd7aa5c59_2_182"/>
          <p:cNvGraphicFramePr/>
          <p:nvPr/>
        </p:nvGraphicFramePr>
        <p:xfrm>
          <a:off x="7239000" y="172489"/>
          <a:ext cx="3000000" cy="3000000"/>
        </p:xfrm>
        <a:graphic>
          <a:graphicData uri="http://schemas.openxmlformats.org/drawingml/2006/table">
            <a:tbl>
              <a:tblPr>
                <a:noFill/>
                <a:tableStyleId>{B3BB65DE-9921-495A-9B97-7B9C6928D6AA}</a:tableStyleId>
              </a:tblPr>
              <a:tblGrid>
                <a:gridCol w="531300">
                  <a:extLst>
                    <a:ext uri="{9D8B030D-6E8A-4147-A177-3AD203B41FA5}">
                      <a16:colId xmlns:a16="http://schemas.microsoft.com/office/drawing/2014/main" val="20000"/>
                    </a:ext>
                  </a:extLst>
                </a:gridCol>
                <a:gridCol w="970850">
                  <a:extLst>
                    <a:ext uri="{9D8B030D-6E8A-4147-A177-3AD203B41FA5}">
                      <a16:colId xmlns:a16="http://schemas.microsoft.com/office/drawing/2014/main" val="20001"/>
                    </a:ext>
                  </a:extLst>
                </a:gridCol>
                <a:gridCol w="326675">
                  <a:extLst>
                    <a:ext uri="{9D8B030D-6E8A-4147-A177-3AD203B41FA5}">
                      <a16:colId xmlns:a16="http://schemas.microsoft.com/office/drawing/2014/main" val="20002"/>
                    </a:ext>
                  </a:extLst>
                </a:gridCol>
              </a:tblGrid>
              <a:tr h="142825">
                <a:tc gridSpan="3">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LEGENDA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PRETA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0%    a  50%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1"/>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VERMELHA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51%  a  85%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AMARELA</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86%  a  95%</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r h="113025">
                <a:tc>
                  <a:txBody>
                    <a:bodyPr/>
                    <a:lstStyle/>
                    <a:p>
                      <a:pPr marL="0" marR="0" lvl="0" indent="0" algn="l"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VERDE</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96%  a  100%</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pt-BR" sz="700" b="1" i="0" u="none" strike="noStrike" cap="none">
                          <a:solidFill>
                            <a:srgbClr val="000000"/>
                          </a:solidFill>
                          <a:latin typeface="Tahoma"/>
                          <a:ea typeface="Tahoma"/>
                          <a:cs typeface="Tahoma"/>
                          <a:sym typeface="Tahoma"/>
                        </a:rPr>
                        <a:t> </a:t>
                      </a:r>
                      <a:endParaRPr sz="700" u="none" strike="noStrike" cap="none"/>
                    </a:p>
                  </a:txBody>
                  <a:tcPr marL="6350" marR="6350" marT="63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bl>
          </a:graphicData>
        </a:graphic>
      </p:graphicFrame>
      <p:graphicFrame>
        <p:nvGraphicFramePr>
          <p:cNvPr id="283" name="Google Shape;283;g24bd7aa5c59_2_182"/>
          <p:cNvGraphicFramePr/>
          <p:nvPr/>
        </p:nvGraphicFramePr>
        <p:xfrm>
          <a:off x="1028701" y="1230331"/>
          <a:ext cx="3000000" cy="3000000"/>
        </p:xfrm>
        <a:graphic>
          <a:graphicData uri="http://schemas.openxmlformats.org/drawingml/2006/table">
            <a:tbl>
              <a:tblPr>
                <a:noFill/>
                <a:tableStyleId>{B3BB65DE-9921-495A-9B97-7B9C6928D6AA}</a:tableStyleId>
              </a:tblPr>
              <a:tblGrid>
                <a:gridCol w="1542125">
                  <a:extLst>
                    <a:ext uri="{9D8B030D-6E8A-4147-A177-3AD203B41FA5}">
                      <a16:colId xmlns:a16="http://schemas.microsoft.com/office/drawing/2014/main" val="20000"/>
                    </a:ext>
                  </a:extLst>
                </a:gridCol>
                <a:gridCol w="1926250">
                  <a:extLst>
                    <a:ext uri="{9D8B030D-6E8A-4147-A177-3AD203B41FA5}">
                      <a16:colId xmlns:a16="http://schemas.microsoft.com/office/drawing/2014/main" val="20001"/>
                    </a:ext>
                  </a:extLst>
                </a:gridCol>
                <a:gridCol w="921900">
                  <a:extLst>
                    <a:ext uri="{9D8B030D-6E8A-4147-A177-3AD203B41FA5}">
                      <a16:colId xmlns:a16="http://schemas.microsoft.com/office/drawing/2014/main" val="20002"/>
                    </a:ext>
                  </a:extLst>
                </a:gridCol>
                <a:gridCol w="742025">
                  <a:extLst>
                    <a:ext uri="{9D8B030D-6E8A-4147-A177-3AD203B41FA5}">
                      <a16:colId xmlns:a16="http://schemas.microsoft.com/office/drawing/2014/main" val="20003"/>
                    </a:ext>
                  </a:extLst>
                </a:gridCol>
                <a:gridCol w="884425">
                  <a:extLst>
                    <a:ext uri="{9D8B030D-6E8A-4147-A177-3AD203B41FA5}">
                      <a16:colId xmlns:a16="http://schemas.microsoft.com/office/drawing/2014/main" val="20004"/>
                    </a:ext>
                  </a:extLst>
                </a:gridCol>
                <a:gridCol w="772000">
                  <a:extLst>
                    <a:ext uri="{9D8B030D-6E8A-4147-A177-3AD203B41FA5}">
                      <a16:colId xmlns:a16="http://schemas.microsoft.com/office/drawing/2014/main" val="20005"/>
                    </a:ext>
                  </a:extLst>
                </a:gridCol>
                <a:gridCol w="622100">
                  <a:extLst>
                    <a:ext uri="{9D8B030D-6E8A-4147-A177-3AD203B41FA5}">
                      <a16:colId xmlns:a16="http://schemas.microsoft.com/office/drawing/2014/main" val="20006"/>
                    </a:ext>
                  </a:extLst>
                </a:gridCol>
                <a:gridCol w="628350">
                  <a:extLst>
                    <a:ext uri="{9D8B030D-6E8A-4147-A177-3AD203B41FA5}">
                      <a16:colId xmlns:a16="http://schemas.microsoft.com/office/drawing/2014/main" val="20007"/>
                    </a:ext>
                  </a:extLst>
                </a:gridCol>
              </a:tblGrid>
              <a:tr h="4875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300" marR="3300" marT="3300" marB="0" anchor="ctr">
                    <a:lnL w="19050" cap="flat" cmpd="sng">
                      <a:solidFill>
                        <a:srgbClr val="000000"/>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300" marR="3300" marT="3300" marB="0" anchor="ctr">
                    <a:lnL w="12700" cap="flat" cmpd="sng">
                      <a:solidFill>
                        <a:schemeClr val="lt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 </a:t>
                      </a:r>
                      <a:endParaRPr sz="1000" b="1" i="0" u="none" strike="noStrike" cap="none">
                        <a:solidFill>
                          <a:srgbClr val="FFFFFF"/>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executada             ( A )</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7195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Índice do Cumprimento de Cronograma dos Projetos de PD&amp;I</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ICCP= (Nº projetos de PD&amp;I com cumprimento do cronograma)/ (Nº de projetos de PD&amp;I)</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CEDES</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100</a:t>
                      </a:r>
                      <a:r>
                        <a:rPr lang="pt-BR" sz="1000" b="1" i="0" u="none" strike="noStrike" cap="none">
                          <a:solidFill>
                            <a:schemeClr val="dk1"/>
                          </a:solidFill>
                          <a:latin typeface="Tahoma"/>
                          <a:ea typeface="Tahoma"/>
                          <a:cs typeface="Tahoma"/>
                          <a:sym typeface="Tahoma"/>
                        </a:rPr>
                        <a:t>%</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100</a:t>
                      </a:r>
                      <a:r>
                        <a:rPr lang="pt-BR" sz="1000" b="1" i="0" u="none" strike="noStrike" cap="none">
                          <a:solidFill>
                            <a:schemeClr val="dk1"/>
                          </a:solidFill>
                          <a:latin typeface="Tahoma"/>
                          <a:ea typeface="Tahoma"/>
                          <a:cs typeface="Tahoma"/>
                          <a:sym typeface="Tahoma"/>
                        </a:rPr>
                        <a:t>%</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100</a:t>
                      </a:r>
                      <a:r>
                        <a:rPr lang="pt-BR" sz="1000" b="1" i="0" u="none" strike="noStrike" cap="none">
                          <a:solidFill>
                            <a:schemeClr val="dk1"/>
                          </a:solidFill>
                          <a:latin typeface="Tahoma"/>
                          <a:ea typeface="Tahoma"/>
                          <a:cs typeface="Tahoma"/>
                          <a:sym typeface="Tahoma"/>
                        </a:rPr>
                        <a:t>%</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100</a:t>
                      </a:r>
                      <a:r>
                        <a:rPr lang="pt-BR" sz="1000" b="1" i="0" u="none" strike="noStrike" cap="none">
                          <a:solidFill>
                            <a:schemeClr val="dk1"/>
                          </a:solidFill>
                          <a:latin typeface="Tahoma"/>
                          <a:ea typeface="Tahoma"/>
                          <a:cs typeface="Tahoma"/>
                          <a:sym typeface="Tahoma"/>
                        </a:rPr>
                        <a:t>%</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100</a:t>
                      </a:r>
                      <a:r>
                        <a:rPr lang="pt-BR" sz="1000" b="1" i="0" u="none" strike="noStrike" cap="none">
                          <a:solidFill>
                            <a:schemeClr val="dk1"/>
                          </a:solidFill>
                          <a:latin typeface="Tahoma"/>
                          <a:ea typeface="Tahoma"/>
                          <a:cs typeface="Tahoma"/>
                          <a:sym typeface="Tahoma"/>
                        </a:rPr>
                        <a:t>%</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bl>
          </a:graphicData>
        </a:graphic>
      </p:graphicFrame>
      <p:sp>
        <p:nvSpPr>
          <p:cNvPr id="284" name="Google Shape;284;g24bd7aa5c59_2_182"/>
          <p:cNvSpPr/>
          <p:nvPr/>
        </p:nvSpPr>
        <p:spPr>
          <a:xfrm>
            <a:off x="1057663" y="133351"/>
            <a:ext cx="6011100" cy="850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Times New Roman"/>
              <a:buNone/>
            </a:pPr>
            <a:r>
              <a:rPr lang="pt-BR" sz="2000" b="1" i="0" u="none" strike="noStrike" cap="none">
                <a:solidFill>
                  <a:srgbClr val="00B0E4"/>
                </a:solidFill>
                <a:latin typeface="Arial"/>
                <a:ea typeface="Arial"/>
                <a:cs typeface="Arial"/>
                <a:sym typeface="Arial"/>
              </a:rPr>
              <a:t>PERSPECTIVA DE PROCESSOS</a:t>
            </a:r>
            <a:endParaRPr sz="2000" b="0" i="0" u="none" strike="noStrike" cap="none">
              <a:solidFill>
                <a:srgbClr val="00B0E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Times New Roman"/>
              <a:buNone/>
            </a:pPr>
            <a:r>
              <a:rPr lang="pt-BR" sz="1400" b="1" i="0" u="none" strike="noStrike" cap="none">
                <a:solidFill>
                  <a:srgbClr val="00B0E4"/>
                </a:solidFill>
                <a:latin typeface="Arial"/>
                <a:ea typeface="Arial"/>
                <a:cs typeface="Arial"/>
                <a:sym typeface="Arial"/>
              </a:rPr>
              <a:t>OBJETIVO: DESENVOLVER PARCERIAS E CAPTAR RECURSOS COM ENTES PÚBLICOS E PRIVADOS, NACIONAIS E INTERNACIONAIS</a:t>
            </a:r>
            <a:endParaRPr sz="1400" b="0" i="0" u="none" strike="noStrike" cap="none">
              <a:solidFill>
                <a:srgbClr val="00B0E4"/>
              </a:solidFill>
              <a:latin typeface="Arial"/>
              <a:ea typeface="Arial"/>
              <a:cs typeface="Arial"/>
              <a:sym typeface="Arial"/>
            </a:endParaRPr>
          </a:p>
        </p:txBody>
      </p:sp>
      <p:sp>
        <p:nvSpPr>
          <p:cNvPr id="285" name="Google Shape;285;g24bd7aa5c59_2_182">
            <a:hlinkClick r:id="rId3" action="ppaction://hlinksldjump"/>
          </p:cNvPr>
          <p:cNvSpPr/>
          <p:nvPr/>
        </p:nvSpPr>
        <p:spPr>
          <a:xfrm>
            <a:off x="7068671" y="4629150"/>
            <a:ext cx="533400" cy="514500"/>
          </a:xfrm>
          <a:prstGeom prst="curvedLeftArrow">
            <a:avLst>
              <a:gd name="adj1" fmla="val 25000"/>
              <a:gd name="adj2" fmla="val 50000"/>
              <a:gd name="adj3" fmla="val 25000"/>
            </a:avLst>
          </a:prstGeom>
          <a:solidFill>
            <a:srgbClr val="DAE5F1"/>
          </a:solidFill>
          <a:ln w="25400" cap="flat" cmpd="sng">
            <a:solidFill>
              <a:srgbClr val="DAE5F1"/>
            </a:solidFill>
            <a:prstDash val="solid"/>
            <a:round/>
            <a:headEnd type="none" w="sm" len="sm"/>
            <a:tailEnd type="none" w="sm" len="sm"/>
          </a:ln>
        </p:spPr>
        <p:txBody>
          <a:bodyPr spcFirstLastPara="1" wrap="square" lIns="45700" tIns="22850" rIns="45700" bIns="22850" anchor="ctr" anchorCtr="0">
            <a:noAutofit/>
          </a:bodyPr>
          <a:lstStyle/>
          <a:p>
            <a:pPr marL="0" marR="0" lvl="0" indent="0" algn="ctr" rtl="0">
              <a:lnSpc>
                <a:spcPct val="100000"/>
              </a:lnSpc>
              <a:spcBef>
                <a:spcPts val="0"/>
              </a:spcBef>
              <a:spcAft>
                <a:spcPts val="0"/>
              </a:spcAft>
              <a:buClr>
                <a:srgbClr val="000000"/>
              </a:buClr>
              <a:buSzPts val="1800"/>
              <a:buFont typeface="Times New Roman"/>
              <a:buNone/>
            </a:pPr>
            <a:endParaRPr sz="900" b="0" i="0" u="none" strike="noStrike" cap="none">
              <a:solidFill>
                <a:schemeClr val="dk1"/>
              </a:solidFill>
              <a:latin typeface="Calibri"/>
              <a:ea typeface="Calibri"/>
              <a:cs typeface="Calibri"/>
              <a:sym typeface="Calibri"/>
            </a:endParaRPr>
          </a:p>
        </p:txBody>
      </p:sp>
      <p:sp>
        <p:nvSpPr>
          <p:cNvPr id="286" name="Google Shape;286;g24bd7aa5c59_2_182">
            <a:hlinkClick r:id="rId3" action="ppaction://hlinksldjump"/>
          </p:cNvPr>
          <p:cNvSpPr txBox="1"/>
          <p:nvPr/>
        </p:nvSpPr>
        <p:spPr>
          <a:xfrm>
            <a:off x="6362700" y="4678576"/>
            <a:ext cx="838200" cy="415500"/>
          </a:xfrm>
          <a:prstGeom prst="rect">
            <a:avLst/>
          </a:prstGeom>
          <a:noFill/>
          <a:ln>
            <a:noFill/>
          </a:ln>
        </p:spPr>
        <p:txBody>
          <a:bodyPr spcFirstLastPara="1" wrap="square" lIns="45700" tIns="22850" rIns="45700" bIns="22850" anchor="t" anchorCtr="0">
            <a:spAutoFit/>
          </a:bodyPr>
          <a:lstStyle/>
          <a:p>
            <a:pPr marL="0" marR="0" lvl="0" indent="0" algn="ctr" rtl="0">
              <a:lnSpc>
                <a:spcPct val="100000"/>
              </a:lnSpc>
              <a:spcBef>
                <a:spcPts val="0"/>
              </a:spcBef>
              <a:spcAft>
                <a:spcPts val="0"/>
              </a:spcAft>
              <a:buClr>
                <a:srgbClr val="000000"/>
              </a:buClr>
              <a:buSzPts val="2400"/>
              <a:buFont typeface="Times New Roman"/>
              <a:buNone/>
            </a:pPr>
            <a:r>
              <a:rPr lang="pt-BR" sz="1200" b="1" i="0" u="none" strike="noStrike" cap="none">
                <a:solidFill>
                  <a:schemeClr val="accent5"/>
                </a:solidFill>
                <a:latin typeface="Tahoma"/>
                <a:ea typeface="Tahoma"/>
                <a:cs typeface="Tahoma"/>
                <a:sym typeface="Tahoma"/>
              </a:rPr>
              <a:t>Retorna Mapa </a:t>
            </a:r>
            <a:endParaRPr sz="700" b="0" i="0" u="none" strike="noStrike" cap="none">
              <a:solidFill>
                <a:srgbClr val="000000"/>
              </a:solidFill>
              <a:latin typeface="Arial"/>
              <a:ea typeface="Arial"/>
              <a:cs typeface="Arial"/>
              <a:sym typeface="Arial"/>
            </a:endParaRPr>
          </a:p>
        </p:txBody>
      </p:sp>
      <p:sp>
        <p:nvSpPr>
          <p:cNvPr id="287" name="Google Shape;287;g24bd7aa5c59_2_182"/>
          <p:cNvSpPr txBox="1"/>
          <p:nvPr/>
        </p:nvSpPr>
        <p:spPr>
          <a:xfrm>
            <a:off x="1028700" y="3933463"/>
            <a:ext cx="7958700" cy="699777"/>
          </a:xfrm>
          <a:prstGeom prst="rect">
            <a:avLst/>
          </a:prstGeom>
          <a:noFill/>
          <a:ln>
            <a:noFill/>
          </a:ln>
        </p:spPr>
        <p:txBody>
          <a:bodyPr spcFirstLastPara="1" wrap="square" lIns="91425" tIns="91425" rIns="91425" bIns="91425" anchor="t" anchorCtr="0">
            <a:spAutoFit/>
          </a:bodyPr>
          <a:lstStyle/>
          <a:p>
            <a:pPr marL="0" marR="0" lvl="0" indent="0" algn="just" rtl="0">
              <a:lnSpc>
                <a:spcPct val="93000"/>
              </a:lnSpc>
              <a:spcBef>
                <a:spcPts val="15"/>
              </a:spcBef>
              <a:spcAft>
                <a:spcPts val="0"/>
              </a:spcAft>
              <a:buNone/>
            </a:pPr>
            <a:r>
              <a:rPr lang="pt-BR" sz="1200" b="1" i="0" u="sng" strike="noStrike" cap="none">
                <a:solidFill>
                  <a:srgbClr val="00B0E4"/>
                </a:solidFill>
                <a:latin typeface="Ruda"/>
                <a:ea typeface="Ruda"/>
                <a:cs typeface="Ruda"/>
                <a:sym typeface="Ruda"/>
              </a:rPr>
              <a:t>Análise de tendência: </a:t>
            </a:r>
            <a:r>
              <a:rPr lang="pt-BR" sz="1200" b="0" i="0" u="none" strike="noStrike" cap="none">
                <a:solidFill>
                  <a:srgbClr val="00B0E4"/>
                </a:solidFill>
                <a:latin typeface="Ruda"/>
                <a:ea typeface="Ruda"/>
                <a:cs typeface="Ruda"/>
                <a:sym typeface="Ruda"/>
              </a:rPr>
              <a:t>Perspectiva de superação da meta anual com outros 2 acordos que estão sendo elaborados e em fase de avaliação jurídica com o Estado de AP,  e com uma ICT privada Great Future para projetos de CCS.</a:t>
            </a:r>
            <a:endParaRPr sz="1200" b="0" i="0" u="none" strike="noStrike" cap="none">
              <a:solidFill>
                <a:srgbClr val="00B0E4"/>
              </a:solidFill>
              <a:latin typeface="Ruda"/>
              <a:ea typeface="Ruda"/>
              <a:cs typeface="Ruda"/>
              <a:sym typeface="Ruda"/>
            </a:endParaRPr>
          </a:p>
        </p:txBody>
      </p:sp>
      <p:graphicFrame>
        <p:nvGraphicFramePr>
          <p:cNvPr id="288" name="Google Shape;288;g24bd7aa5c59_2_182"/>
          <p:cNvGraphicFramePr/>
          <p:nvPr/>
        </p:nvGraphicFramePr>
        <p:xfrm>
          <a:off x="1028700" y="2679090"/>
          <a:ext cx="3000000" cy="3000000"/>
        </p:xfrm>
        <a:graphic>
          <a:graphicData uri="http://schemas.openxmlformats.org/drawingml/2006/table">
            <a:tbl>
              <a:tblPr>
                <a:noFill/>
                <a:tableStyleId>{B3BB65DE-9921-495A-9B97-7B9C6928D6AA}</a:tableStyleId>
              </a:tblPr>
              <a:tblGrid>
                <a:gridCol w="1649250">
                  <a:extLst>
                    <a:ext uri="{9D8B030D-6E8A-4147-A177-3AD203B41FA5}">
                      <a16:colId xmlns:a16="http://schemas.microsoft.com/office/drawing/2014/main" val="20000"/>
                    </a:ext>
                  </a:extLst>
                </a:gridCol>
                <a:gridCol w="1865100">
                  <a:extLst>
                    <a:ext uri="{9D8B030D-6E8A-4147-A177-3AD203B41FA5}">
                      <a16:colId xmlns:a16="http://schemas.microsoft.com/office/drawing/2014/main" val="20001"/>
                    </a:ext>
                  </a:extLst>
                </a:gridCol>
                <a:gridCol w="858400">
                  <a:extLst>
                    <a:ext uri="{9D8B030D-6E8A-4147-A177-3AD203B41FA5}">
                      <a16:colId xmlns:a16="http://schemas.microsoft.com/office/drawing/2014/main" val="20002"/>
                    </a:ext>
                  </a:extLst>
                </a:gridCol>
                <a:gridCol w="741550">
                  <a:extLst>
                    <a:ext uri="{9D8B030D-6E8A-4147-A177-3AD203B41FA5}">
                      <a16:colId xmlns:a16="http://schemas.microsoft.com/office/drawing/2014/main" val="20003"/>
                    </a:ext>
                  </a:extLst>
                </a:gridCol>
                <a:gridCol w="862625">
                  <a:extLst>
                    <a:ext uri="{9D8B030D-6E8A-4147-A177-3AD203B41FA5}">
                      <a16:colId xmlns:a16="http://schemas.microsoft.com/office/drawing/2014/main" val="20004"/>
                    </a:ext>
                  </a:extLst>
                </a:gridCol>
                <a:gridCol w="691575">
                  <a:extLst>
                    <a:ext uri="{9D8B030D-6E8A-4147-A177-3AD203B41FA5}">
                      <a16:colId xmlns:a16="http://schemas.microsoft.com/office/drawing/2014/main" val="20005"/>
                    </a:ext>
                  </a:extLst>
                </a:gridCol>
                <a:gridCol w="692375">
                  <a:extLst>
                    <a:ext uri="{9D8B030D-6E8A-4147-A177-3AD203B41FA5}">
                      <a16:colId xmlns:a16="http://schemas.microsoft.com/office/drawing/2014/main" val="20006"/>
                    </a:ext>
                  </a:extLst>
                </a:gridCol>
                <a:gridCol w="678275">
                  <a:extLst>
                    <a:ext uri="{9D8B030D-6E8A-4147-A177-3AD203B41FA5}">
                      <a16:colId xmlns:a16="http://schemas.microsoft.com/office/drawing/2014/main" val="20007"/>
                    </a:ext>
                  </a:extLst>
                </a:gridCol>
              </a:tblGrid>
              <a:tr h="460500">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Indicador</a:t>
                      </a:r>
                      <a:endParaRPr sz="700" u="none" strike="noStrike" cap="none"/>
                    </a:p>
                  </a:txBody>
                  <a:tcPr marL="3300" marR="3300" marT="3300" marB="0" anchor="ctr">
                    <a:lnL w="19050" cap="flat" cmpd="sng">
                      <a:solidFill>
                        <a:srgbClr val="000000"/>
                      </a:solidFill>
                      <a:prstDash val="solid"/>
                      <a:round/>
                      <a:headEnd type="none" w="sm" len="sm"/>
                      <a:tailEnd type="none" w="sm" len="sm"/>
                    </a:lnL>
                    <a:lnR w="12700" cap="flat" cmpd="sng">
                      <a:solidFill>
                        <a:schemeClr val="lt1"/>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Fórmula</a:t>
                      </a:r>
                      <a:endParaRPr sz="700" u="none" strike="noStrike" cap="none"/>
                    </a:p>
                  </a:txBody>
                  <a:tcPr marL="3300" marR="3300" marT="3300" marB="0" anchor="ctr">
                    <a:lnL w="12700" cap="flat" cmpd="sng">
                      <a:solidFill>
                        <a:schemeClr val="lt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Resp. pelo Resultado </a:t>
                      </a:r>
                      <a:endParaRPr sz="1000" b="1" i="0" u="none" strike="noStrike" cap="none">
                        <a:solidFill>
                          <a:srgbClr val="FFFFFF"/>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META 202</a:t>
                      </a:r>
                      <a:r>
                        <a:rPr lang="pt-BR" sz="1000" b="1" u="none" strike="noStrike" cap="none">
                          <a:solidFill>
                            <a:srgbClr val="FFFFFF"/>
                          </a:solidFill>
                          <a:latin typeface="Tahoma"/>
                          <a:ea typeface="Tahoma"/>
                          <a:cs typeface="Tahoma"/>
                          <a:sym typeface="Tahoma"/>
                        </a:rPr>
                        <a:t>3</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Execução</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t>
                      </a:r>
                      <a:r>
                        <a:rPr lang="pt-BR" sz="1000" b="1" u="none" strike="noStrike" cap="none">
                          <a:solidFill>
                            <a:srgbClr val="FFFFFF"/>
                          </a:solidFill>
                          <a:latin typeface="Tahoma"/>
                          <a:ea typeface="Tahoma"/>
                          <a:cs typeface="Tahoma"/>
                          <a:sym typeface="Tahoma"/>
                        </a:rPr>
                        <a:t>3</a:t>
                      </a:r>
                      <a:r>
                        <a:rPr lang="pt-BR" sz="1000" b="1" i="0" u="none" strike="noStrike" cap="none">
                          <a:solidFill>
                            <a:srgbClr val="FFFFFF"/>
                          </a:solidFill>
                          <a:latin typeface="Tahoma"/>
                          <a:ea typeface="Tahoma"/>
                          <a:cs typeface="Tahoma"/>
                          <a:sym typeface="Tahoma"/>
                        </a:rPr>
                        <a:t>º Trimestre</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C0C0C"/>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executada             ( A )</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esperada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rgbClr val="FFFFFF"/>
                          </a:solidFill>
                          <a:latin typeface="Tahoma"/>
                          <a:ea typeface="Tahoma"/>
                          <a:cs typeface="Tahoma"/>
                          <a:sym typeface="Tahoma"/>
                        </a:rPr>
                        <a:t>%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alcance  </a:t>
                      </a:r>
                      <a:br>
                        <a:rPr lang="pt-BR" sz="1000" b="1" i="0" u="none" strike="noStrike" cap="none">
                          <a:solidFill>
                            <a:srgbClr val="FFFFFF"/>
                          </a:solidFill>
                          <a:latin typeface="Tahoma"/>
                          <a:ea typeface="Tahoma"/>
                          <a:cs typeface="Tahoma"/>
                          <a:sym typeface="Tahoma"/>
                        </a:rPr>
                      </a:br>
                      <a:r>
                        <a:rPr lang="pt-BR" sz="1000" b="1" i="0" u="none" strike="noStrike" cap="none">
                          <a:solidFill>
                            <a:srgbClr val="FFFFFF"/>
                          </a:solidFill>
                          <a:latin typeface="Tahoma"/>
                          <a:ea typeface="Tahoma"/>
                          <a:cs typeface="Tahoma"/>
                          <a:sym typeface="Tahoma"/>
                        </a:rPr>
                        <a:t> (A/B)</a:t>
                      </a:r>
                      <a:endParaRPr sz="700" u="none" strike="noStrike" cap="none"/>
                    </a:p>
                  </a:txBody>
                  <a:tcPr marL="3300" marR="3300" marT="3300" marB="0" anchor="ctr">
                    <a:lnL w="19050" cap="flat" cmpd="sng">
                      <a:solidFill>
                        <a:srgbClr val="FFFFFF"/>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719575">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Termos de Cooperação Técnico- Científica assinados referentes à Projetos de PD&amp;I</a:t>
                      </a:r>
                      <a:endParaRPr sz="700" u="none" strike="noStrike" cap="none"/>
                    </a:p>
                    <a:p>
                      <a:pPr marL="0" marR="0" lvl="0" indent="0" algn="ctr" rtl="0">
                        <a:lnSpc>
                          <a:spcPct val="100000"/>
                        </a:lnSpc>
                        <a:spcBef>
                          <a:spcPts val="0"/>
                        </a:spcBef>
                        <a:spcAft>
                          <a:spcPts val="0"/>
                        </a:spcAft>
                        <a:buClr>
                          <a:srgbClr val="000000"/>
                        </a:buClr>
                        <a:buSzPts val="1400"/>
                        <a:buFont typeface="Arial"/>
                        <a:buNone/>
                      </a:pP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Nº de termos de cooperação assinados</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i="0" u="none" strike="noStrike" cap="none">
                          <a:solidFill>
                            <a:schemeClr val="dk1"/>
                          </a:solidFill>
                          <a:latin typeface="Tahoma"/>
                          <a:ea typeface="Tahoma"/>
                          <a:cs typeface="Tahoma"/>
                          <a:sym typeface="Tahoma"/>
                        </a:rPr>
                        <a:t>CEDES</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3</a:t>
                      </a:r>
                      <a:endParaRPr sz="1200" b="1" u="sng" strike="noStrike" cap="none">
                        <a:solidFill>
                          <a:srgbClr val="00B0E4"/>
                        </a:solidFill>
                        <a:latin typeface="Ruda"/>
                        <a:ea typeface="Ruda"/>
                        <a:cs typeface="Ruda"/>
                        <a:sym typeface="Ruda"/>
                      </a:endParaRPr>
                    </a:p>
                  </a:txBody>
                  <a:tcPr marL="3300" marR="3300" marT="3300" marB="0" anchor="ctr">
                    <a:lnL w="19050" cap="flat" cmpd="sng">
                      <a:solidFill>
                        <a:srgbClr val="000000"/>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2</a:t>
                      </a:r>
                      <a:endParaRPr sz="700" u="none" strike="noStrike" cap="none"/>
                    </a:p>
                  </a:txBody>
                  <a:tcPr marL="3300" marR="3300" marT="3300" marB="0" anchor="ctr">
                    <a:lnL w="19050" cap="flat" cmpd="sng">
                      <a:solidFill>
                        <a:srgbClr val="0C0C0C"/>
                      </a:solidFill>
                      <a:prstDash val="solid"/>
                      <a:round/>
                      <a:headEnd type="none" w="sm" len="sm"/>
                      <a:tailEnd type="none" w="sm" len="sm"/>
                    </a:lnL>
                    <a:lnR w="19050" cap="flat" cmpd="sng">
                      <a:solidFill>
                        <a:srgbClr val="0C0C0C"/>
                      </a:solidFill>
                      <a:prstDash val="solid"/>
                      <a:round/>
                      <a:headEnd type="none" w="sm" len="sm"/>
                      <a:tailEnd type="none" w="sm" len="sm"/>
                    </a:lnR>
                    <a:lnT w="19050" cap="flat" cmpd="sng">
                      <a:solidFill>
                        <a:srgbClr val="0C0C0C"/>
                      </a:solidFill>
                      <a:prstDash val="solid"/>
                      <a:round/>
                      <a:headEnd type="none" w="sm" len="sm"/>
                      <a:tailEnd type="none" w="sm" len="sm"/>
                    </a:lnT>
                    <a:lnB w="19050" cap="flat" cmpd="sng">
                      <a:solidFill>
                        <a:srgbClr val="0C0C0C"/>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66%</a:t>
                      </a:r>
                      <a:endParaRPr sz="700" u="none" strike="noStrike" cap="none"/>
                    </a:p>
                  </a:txBody>
                  <a:tcPr marL="3300" marR="3300" marT="3300" marB="0" anchor="ctr">
                    <a:lnL w="19050" cap="flat" cmpd="sng">
                      <a:solidFill>
                        <a:srgbClr val="0C0C0C"/>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75%</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1000" b="1" u="none" strike="noStrike" cap="none">
                          <a:solidFill>
                            <a:schemeClr val="dk1"/>
                          </a:solidFill>
                          <a:latin typeface="Tahoma"/>
                          <a:ea typeface="Tahoma"/>
                          <a:cs typeface="Tahoma"/>
                          <a:sym typeface="Tahoma"/>
                        </a:rPr>
                        <a:t>88</a:t>
                      </a:r>
                      <a:r>
                        <a:rPr lang="pt-BR" sz="1000" b="1" i="0" u="none" strike="noStrike" cap="none">
                          <a:solidFill>
                            <a:schemeClr val="dk1"/>
                          </a:solidFill>
                          <a:latin typeface="Tahoma"/>
                          <a:ea typeface="Tahoma"/>
                          <a:cs typeface="Tahoma"/>
                          <a:sym typeface="Tahoma"/>
                        </a:rPr>
                        <a:t>%</a:t>
                      </a:r>
                      <a:endParaRPr sz="700" u="none" strike="noStrike" cap="none"/>
                    </a:p>
                  </a:txBody>
                  <a:tcPr marL="3300" marR="3300" marT="330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6239</Words>
  <Application>Microsoft Office PowerPoint</Application>
  <PresentationFormat>Apresentação na tela (16:9)</PresentationFormat>
  <Paragraphs>1296</Paragraphs>
  <Slides>32</Slides>
  <Notes>32</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32</vt:i4>
      </vt:variant>
    </vt:vector>
  </HeadingPairs>
  <TitlesOfParts>
    <vt:vector size="41" baseType="lpstr">
      <vt:lpstr>Times</vt:lpstr>
      <vt:lpstr>Times New Roman</vt:lpstr>
      <vt:lpstr>Ruda</vt:lpstr>
      <vt:lpstr>Arial Black</vt:lpstr>
      <vt:lpstr>Arial</vt:lpstr>
      <vt:lpstr>Calibri</vt:lpstr>
      <vt:lpstr>Tahoma</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Claudia Viero</dc:creator>
  <cp:lastModifiedBy>Stella Maris da Costa</cp:lastModifiedBy>
  <cp:revision>1</cp:revision>
  <dcterms:created xsi:type="dcterms:W3CDTF">2023-03-29T13:42:00Z</dcterms:created>
  <dcterms:modified xsi:type="dcterms:W3CDTF">2023-11-10T12:29:28Z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Notes">
    <vt:i4>14</vt:i4>
  </property>
  <property fmtid="{D5CDD505-2E9C-101B-9397-08002B2CF9AE}" pid="4" name="PresentationFormat">
    <vt:lpwstr>Apresenta��o na tela (16:9)</vt:lpwstr>
  </property>
  <property fmtid="{D5CDD505-2E9C-101B-9397-08002B2CF9AE}" pid="5" name="Slides">
    <vt:i4>14</vt:i4>
  </property>
  <property fmtid="{D5CDD505-2E9C-101B-9397-08002B2CF9AE}" pid="6" name="ICV">
    <vt:lpwstr>18B3A9F7EE0E4B08B077BACE5E9EA3D2</vt:lpwstr>
  </property>
  <property fmtid="{D5CDD505-2E9C-101B-9397-08002B2CF9AE}" pid="7" name="KSOProductBuildVer">
    <vt:lpwstr>1046-11.2.0.11516</vt:lpwstr>
  </property>
</Properties>
</file>