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1"/>
  </p:notes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84" r:id="rId9"/>
    <p:sldId id="263" r:id="rId10"/>
    <p:sldId id="264" r:id="rId11"/>
    <p:sldId id="291" r:id="rId12"/>
    <p:sldId id="265" r:id="rId13"/>
    <p:sldId id="289" r:id="rId14"/>
    <p:sldId id="290" r:id="rId15"/>
    <p:sldId id="280" r:id="rId16"/>
    <p:sldId id="296" r:id="rId17"/>
    <p:sldId id="286" r:id="rId18"/>
    <p:sldId id="267" r:id="rId19"/>
    <p:sldId id="270" r:id="rId20"/>
    <p:sldId id="272" r:id="rId21"/>
    <p:sldId id="285" r:id="rId22"/>
    <p:sldId id="287" r:id="rId23"/>
    <p:sldId id="288" r:id="rId24"/>
    <p:sldId id="293" r:id="rId25"/>
    <p:sldId id="295" r:id="rId26"/>
    <p:sldId id="269" r:id="rId27"/>
    <p:sldId id="275" r:id="rId28"/>
    <p:sldId id="278" r:id="rId29"/>
    <p:sldId id="279" r:id="rId30"/>
  </p:sldIdLst>
  <p:sldSz cx="9144000" cy="5143500" type="screen16x9"/>
  <p:notesSz cx="6858000" cy="9144000"/>
  <p:embeddedFontLst>
    <p:embeddedFont>
      <p:font typeface="Sniglet" panose="020B0604020202020204" charset="0"/>
      <p:regular r:id="rId32"/>
    </p:embeddedFont>
    <p:embeddedFont>
      <p:font typeface="SimHei" panose="02010609060101010101" pitchFamily="49" charset="-122"/>
      <p:regular r:id="rId33"/>
    </p:embeddedFont>
    <p:embeddedFont>
      <p:font typeface="Bangers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0A1"/>
    <a:srgbClr val="EE9512"/>
    <a:srgbClr val="0C64AC"/>
    <a:srgbClr val="0C6BAC"/>
    <a:srgbClr val="074CB1"/>
    <a:srgbClr val="0A77AE"/>
    <a:srgbClr val="0D58AB"/>
    <a:srgbClr val="968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980BDC-EAE1-4F84-9C22-0AF2951908D3}">
  <a:tblStyle styleId="{FC980BDC-EAE1-4F84-9C22-0AF2951908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600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87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0074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074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992350" y="3777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://www.cprm.gov.br/publique/Sobre-a-CPRM/Responsabilidade-Social/Sustentabilidade-15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intra.cprm.gov.br/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rm.gov.br/publique/Assuntos-Internacionais/Servicos-Geologicos-do-Mundo---SGMundo-20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>
            <a:off x="2494853" y="1966172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 – VINDO À CPRM!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F40242C-4140-43E5-A7E3-2A6594D7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679" y="3125972"/>
            <a:ext cx="1625929" cy="91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body" idx="2"/>
          </p:nvPr>
        </p:nvSpPr>
        <p:spPr>
          <a:xfrm>
            <a:off x="5514312" y="1615022"/>
            <a:ext cx="2276296" cy="2555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 dirty="0">
                <a:latin typeface="Bangers" panose="020B0604020202020204" charset="0"/>
              </a:rPr>
              <a:t>Responsável pela gerência dos negócios e interesses da empresa, assim como orientação, supervisão e controle de suas atividades </a:t>
            </a:r>
            <a:endParaRPr sz="2000" dirty="0">
              <a:latin typeface="Bangers" panose="020B0604020202020204" charset="0"/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 rot="161729">
            <a:off x="4256234" y="663120"/>
            <a:ext cx="3777347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Função de cada diretoria</a:t>
            </a:r>
            <a:endParaRPr dirty="0"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1627249" y="1045559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400" dirty="0">
                <a:latin typeface="Bangers" panose="020B0604020202020204" charset="0"/>
              </a:rPr>
              <a:t>Presidência (</a:t>
            </a:r>
            <a:r>
              <a:rPr lang="pt-BR" sz="2400" dirty="0" err="1">
                <a:latin typeface="Bangers" panose="020B0604020202020204" charset="0"/>
              </a:rPr>
              <a:t>pr</a:t>
            </a:r>
            <a:r>
              <a:rPr lang="pt-BR" sz="2400" dirty="0">
                <a:latin typeface="Bangers" panose="020B0604020202020204" charset="0"/>
              </a:rPr>
              <a:t>) </a:t>
            </a:r>
            <a:endParaRPr sz="2400" dirty="0">
              <a:latin typeface="Bangers" panose="020B060402020202020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5" y="1719425"/>
            <a:ext cx="4764123" cy="17849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 rot="161729">
            <a:off x="3125245" y="948310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Função de cada diretoria</a:t>
            </a:r>
            <a:endParaRPr sz="3200" dirty="0"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618980" y="823449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800" dirty="0">
                <a:latin typeface="Bangers" panose="020B0604020202020204" charset="0"/>
              </a:rPr>
              <a:t>DGM</a:t>
            </a:r>
            <a:endParaRPr sz="2800" dirty="0">
              <a:latin typeface="Bangers" panose="020B0604020202020204" charset="0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body" idx="2"/>
          </p:nvPr>
        </p:nvSpPr>
        <p:spPr>
          <a:xfrm>
            <a:off x="2996022" y="1969096"/>
            <a:ext cx="5021116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 dirty="0">
                <a:latin typeface="Bangers" panose="020B0604020202020204" charset="0"/>
              </a:rPr>
              <a:t>Responsável por projetos ligados à área de geologia básica e recursos minerais, incluindo também atividades de geofísica, geoquímica e cartografia regional</a:t>
            </a:r>
            <a:endParaRPr sz="2000" dirty="0">
              <a:latin typeface="Bangers" panose="020B060402020202020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2755" t="22202" r="57048" b="16133"/>
          <a:stretch/>
        </p:blipFill>
        <p:spPr>
          <a:xfrm>
            <a:off x="879710" y="1468073"/>
            <a:ext cx="1787989" cy="30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2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 rot="161682">
            <a:off x="3174671" y="1018834"/>
            <a:ext cx="4938961" cy="760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FUNção de cada diretoria</a:t>
            </a:r>
            <a:endParaRPr sz="3200" dirty="0"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3260917" y="2013406"/>
            <a:ext cx="4220414" cy="12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 dirty="0">
                <a:latin typeface="Bangers" panose="020B0604020202020204" charset="0"/>
              </a:rPr>
              <a:t>Responsável por projetos ligados à área de recursos hídricos, geologia aplicada ao ordenamento territorial, gestão ambiental e riscos geológicos</a:t>
            </a:r>
            <a:endParaRPr sz="2000" dirty="0">
              <a:latin typeface="Bangers" panose="020B060402020202020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89201" y="953862"/>
            <a:ext cx="216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ngers" panose="020B0604020202020204" charset="0"/>
              </a:rPr>
              <a:t>DHT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73" y="1538638"/>
            <a:ext cx="1675115" cy="27179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1729">
            <a:off x="3323814" y="1019574"/>
            <a:ext cx="7029878" cy="760139"/>
          </a:xfrm>
        </p:spPr>
        <p:txBody>
          <a:bodyPr/>
          <a:lstStyle/>
          <a:p>
            <a:r>
              <a:rPr lang="en" sz="3200" dirty="0"/>
              <a:t>FUNção de cada diretoria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749013" y="1835983"/>
            <a:ext cx="4525854" cy="1918088"/>
          </a:xfrm>
        </p:spPr>
        <p:txBody>
          <a:bodyPr/>
          <a:lstStyle/>
          <a:p>
            <a:pPr marL="38100" indent="0">
              <a:buNone/>
            </a:pPr>
            <a:r>
              <a:rPr lang="pt-BR" sz="2000" dirty="0">
                <a:latin typeface="Bangers" panose="020B0604020202020204" charset="0"/>
              </a:rPr>
              <a:t>Responsável Pela gestão do acervo de dados da empresa, geoprocessamento e divulgação das informações, além dos contatos interinstitucionais dentro do país.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1682" t="28794" r="29684" b="18768"/>
          <a:stretch/>
        </p:blipFill>
        <p:spPr>
          <a:xfrm>
            <a:off x="841973" y="1630687"/>
            <a:ext cx="2723348" cy="286581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28800" y="990528"/>
            <a:ext cx="235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ngers" panose="020B0604020202020204" charset="0"/>
              </a:rPr>
              <a:t>DIG</a:t>
            </a:r>
          </a:p>
        </p:txBody>
      </p:sp>
    </p:spTree>
    <p:extLst>
      <p:ext uri="{BB962C8B-B14F-4D97-AF65-F5344CB8AC3E}">
        <p14:creationId xmlns:p14="http://schemas.microsoft.com/office/powerpoint/2010/main" val="365957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1729">
            <a:off x="3526727" y="717582"/>
            <a:ext cx="7029878" cy="760139"/>
          </a:xfrm>
        </p:spPr>
        <p:txBody>
          <a:bodyPr/>
          <a:lstStyle/>
          <a:p>
            <a:r>
              <a:rPr lang="en" sz="3200" dirty="0"/>
              <a:t>FUNção de cada diretoria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14797" y="2064190"/>
            <a:ext cx="2688878" cy="2109458"/>
          </a:xfrm>
        </p:spPr>
        <p:txBody>
          <a:bodyPr/>
          <a:lstStyle/>
          <a:p>
            <a:pPr marL="38100" indent="0">
              <a:buNone/>
            </a:pPr>
            <a:r>
              <a:rPr lang="pt-BR" sz="2000" dirty="0">
                <a:latin typeface="Bangers" panose="020B0604020202020204" charset="0"/>
              </a:rPr>
              <a:t>responsável pela gestão administrativa, orçamentária, patrimonial e de recursos humanos da instituição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8964" t="26082" r="7920" b="25978"/>
          <a:stretch/>
        </p:blipFill>
        <p:spPr>
          <a:xfrm>
            <a:off x="796704" y="1769322"/>
            <a:ext cx="4340228" cy="200572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01773" y="1154682"/>
            <a:ext cx="289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ngers" panose="020B0604020202020204" charset="0"/>
              </a:rPr>
              <a:t>DAF</a:t>
            </a:r>
          </a:p>
        </p:txBody>
      </p:sp>
    </p:spTree>
    <p:extLst>
      <p:ext uri="{BB962C8B-B14F-4D97-AF65-F5344CB8AC3E}">
        <p14:creationId xmlns:p14="http://schemas.microsoft.com/office/powerpoint/2010/main" val="36823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 rot="188782">
            <a:off x="1196894" y="7224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SAIBA MAIS SOBRE O PROGRAMA DE ESTÁGIO!</a:t>
            </a:r>
            <a:endParaRPr dirty="0"/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1"/>
          </p:nvPr>
        </p:nvSpPr>
        <p:spPr>
          <a:xfrm>
            <a:off x="1052050" y="1429058"/>
            <a:ext cx="66540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85750">
              <a:lnSpc>
                <a:spcPct val="115000"/>
              </a:lnSpc>
              <a:buClr>
                <a:srgbClr val="00B050"/>
              </a:buClr>
              <a:buSzPts val="2400"/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latin typeface="Sniglet" panose="020B0604020202020204" charset="0"/>
                <a:ea typeface="SimHei" panose="02010609060101010101" pitchFamily="49" charset="-122"/>
              </a:rPr>
              <a:t>Por quanto tempo o estagiário pode ficar na CPRM?</a:t>
            </a:r>
          </a:p>
          <a:p>
            <a:pPr marL="76200" indent="0">
              <a:lnSpc>
                <a:spcPct val="115000"/>
              </a:lnSpc>
              <a:buClr>
                <a:srgbClr val="000000"/>
              </a:buClr>
              <a:buSzPts val="2400"/>
              <a:buNone/>
            </a:pPr>
            <a:r>
              <a:rPr lang="pt-BR" sz="1400" dirty="0">
                <a:ea typeface="SimHei" panose="02010609060101010101" pitchFamily="49" charset="-122"/>
              </a:rPr>
              <a:t>O estagiário pode permanecer na empresa no mínimo 6 meses e no máximo  2 anos, não podendo ultrapassar a data de conclusão do curso.  Importante frisar que o contrato poderá ser renovado em até 3 vezes (a cada 6 meses).</a:t>
            </a:r>
          </a:p>
          <a:p>
            <a:pPr marL="76200" indent="0">
              <a:lnSpc>
                <a:spcPct val="115000"/>
              </a:lnSpc>
              <a:buClr>
                <a:srgbClr val="000000"/>
              </a:buClr>
              <a:buSzPts val="2400"/>
              <a:buNone/>
            </a:pPr>
            <a:endParaRPr lang="pt-BR" sz="1200" dirty="0">
              <a:solidFill>
                <a:srgbClr val="000000"/>
              </a:solidFill>
              <a:latin typeface="Sniglet" panose="020B0604020202020204" charset="0"/>
              <a:ea typeface="SimHei" panose="02010609060101010101" pitchFamily="49" charset="-122"/>
            </a:endParaRPr>
          </a:p>
          <a:p>
            <a:pPr marL="361950" indent="-285750">
              <a:lnSpc>
                <a:spcPct val="115000"/>
              </a:lnSpc>
              <a:buClr>
                <a:srgbClr val="00B050"/>
              </a:buClr>
              <a:buSzPts val="2400"/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latin typeface="Sniglet" panose="020B0604020202020204" charset="0"/>
                <a:ea typeface="SimHei" panose="02010609060101010101" pitchFamily="49" charset="-122"/>
              </a:rPr>
              <a:t>Estagiário tem direito a férias?</a:t>
            </a:r>
          </a:p>
          <a:p>
            <a:pPr marL="76200" indent="0">
              <a:lnSpc>
                <a:spcPct val="115000"/>
              </a:lnSpc>
              <a:buClr>
                <a:srgbClr val="000000"/>
              </a:buClr>
              <a:buSzPts val="2400"/>
              <a:buNone/>
            </a:pPr>
            <a:r>
              <a:rPr lang="pt-BR" sz="1400" dirty="0">
                <a:solidFill>
                  <a:srgbClr val="000000"/>
                </a:solidFill>
                <a:latin typeface="Sniglet" panose="020B0604020202020204" charset="0"/>
                <a:ea typeface="SimHei" panose="02010609060101010101" pitchFamily="49" charset="-122"/>
              </a:rPr>
              <a:t>Sim, o estagiário tem direito a 15 dias de férias a cada 6 meses de contrato na empresa.  Esses 15 dias podem ser acumulados em até 30 dias, se houver a renovação de contrato.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xplosão 1 15"/>
          <p:cNvSpPr/>
          <p:nvPr/>
        </p:nvSpPr>
        <p:spPr>
          <a:xfrm>
            <a:off x="174582" y="733789"/>
            <a:ext cx="2923504" cy="1965574"/>
          </a:xfrm>
          <a:prstGeom prst="irregularSeal1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Lágrima 18"/>
          <p:cNvSpPr/>
          <p:nvPr/>
        </p:nvSpPr>
        <p:spPr>
          <a:xfrm>
            <a:off x="4066921" y="1174166"/>
            <a:ext cx="2225627" cy="1577253"/>
          </a:xfrm>
          <a:prstGeom prst="teardrop">
            <a:avLst/>
          </a:prstGeom>
          <a:ln w="571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o Explicativo em Elipse 1"/>
          <p:cNvSpPr/>
          <p:nvPr/>
        </p:nvSpPr>
        <p:spPr>
          <a:xfrm>
            <a:off x="6492173" y="2031514"/>
            <a:ext cx="2441590" cy="1610049"/>
          </a:xfrm>
          <a:prstGeom prst="wedgeEllipseCallout">
            <a:avLst/>
          </a:prstGeom>
          <a:ln w="571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Exibir 19"/>
          <p:cNvSpPr/>
          <p:nvPr/>
        </p:nvSpPr>
        <p:spPr>
          <a:xfrm rot="603519">
            <a:off x="1798906" y="2791903"/>
            <a:ext cx="2765238" cy="1064396"/>
          </a:xfrm>
          <a:prstGeom prst="flowChartDisplay">
            <a:avLst/>
          </a:prstGeom>
          <a:ln w="571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683808" y="1343445"/>
            <a:ext cx="1905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Bangers" panose="020B0604020202020204" charset="0"/>
              </a:rPr>
              <a:t>Você já conheceu seu ambiente de trabalho?</a:t>
            </a:r>
          </a:p>
          <a:p>
            <a:pPr algn="ctr"/>
            <a:endParaRPr lang="pt-BR" sz="1600" dirty="0">
              <a:latin typeface="Bangers" panose="020B0604020202020204" charset="0"/>
            </a:endParaRPr>
          </a:p>
          <a:p>
            <a:pPr algn="ctr"/>
            <a:endParaRPr lang="pt-BR" sz="1600" dirty="0" smtClean="0">
              <a:latin typeface="Bangers" panose="020B0604020202020204" charset="0"/>
            </a:endParaRPr>
          </a:p>
          <a:p>
            <a:endParaRPr lang="pt-BR" sz="16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/>
          <p:cNvSpPr txBox="1"/>
          <p:nvPr/>
        </p:nvSpPr>
        <p:spPr>
          <a:xfrm rot="537996">
            <a:off x="2190557" y="3031713"/>
            <a:ext cx="2161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Bangers" panose="020B0604020202020204" charset="0"/>
              </a:rPr>
              <a:t>Seu supervisor já apresentou o seu setor? </a:t>
            </a:r>
            <a:endParaRPr lang="pt-BR" sz="1600" dirty="0">
              <a:latin typeface="Bangers" panose="020B060402020202020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00153" y="2497467"/>
            <a:ext cx="222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latin typeface="Bangers" panose="020B0604020202020204" charset="0"/>
              </a:rPr>
              <a:t>Você Já foi apresentado a sua equipe?</a:t>
            </a:r>
            <a:endParaRPr lang="pt-BR" sz="1800" dirty="0">
              <a:latin typeface="Bangers" panose="020B060402020202020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13818" y="1547293"/>
            <a:ext cx="1931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Bangers" panose="020B0604020202020204" charset="0"/>
              </a:rPr>
              <a:t>JÁ SABE QUAIS São AS funções DA SUA Divisão?</a:t>
            </a:r>
            <a:endParaRPr lang="pt-BR" sz="1600" dirty="0">
              <a:latin typeface="Bangers" panose="020B060402020202020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174581" y="4146997"/>
            <a:ext cx="8814873" cy="7791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0" y="90152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PRO SEU ESTÁGIO SER SHOW!</a:t>
            </a:r>
            <a:endParaRPr lang="pt-BR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20B060402020202020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4582" y="4213417"/>
            <a:ext cx="881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latin typeface="Bangers" panose="020B0604020202020204" charset="0"/>
              </a:rPr>
              <a:t>Se envolva! Dê sugestões, dicas, e pergunte! Tire todas as suas dúvidas sobre a empresa e suas tarefas. Dê o seu melhor!  </a:t>
            </a:r>
            <a:endParaRPr lang="pt-BR" sz="1800" dirty="0">
              <a:latin typeface="Banger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/>
          <p:nvPr/>
        </p:nvSpPr>
        <p:spPr>
          <a:xfrm>
            <a:off x="3696237" y="315532"/>
            <a:ext cx="4984124" cy="453980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4294967295"/>
          </p:nvPr>
        </p:nvSpPr>
        <p:spPr>
          <a:xfrm>
            <a:off x="297070" y="96592"/>
            <a:ext cx="3150979" cy="47587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chemeClr val="bg1"/>
                </a:solidFill>
                <a:latin typeface="Bangers" panose="020B0604020202020204" charset="0"/>
              </a:rPr>
              <a:t>Conheça nossa INTRANET!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  <a:latin typeface="Sniglet" panose="020B0604020202020204" charset="0"/>
              </a:rPr>
              <a:t>A intranet é nosso portal privado. Lá temos informações sobre nossa história, nossos projetos, pesquisas, eventos, diretrizes, tudo o que anda acontecendo na CPRM, além dos nossos serviços básicos, que você verá a seguir:</a:t>
            </a:r>
            <a:endParaRPr sz="900" dirty="0">
              <a:solidFill>
                <a:schemeClr val="bg1"/>
              </a:solidFill>
              <a:latin typeface="Sniglet" panose="020B06040202020202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t="9548" r="8830" b="4029"/>
          <a:stretch/>
        </p:blipFill>
        <p:spPr bwMode="auto">
          <a:xfrm>
            <a:off x="3909270" y="573110"/>
            <a:ext cx="4571999" cy="33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3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6137" t="46452" r="16072" b="16878"/>
          <a:stretch/>
        </p:blipFill>
        <p:spPr>
          <a:xfrm>
            <a:off x="847288" y="2013626"/>
            <a:ext cx="7248713" cy="227627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47288" y="968311"/>
            <a:ext cx="687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Bangers" panose="020B0604020202020204" charset="0"/>
              </a:rPr>
              <a:t>Nela, Você encontrará ESSES E MAIS ALGUNS Serviços, MAS VAMOS MOSTRAR OS PRINCIPAIS.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ágrima 18"/>
          <p:cNvSpPr/>
          <p:nvPr/>
        </p:nvSpPr>
        <p:spPr>
          <a:xfrm>
            <a:off x="5402769" y="254005"/>
            <a:ext cx="3367174" cy="2701082"/>
          </a:xfrm>
          <a:prstGeom prst="teardrop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0" name="Google Shape;20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Texto Explicativo em Elipse 1"/>
          <p:cNvSpPr/>
          <p:nvPr/>
        </p:nvSpPr>
        <p:spPr>
          <a:xfrm>
            <a:off x="3069596" y="2421985"/>
            <a:ext cx="3092480" cy="2350666"/>
          </a:xfrm>
          <a:prstGeom prst="wedgeEllipseCallou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35574" t="45384" r="36974" b="38026"/>
          <a:stretch/>
        </p:blipFill>
        <p:spPr>
          <a:xfrm>
            <a:off x="3845652" y="2715370"/>
            <a:ext cx="1410374" cy="47943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426804" y="3207255"/>
            <a:ext cx="2798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latin typeface="Bangers" panose="020B0604020202020204" charset="0"/>
              </a:rPr>
              <a:t>Este é o e-mail corporativo, lugar onde se realiza a comunicação com o restante da empresa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37182" t="44160" r="40287" b="37884"/>
          <a:stretch/>
        </p:blipFill>
        <p:spPr>
          <a:xfrm>
            <a:off x="6416429" y="434405"/>
            <a:ext cx="1462235" cy="65548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769568" y="1221656"/>
            <a:ext cx="3000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latin typeface="Bangers" panose="020B0604020202020204" charset="0"/>
              </a:rPr>
              <a:t>Este serviço é utilizado para a busca de funcionários da empresa, podendo ser realizada por nome, cargo ou local.</a:t>
            </a:r>
          </a:p>
        </p:txBody>
      </p:sp>
      <p:sp>
        <p:nvSpPr>
          <p:cNvPr id="20" name="Fluxograma: Exibir 19"/>
          <p:cNvSpPr/>
          <p:nvPr/>
        </p:nvSpPr>
        <p:spPr>
          <a:xfrm rot="1474438">
            <a:off x="-71331" y="455600"/>
            <a:ext cx="3568210" cy="2454473"/>
          </a:xfrm>
          <a:prstGeom prst="flowChartDisplay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/>
          <a:srcRect l="42187" t="46275" r="35378" b="39414"/>
          <a:stretch/>
        </p:blipFill>
        <p:spPr>
          <a:xfrm>
            <a:off x="645656" y="558611"/>
            <a:ext cx="1358241" cy="487308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491247" y="1140985"/>
            <a:ext cx="2850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Bangers" panose="020B0604020202020204" charset="0"/>
              </a:rPr>
              <a:t>Seu computador não liga? Está lento? O </a:t>
            </a:r>
            <a:r>
              <a:rPr lang="pt-BR" sz="1600" dirty="0" err="1">
                <a:latin typeface="Bangers" panose="020B0604020202020204" charset="0"/>
              </a:rPr>
              <a:t>service</a:t>
            </a:r>
            <a:r>
              <a:rPr lang="pt-BR" sz="1600" dirty="0">
                <a:latin typeface="Bangers" panose="020B0604020202020204" charset="0"/>
              </a:rPr>
              <a:t> Desk pode te ajudar! Neste ambiente virtual, você relata o que está acontecendo com sua máquina e eles verificarão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161729">
            <a:off x="931460" y="79707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917475" y="1325699"/>
            <a:ext cx="3153600" cy="3105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pt-BR" sz="1600" dirty="0">
                <a:solidFill>
                  <a:srgbClr val="000000"/>
                </a:solidFill>
              </a:rPr>
              <a:t>O Serviço Geológico do Brasil, ou CPRM, sigla de Companhia de Pesquisa de Recursos Minerais, surgiu em 1969 como sociedade de economia mista, vinculada ao Ministério de Minas e Energia. Em 1994, </a:t>
            </a:r>
            <a:r>
              <a:rPr lang="pt-BR" sz="1600" dirty="0"/>
              <a:t>com a Lei 8.970, se tornou empresa pública, prestando os serviços de geologia e hidrologia, em parceria com órgãos federais, estaduais e municipais, à população.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917575" y="3753525"/>
            <a:ext cx="73089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A7FB91F-CC66-463C-BDBA-D6F00F6A0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212" y="1256975"/>
            <a:ext cx="3971225" cy="2789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746302" y="801542"/>
            <a:ext cx="7029878" cy="15216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CPRM E A RESPONSABILIDADE SOCIAL</a:t>
            </a:r>
            <a:br>
              <a:rPr lang="en" dirty="0"/>
            </a:br>
            <a:r>
              <a:rPr lang="en" sz="1400" dirty="0">
                <a:latin typeface="Sniglet" panose="020B0604020202020204" charset="0"/>
              </a:rPr>
              <a:t>Você sabia que a </a:t>
            </a:r>
            <a:r>
              <a:rPr lang="pt-BR" sz="1400" dirty="0">
                <a:latin typeface="Sniglet" panose="020B0604020202020204" charset="0"/>
              </a:rPr>
              <a:t>CPRM tem a responsabilidade social como seus valores fundamentais, promovendo-a através de diversas ações voltadas para o bem-estar de seus públicos interno e externo e para a preservação ambiental?</a:t>
            </a:r>
            <a:br>
              <a:rPr lang="pt-BR" sz="1400" dirty="0">
                <a:latin typeface="Sniglet" panose="020B0604020202020204" charset="0"/>
              </a:rPr>
            </a:br>
            <a:r>
              <a:rPr lang="pt-BR" sz="1600" dirty="0">
                <a:latin typeface="Sniglet" panose="020B0604020202020204" charset="0"/>
              </a:rPr>
              <a:t>Confira!</a:t>
            </a:r>
            <a:endParaRPr sz="1600" dirty="0">
              <a:latin typeface="Sniglet" panose="020B0604020202020204" charset="0"/>
            </a:endParaRPr>
          </a:p>
        </p:txBody>
      </p:sp>
      <p:sp>
        <p:nvSpPr>
          <p:cNvPr id="217" name="Google Shape;217;p27"/>
          <p:cNvSpPr/>
          <p:nvPr/>
        </p:nvSpPr>
        <p:spPr>
          <a:xfrm rot="-152142">
            <a:off x="1333735" y="2505593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Sniglet"/>
                <a:ea typeface="Sniglet"/>
                <a:cs typeface="Sniglet"/>
                <a:sym typeface="Sniglet"/>
              </a:rPr>
              <a:t>Ética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8" name="Google Shape;218;p27"/>
          <p:cNvSpPr/>
          <p:nvPr/>
        </p:nvSpPr>
        <p:spPr>
          <a:xfrm rot="-151954">
            <a:off x="3295808" y="2372795"/>
            <a:ext cx="230835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Sniglet"/>
                <a:ea typeface="Sniglet"/>
                <a:cs typeface="Sniglet"/>
                <a:sym typeface="Sniglet"/>
              </a:rPr>
              <a:t>Pró Equidade de gênero e raça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9" name="Google Shape;219;p27"/>
          <p:cNvSpPr/>
          <p:nvPr/>
        </p:nvSpPr>
        <p:spPr>
          <a:xfrm rot="-151954">
            <a:off x="5330440" y="2264731"/>
            <a:ext cx="2308355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Sniglet"/>
                <a:ea typeface="Sniglet"/>
                <a:cs typeface="Sniglet"/>
                <a:sym typeface="Sniglet"/>
              </a:rPr>
              <a:t>Sustentabilidade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895082" y="751871"/>
            <a:ext cx="7029878" cy="688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3600" dirty="0"/>
              <a:t>ÉTICA</a:t>
            </a:r>
            <a:endParaRPr sz="3600" dirty="0">
              <a:latin typeface="Sniglet" panose="020B060402020202020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95082" y="1287613"/>
            <a:ext cx="72379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120" dirty="0">
                <a:latin typeface="Sniglet" panose="020B0604020202020204" charset="0"/>
              </a:rPr>
              <a:t>A </a:t>
            </a:r>
            <a:r>
              <a:rPr lang="pt-BR" sz="1120" b="1" dirty="0">
                <a:latin typeface="Sniglet" panose="020B0604020202020204" charset="0"/>
              </a:rPr>
              <a:t>Comissão de Ética da CPRM - CE/CPRM</a:t>
            </a:r>
            <a:r>
              <a:rPr lang="pt-BR" sz="1120" dirty="0">
                <a:latin typeface="Sniglet" panose="020B0604020202020204" charset="0"/>
              </a:rPr>
              <a:t>  está subordinada à Comissão de Ética Pública - CEP, órgão vinculado à Presidência da República, e integra o Sistema de Gestão da Ética do Poder Executivo Federal. Conta com uma Secretaria Executiva para prover apoio técnico e material necessário ao cumprimento de suas atribuições.</a:t>
            </a:r>
          </a:p>
          <a:p>
            <a:pPr lvl="0"/>
            <a:endParaRPr lang="pt-BR" sz="1120" dirty="0">
              <a:latin typeface="Sniglet" panose="020B0604020202020204" charset="0"/>
            </a:endParaRPr>
          </a:p>
          <a:p>
            <a:r>
              <a:rPr lang="pt-BR" sz="1120" dirty="0">
                <a:latin typeface="Sniglet" panose="020B0604020202020204" charset="0"/>
              </a:rPr>
              <a:t>Atribuições e Competências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Atuar principalmente no desenvolvimento de ações de disseminação, capacitação e treinamento sobre as normas de ética e disciplina.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Orientar os agentes públicos da CPRM quanto aos comportamentos com indícios de desvios éticos, divulgando amplamente e dirimindo dúvidas a respeito da interpretação das normas de conduta ética.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Apurar as denúncias ou representações recebidas que possam configurar descumprimento do padrão ético recomendado aos agentes públicos, à luz da legislação vigente.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Elaborar e executar o plano de trabalho de gestão da ética, apresentando as ações que serão desenvolvidas no período estabelecido.</a:t>
            </a:r>
          </a:p>
          <a:p>
            <a:endParaRPr lang="pt-BR" sz="1120" dirty="0">
              <a:latin typeface="Sniglet" panose="020B0604020202020204" charset="0"/>
            </a:endParaRPr>
          </a:p>
          <a:p>
            <a:r>
              <a:rPr lang="pt-BR" sz="1120" dirty="0">
                <a:latin typeface="Sniglet" panose="020B0604020202020204" charset="0"/>
              </a:rPr>
              <a:t>Deveres e Responsabilidades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Preservar a honra e a imagem da pessoa investigada.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Proteger a identidade do denunciante.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Atuar de forma independente e imparcial.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20" dirty="0">
                <a:latin typeface="Sniglet" panose="020B0604020202020204" charset="0"/>
              </a:rPr>
              <a:t>Manter o sigilo e a confidencialidade.</a:t>
            </a:r>
          </a:p>
          <a:p>
            <a:endParaRPr lang="pt-BR" sz="112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89" y="722331"/>
            <a:ext cx="626159" cy="5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895082" y="702878"/>
            <a:ext cx="7029878" cy="688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3600" dirty="0"/>
              <a:t>Pró Equidade</a:t>
            </a:r>
            <a:endParaRPr sz="3600" dirty="0">
              <a:latin typeface="Sniglet" panose="020B060402020202020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95082" y="1204501"/>
            <a:ext cx="7237926" cy="355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70" dirty="0">
                <a:latin typeface="Sniglet" panose="020B0604020202020204" charset="0"/>
              </a:rPr>
              <a:t>Mas o que significa 'equidade'? Equidade é um substantivo feminino com origem no latim </a:t>
            </a:r>
            <a:r>
              <a:rPr lang="pt-BR" sz="1070" i="1" dirty="0" err="1">
                <a:latin typeface="Sniglet" panose="020B0604020202020204" charset="0"/>
              </a:rPr>
              <a:t>aequitas</a:t>
            </a:r>
            <a:r>
              <a:rPr lang="pt-BR" sz="1070" dirty="0">
                <a:latin typeface="Sniglet" panose="020B0604020202020204" charset="0"/>
              </a:rPr>
              <a:t>. Significa igualdade, simetria, retidão, imparcialidade, conformidade. Equidade confere uma forma justa de aplicação do Direito, porque é adaptada à regra, a uma situação existente, na qual são observados os critérios de igualdade e de justiça. </a:t>
            </a:r>
          </a:p>
          <a:p>
            <a:endParaRPr lang="pt-BR" sz="1070" dirty="0">
              <a:latin typeface="Sniglet" panose="020B0604020202020204" charset="0"/>
            </a:endParaRPr>
          </a:p>
          <a:p>
            <a:r>
              <a:rPr lang="pt-BR" sz="1070" dirty="0">
                <a:latin typeface="Sniglet" panose="020B0604020202020204" charset="0"/>
              </a:rPr>
              <a:t>No que consiste o programa?</a:t>
            </a:r>
          </a:p>
          <a:p>
            <a:r>
              <a:rPr lang="pt-BR" sz="1070" dirty="0">
                <a:latin typeface="Sniglet" panose="020B0604020202020204" charset="0"/>
              </a:rPr>
              <a:t>O programa consiste na disseminação de novas concepções de gestão de pessoas, como forma de transformar a cultura organizacional de empresas. O ponto de incidência do programa é a superação da desigualdade de remuneração e de ocupação dos cargos gerenciais, em que há disparidade salarial e de acesso a cargos.</a:t>
            </a:r>
          </a:p>
          <a:p>
            <a:endParaRPr lang="pt-BR" sz="1070" dirty="0">
              <a:latin typeface="Sniglet" panose="020B0604020202020204" charset="0"/>
            </a:endParaRPr>
          </a:p>
          <a:p>
            <a:r>
              <a:rPr lang="pt-BR" sz="1070" dirty="0">
                <a:latin typeface="Sniglet" panose="020B0604020202020204" charset="0"/>
              </a:rPr>
              <a:t>Qual são os objetivos do programa?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070" dirty="0">
                <a:latin typeface="Sniglet" panose="020B0604020202020204" charset="0"/>
              </a:rPr>
              <a:t>Contribuir para a eliminação de todas as formas de discriminação no acesso, na remuneração, na ascensão e na permanência no emprego.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070" dirty="0">
                <a:latin typeface="Sniglet" panose="020B0604020202020204" charset="0"/>
              </a:rPr>
              <a:t>Conscientizar e incentivar empregadoras e empregadores em relação às práticas de gestão de pessoas e de cultura organizacional que promovam a igualdade de oportunidades entre mulheres e homens dentro das organizações.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070" dirty="0">
                <a:latin typeface="Sniglet" panose="020B0604020202020204" charset="0"/>
              </a:rPr>
              <a:t>Reconhecer publicamente o compromisso das organizações com a igualdade entre mulheres e homens no mundo do trabalho.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070" dirty="0">
                <a:latin typeface="Sniglet" panose="020B0604020202020204" charset="0"/>
              </a:rPr>
              <a:t>Promover a rede Pró-Equidade de Gênero, Raça e Diversidade.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070" dirty="0">
                <a:latin typeface="Sniglet" panose="020B0604020202020204" charset="0"/>
              </a:rPr>
              <a:t>Disponibilizar e divulgar um banco de práticas de igualdade entre mulheres, homens e raça no âmbito da gestão de pessoas e da cultura organizacional no mundo do trabalho.</a:t>
            </a:r>
          </a:p>
          <a:p>
            <a:endParaRPr lang="pt-BR" sz="1070" dirty="0">
              <a:latin typeface="Sniglet" panose="020B060402020202020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"/>
          <a:stretch/>
        </p:blipFill>
        <p:spPr>
          <a:xfrm>
            <a:off x="972354" y="702878"/>
            <a:ext cx="1322141" cy="5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998777" y="861479"/>
            <a:ext cx="7029878" cy="688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3600" dirty="0"/>
              <a:t>Sustentabilidade</a:t>
            </a:r>
            <a:endParaRPr sz="3600" dirty="0">
              <a:latin typeface="Sniglet" panose="020B060402020202020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3438" y="1492006"/>
            <a:ext cx="75605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Sniglet" panose="020B0604020202020204" charset="0"/>
              </a:rPr>
              <a:t>O </a:t>
            </a:r>
            <a:r>
              <a:rPr lang="pt-BR" b="1" dirty="0">
                <a:latin typeface="Sniglet" panose="020B0604020202020204" charset="0"/>
              </a:rPr>
              <a:t>Programa CPRM Sustentável</a:t>
            </a:r>
            <a:r>
              <a:rPr lang="pt-BR" dirty="0">
                <a:latin typeface="Sniglet" panose="020B0604020202020204" charset="0"/>
              </a:rPr>
              <a:t> objetiva conscientizar os seus colaboradores de que há uma necessidade de se fomentar a busca por alternativas que se baseiem nos princípios da sustentabilidade, os quais são pautados no desenvolvimento capaz de suprir as necessidades da geração atual, garantindo a capacidade de atender às demandas das futuras gerações.</a:t>
            </a:r>
          </a:p>
          <a:p>
            <a:pPr algn="just"/>
            <a:endParaRPr lang="pt-BR" dirty="0" smtClean="0">
              <a:latin typeface="Sniglet" panose="020B0604020202020204" charset="0"/>
            </a:endParaRPr>
          </a:p>
          <a:p>
            <a:pPr algn="just"/>
            <a:r>
              <a:rPr lang="pt-BR" dirty="0" smtClean="0">
                <a:latin typeface="Sniglet" panose="020B0604020202020204" charset="0"/>
              </a:rPr>
              <a:t>Procure o responsável por essa área e descubra quais são as ações sustentáveis na sua unidade!</a:t>
            </a:r>
          </a:p>
          <a:p>
            <a:pPr algn="just"/>
            <a:endParaRPr lang="pt-BR" dirty="0" smtClean="0">
              <a:latin typeface="Sniglet" panose="020B0604020202020204" charset="0"/>
            </a:endParaRPr>
          </a:p>
          <a:p>
            <a:pPr algn="just"/>
            <a:r>
              <a:rPr lang="pt-BR" dirty="0" smtClean="0">
                <a:latin typeface="Sniglet" panose="020B0604020202020204" charset="0"/>
              </a:rPr>
              <a:t>Contribua para uma CPRM mais sustentável!</a:t>
            </a:r>
          </a:p>
          <a:p>
            <a:pPr algn="just"/>
            <a:endParaRPr lang="pt-BR" dirty="0" smtClean="0">
              <a:latin typeface="Sniglet" panose="020B0604020202020204" charset="0"/>
            </a:endParaRPr>
          </a:p>
          <a:p>
            <a:pPr algn="just"/>
            <a:endParaRPr lang="pt-BR" dirty="0">
              <a:latin typeface="Sniglet" panose="020B0604020202020204" charset="0"/>
            </a:endParaRPr>
          </a:p>
          <a:p>
            <a:pPr algn="just"/>
            <a:r>
              <a:rPr lang="pt-BR" dirty="0" smtClean="0">
                <a:latin typeface="Sniglet" panose="020B0604020202020204" charset="0"/>
              </a:rPr>
              <a:t>O 1° passo para contribuir é se informando! Conheça! </a:t>
            </a: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👇</a:t>
            </a:r>
          </a:p>
          <a:p>
            <a:pPr algn="just"/>
            <a:r>
              <a:rPr lang="pt-BR" dirty="0">
                <a:latin typeface="Bangers" panose="020B0604020202020204" charset="0"/>
                <a:hlinkClick r:id="rId4"/>
              </a:rPr>
              <a:t>http://</a:t>
            </a:r>
            <a:r>
              <a:rPr lang="pt-BR" dirty="0" smtClean="0">
                <a:latin typeface="Bangers" panose="020B0604020202020204" charset="0"/>
                <a:hlinkClick r:id="rId4"/>
              </a:rPr>
              <a:t>www.cprm.gov.br/publique/Sobre-a-CPRM/Responsabilidade-Social/Sustentabilidade-154</a:t>
            </a:r>
            <a:endParaRPr lang="pt-BR" dirty="0" smtClean="0">
              <a:latin typeface="Bangers" panose="020B0604020202020204" charset="0"/>
            </a:endParaRPr>
          </a:p>
          <a:p>
            <a:pPr algn="just"/>
            <a:endParaRPr lang="pt-BR" dirty="0">
              <a:latin typeface="Bangers" panose="020B0604020202020204" charset="0"/>
            </a:endParaRPr>
          </a:p>
          <a:p>
            <a:pPr algn="just"/>
            <a:endParaRPr lang="pt-BR" dirty="0" smtClean="0">
              <a:latin typeface="Bangers" panose="020B0604020202020204" charset="0"/>
            </a:endParaRPr>
          </a:p>
          <a:p>
            <a:pPr algn="just"/>
            <a:endParaRPr lang="pt-BR" dirty="0">
              <a:latin typeface="Sniglet" panose="020B060402020202020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5" y="778460"/>
            <a:ext cx="683421" cy="6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edondar Retângulo em um Canto Diagonal 5"/>
          <p:cNvSpPr/>
          <p:nvPr/>
        </p:nvSpPr>
        <p:spPr>
          <a:xfrm>
            <a:off x="315531" y="444113"/>
            <a:ext cx="8474299" cy="42808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60609" y="502068"/>
            <a:ext cx="842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Bangers" panose="020B0604020202020204" charset="0"/>
              </a:rPr>
              <a:t>PLANEJAMENTO ESTRATÉGICO DA </a:t>
            </a:r>
            <a:r>
              <a:rPr lang="pt-BR" sz="2800" dirty="0" smtClean="0">
                <a:solidFill>
                  <a:schemeClr val="tx1"/>
                </a:solidFill>
                <a:latin typeface="Bangers" panose="020B0604020202020204" charset="0"/>
              </a:rPr>
              <a:t>CPRM</a:t>
            </a:r>
            <a:endParaRPr lang="pt-BR" sz="2800" dirty="0">
              <a:latin typeface="Bangers" panose="020B0604020202020204" charset="0"/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 idx="4294967295"/>
          </p:nvPr>
        </p:nvSpPr>
        <p:spPr>
          <a:xfrm>
            <a:off x="360609" y="888227"/>
            <a:ext cx="8401616" cy="966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300" dirty="0" smtClean="0">
                <a:solidFill>
                  <a:schemeClr val="tx1"/>
                </a:solidFill>
                <a:latin typeface="Sniglet" panose="020B0604020202020204" charset="0"/>
              </a:rPr>
              <a:t>    O planejamento estratégico é um processo que norteia os objetivos estratégicos da empresa, traça diretrizes e faz planos de maneira estratégica, visando o alcance dos mesmos e mede o resultado dos planos traçados para realimentar o planejamento. </a:t>
            </a:r>
            <a:br>
              <a:rPr lang="en" sz="1300" dirty="0" smtClean="0">
                <a:solidFill>
                  <a:schemeClr val="tx1"/>
                </a:solidFill>
                <a:latin typeface="Sniglet" panose="020B0604020202020204" charset="0"/>
              </a:rPr>
            </a:br>
            <a:r>
              <a:rPr lang="en" sz="1300" dirty="0" smtClean="0">
                <a:solidFill>
                  <a:schemeClr val="tx1"/>
                </a:solidFill>
                <a:latin typeface="Sniglet" panose="020B0604020202020204" charset="0"/>
              </a:rPr>
              <a:t>    O</a:t>
            </a:r>
            <a:r>
              <a:rPr lang="pt-BR" sz="1300" dirty="0" smtClean="0">
                <a:latin typeface="Sniglet" panose="020B0604020202020204" charset="0"/>
              </a:rPr>
              <a:t> trabalho de Planejamento Estratégico que está sendo desenvolvido na CPRM busca orientar as atividades da empresa para os próximos 5 anos, com base nas novas diretrizes econômicas, legais e governamentais</a:t>
            </a:r>
            <a:r>
              <a:rPr lang="pt-BR" sz="1300" dirty="0">
                <a:latin typeface="Sniglet" panose="020B0604020202020204" charset="0"/>
              </a:rPr>
              <a:t/>
            </a:r>
            <a:br>
              <a:rPr lang="pt-BR" sz="1300" dirty="0">
                <a:latin typeface="Sniglet" panose="020B0604020202020204" charset="0"/>
              </a:rPr>
            </a:br>
            <a:r>
              <a:rPr lang="pt-BR" sz="1300" dirty="0">
                <a:latin typeface="Sniglet" panose="020B0604020202020204" charset="0"/>
              </a:rPr>
              <a:t/>
            </a:r>
            <a:br>
              <a:rPr lang="pt-BR" sz="1300" dirty="0">
                <a:latin typeface="Sniglet" panose="020B0604020202020204" charset="0"/>
              </a:rPr>
            </a:br>
            <a:r>
              <a:rPr lang="pt-BR" sz="1300" dirty="0">
                <a:latin typeface="Sniglet" panose="020B0604020202020204" charset="0"/>
              </a:rPr>
              <a:t/>
            </a:r>
            <a:br>
              <a:rPr lang="pt-BR" sz="1300" dirty="0">
                <a:latin typeface="Sniglet" panose="020B0604020202020204" charset="0"/>
              </a:rPr>
            </a:br>
            <a:endParaRPr sz="1300" dirty="0">
              <a:solidFill>
                <a:srgbClr val="FFFFFF"/>
              </a:solidFill>
              <a:latin typeface="Sniglet" panose="020B060402020202020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255067" y="2027658"/>
            <a:ext cx="84742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Bangers" panose="020B0604020202020204" charset="0"/>
              </a:rPr>
              <a:t>OBJETIVOS</a:t>
            </a:r>
          </a:p>
          <a:p>
            <a:pPr algn="just"/>
            <a:r>
              <a:rPr lang="pt-BR" sz="1300" dirty="0" smtClean="0">
                <a:latin typeface="Sniglet" panose="020B0604020202020204" charset="0"/>
              </a:rPr>
              <a:t>Os </a:t>
            </a:r>
            <a:r>
              <a:rPr lang="pt-BR" sz="1300" dirty="0">
                <a:latin typeface="Sniglet" panose="020B0604020202020204" charset="0"/>
              </a:rPr>
              <a:t>principais propulsores para o alcance dos objetivos estratégicos estabelecidos para a CPRM/SGB são</a:t>
            </a:r>
            <a:r>
              <a:rPr lang="pt-BR" sz="1300" dirty="0" smtClean="0">
                <a:latin typeface="Sniglet" panose="020B0604020202020204" charset="0"/>
              </a:rPr>
              <a:t>:</a:t>
            </a:r>
            <a:endParaRPr lang="pt-BR" sz="1300" dirty="0">
              <a:latin typeface="Sniglet" panose="020B0604020202020204" charset="0"/>
            </a:endParaRPr>
          </a:p>
          <a:p>
            <a:pPr algn="just"/>
            <a:r>
              <a:rPr lang="pt-BR" sz="1300" dirty="0" smtClean="0">
                <a:latin typeface="Sniglet" panose="020B0604020202020204" charset="0"/>
              </a:rPr>
              <a:t>- Comprometimento </a:t>
            </a:r>
            <a:r>
              <a:rPr lang="pt-BR" sz="1300" dirty="0">
                <a:latin typeface="Sniglet" panose="020B0604020202020204" charset="0"/>
              </a:rPr>
              <a:t>na entrega de conhecimentos e informações para a sociedade, subsidiando o planejamento tanto a nível governamental quanto privado.</a:t>
            </a:r>
          </a:p>
          <a:p>
            <a:pPr algn="just"/>
            <a:r>
              <a:rPr lang="pt-BR" sz="1300" dirty="0" smtClean="0">
                <a:latin typeface="Sniglet" panose="020B0604020202020204" charset="0"/>
              </a:rPr>
              <a:t>- Fortalecimento </a:t>
            </a:r>
            <a:r>
              <a:rPr lang="pt-BR" sz="1300" dirty="0">
                <a:latin typeface="Sniglet" panose="020B0604020202020204" charset="0"/>
              </a:rPr>
              <a:t>da inovação, da pesquisa e do desenvolvimento de produtos, serviços e novos mercados, antecipando as demandas futuras da sociedade.</a:t>
            </a:r>
          </a:p>
          <a:p>
            <a:pPr algn="just"/>
            <a:r>
              <a:rPr lang="pt-BR" sz="1300" dirty="0" smtClean="0">
                <a:latin typeface="Sniglet" panose="020B0604020202020204" charset="0"/>
              </a:rPr>
              <a:t>- Fortalecimento </a:t>
            </a:r>
            <a:r>
              <a:rPr lang="pt-BR" sz="1300" dirty="0">
                <a:latin typeface="Sniglet" panose="020B0604020202020204" charset="0"/>
              </a:rPr>
              <a:t>da governança e da gestão, alinhando à Lei das Estatais (Lei n.º 13.303/2016).</a:t>
            </a:r>
          </a:p>
          <a:p>
            <a:pPr algn="just"/>
            <a:r>
              <a:rPr lang="pt-BR" sz="1300" dirty="0" smtClean="0">
                <a:latin typeface="Sniglet" panose="020B0604020202020204" charset="0"/>
              </a:rPr>
              <a:t>- Engajamento</a:t>
            </a:r>
            <a:r>
              <a:rPr lang="pt-BR" sz="1300" dirty="0">
                <a:latin typeface="Sniglet" panose="020B0604020202020204" charset="0"/>
              </a:rPr>
              <a:t>, reconhecimento, formação e desenvolvimento dos empregados</a:t>
            </a:r>
            <a:r>
              <a:rPr lang="pt-BR" sz="1300" dirty="0" smtClean="0">
                <a:latin typeface="Sniglet" panose="020B0604020202020204" charset="0"/>
              </a:rPr>
              <a:t>.</a:t>
            </a:r>
          </a:p>
          <a:p>
            <a:pPr algn="just"/>
            <a:endParaRPr lang="pt-BR" sz="1300" dirty="0" smtClean="0">
              <a:latin typeface="Sniglet" panose="020B0604020202020204" charset="0"/>
            </a:endParaRPr>
          </a:p>
          <a:p>
            <a:pPr lvl="4" algn="just"/>
            <a:r>
              <a:rPr lang="pt-BR" dirty="0" smtClean="0">
                <a:latin typeface="Bangers" panose="020B0604020202020204" charset="0"/>
              </a:rPr>
              <a:t>Na </a:t>
            </a:r>
            <a:r>
              <a:rPr lang="pt-BR" dirty="0" err="1" smtClean="0">
                <a:latin typeface="Bangers" panose="020B0604020202020204" charset="0"/>
              </a:rPr>
              <a:t>intra</a:t>
            </a:r>
            <a:r>
              <a:rPr lang="pt-BR" dirty="0" smtClean="0">
                <a:latin typeface="Bangers" panose="020B0604020202020204" charset="0"/>
              </a:rPr>
              <a:t> você encontra mais informações sobre  o planejamento estratégico da </a:t>
            </a:r>
            <a:r>
              <a:rPr lang="pt-BR" dirty="0" err="1" smtClean="0">
                <a:latin typeface="Bangers" panose="020B0604020202020204" charset="0"/>
              </a:rPr>
              <a:t>cprm</a:t>
            </a:r>
            <a:r>
              <a:rPr lang="pt-BR" dirty="0" smtClean="0">
                <a:latin typeface="Bangers" panose="020B0604020202020204" charset="0"/>
              </a:rPr>
              <a:t>, além do nosso plano para os próximos 5 anos. Vá em  </a:t>
            </a:r>
            <a:r>
              <a:rPr lang="pt-BR" dirty="0" smtClean="0">
                <a:latin typeface="Bangers" panose="020B0604020202020204" charset="0"/>
                <a:hlinkClick r:id="rId5"/>
              </a:rPr>
              <a:t>INTRA</a:t>
            </a:r>
            <a:r>
              <a:rPr lang="pt-BR" dirty="0" smtClean="0">
                <a:latin typeface="Bangers" panose="020B0604020202020204" charset="0"/>
              </a:rPr>
              <a:t> &gt; transparência interna &gt; Planejamento estratégico</a:t>
            </a:r>
            <a:endParaRPr lang="pt-BR" dirty="0">
              <a:latin typeface="Bangers" panose="020B0604020202020204" charset="0"/>
            </a:endParaRPr>
          </a:p>
          <a:p>
            <a:pPr algn="ctr"/>
            <a:endParaRPr lang="pt-BR" sz="2800" dirty="0"/>
          </a:p>
          <a:p>
            <a:pPr algn="ctr"/>
            <a:endParaRPr lang="pt-BR" sz="2800" dirty="0"/>
          </a:p>
          <a:p>
            <a:pPr algn="ctr"/>
            <a:endParaRPr lang="pt-BR" sz="2800" dirty="0"/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8504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" y="46938"/>
            <a:ext cx="5621667" cy="5038045"/>
          </a:xfrm>
          <a:prstGeom prst="rect">
            <a:avLst/>
          </a:prstGeom>
        </p:spPr>
      </p:pic>
      <p:sp>
        <p:nvSpPr>
          <p:cNvPr id="6" name="Lágrima 5"/>
          <p:cNvSpPr/>
          <p:nvPr/>
        </p:nvSpPr>
        <p:spPr>
          <a:xfrm>
            <a:off x="6085267" y="772732"/>
            <a:ext cx="2804209" cy="2010291"/>
          </a:xfrm>
          <a:prstGeom prst="teardrop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118991" y="952251"/>
            <a:ext cx="2736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gers" panose="020B0604020202020204" charset="0"/>
              </a:rPr>
              <a:t>Mapa estratégico </a:t>
            </a:r>
          </a:p>
          <a:p>
            <a:pPr algn="ctr"/>
            <a:r>
              <a:rPr lang="pt-BR" sz="1200" dirty="0">
                <a:latin typeface="Sniglet" panose="020B0604020202020204" charset="0"/>
              </a:rPr>
              <a:t>Para auxiliar no planejamento é utilizado o mapa estratégico, que nada mais é do que uma representação visual dos objetivos críticos da empresa e a relação entre eles. Um passo a passo para chegar no resultado esperado.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/>
          </a:p>
        </p:txBody>
      </p:sp>
      <p:sp>
        <p:nvSpPr>
          <p:cNvPr id="9" name="Seta entalhada para a direita 8"/>
          <p:cNvSpPr/>
          <p:nvPr/>
        </p:nvSpPr>
        <p:spPr>
          <a:xfrm rot="11523516">
            <a:off x="5914324" y="2866556"/>
            <a:ext cx="2887304" cy="1195987"/>
          </a:xfrm>
          <a:prstGeom prst="notched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 rot="773031">
            <a:off x="6028390" y="3213227"/>
            <a:ext cx="2659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Bangers" panose="020B0604020202020204" charset="0"/>
              </a:rPr>
              <a:t>Esse é o mapa estratégico da CPRM. </a:t>
            </a:r>
          </a:p>
          <a:p>
            <a:r>
              <a:rPr lang="pt-BR" sz="1350" dirty="0">
                <a:latin typeface="Bangers" panose="020B0604020202020204" charset="0"/>
              </a:rPr>
              <a:t>dá uma olhada nos nossos objetivos!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8991" y="4346318"/>
            <a:ext cx="2960615" cy="738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118990" y="4346319"/>
            <a:ext cx="2960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Sniglet" panose="020B0604020202020204" charset="0"/>
              </a:rPr>
              <a:t>Agora que você sabe o que é planejamento estratégico, procure saber qual o papel da sua área!</a:t>
            </a:r>
            <a:endParaRPr lang="pt-BR" dirty="0"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/>
          <p:nvPr/>
        </p:nvSpPr>
        <p:spPr>
          <a:xfrm>
            <a:off x="1083826" y="1218150"/>
            <a:ext cx="6978015" cy="3324172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35C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1197994" y="691013"/>
            <a:ext cx="7029878" cy="5339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Conheça o </a:t>
            </a:r>
            <a:r>
              <a:rPr lang="en" sz="2400" dirty="0" smtClean="0"/>
              <a:t>sgMUNDO </a:t>
            </a:r>
            <a:r>
              <a:rPr lang="en" sz="2400" dirty="0"/>
              <a:t>– serviços geológicos do mundo</a:t>
            </a:r>
            <a:endParaRPr sz="2400" dirty="0"/>
          </a:p>
        </p:txBody>
      </p:sp>
      <p:sp>
        <p:nvSpPr>
          <p:cNvPr id="182" name="Google Shape;182;p24"/>
          <p:cNvSpPr/>
          <p:nvPr/>
        </p:nvSpPr>
        <p:spPr>
          <a:xfrm>
            <a:off x="2725125" y="3285050"/>
            <a:ext cx="668400" cy="202500"/>
          </a:xfrm>
          <a:prstGeom prst="wedgeRectCallout">
            <a:avLst>
              <a:gd name="adj1" fmla="val -3748"/>
              <a:gd name="adj2" fmla="val 95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CPRM</a:t>
            </a:r>
            <a:endParaRPr sz="800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5740325" y="27521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4"/>
          <p:cNvSpPr/>
          <p:nvPr/>
        </p:nvSpPr>
        <p:spPr>
          <a:xfrm>
            <a:off x="2351600" y="32850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4096975" y="18631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6921425" y="37589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4687875" y="36896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/>
          <p:nvPr/>
        </p:nvSpPr>
        <p:spPr>
          <a:xfrm>
            <a:off x="6252900" y="26364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/>
          <p:cNvSpPr txBox="1"/>
          <p:nvPr/>
        </p:nvSpPr>
        <p:spPr>
          <a:xfrm>
            <a:off x="195785" y="4734851"/>
            <a:ext cx="77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800" dirty="0">
                <a:solidFill>
                  <a:schemeClr val="tx1"/>
                </a:solidFill>
              </a:rPr>
              <a:t>🌏 </a:t>
            </a:r>
            <a:r>
              <a:rPr lang="pt-BR" sz="1800" b="1" dirty="0">
                <a:solidFill>
                  <a:schemeClr val="tx1"/>
                </a:solidFill>
                <a:latin typeface="Bangers" panose="020B0604020202020204" charset="0"/>
              </a:rPr>
              <a:t>Visite!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83826" y="4765628"/>
            <a:ext cx="770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Bangers" panose="020B0604020202020204" charset="0"/>
                <a:hlinkClick r:id="rId3"/>
              </a:rPr>
              <a:t>https://www.cprm.gov.br/publique/Assuntos-Internacionais/Servicos-Geologicos-do-Mundo---SGMundo-207</a:t>
            </a:r>
            <a:endParaRPr lang="pt-BR" dirty="0">
              <a:latin typeface="Bangers" panose="020B0604020202020204" charset="0"/>
            </a:endParaRPr>
          </a:p>
        </p:txBody>
      </p:sp>
      <p:sp>
        <p:nvSpPr>
          <p:cNvPr id="15" name="Google Shape;183;p24"/>
          <p:cNvSpPr/>
          <p:nvPr/>
        </p:nvSpPr>
        <p:spPr>
          <a:xfrm>
            <a:off x="4317925" y="24337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83;p24"/>
          <p:cNvSpPr/>
          <p:nvPr/>
        </p:nvSpPr>
        <p:spPr>
          <a:xfrm>
            <a:off x="5079925" y="26364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83;p24"/>
          <p:cNvSpPr/>
          <p:nvPr/>
        </p:nvSpPr>
        <p:spPr>
          <a:xfrm>
            <a:off x="5498950" y="2256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3;p24"/>
          <p:cNvSpPr/>
          <p:nvPr/>
        </p:nvSpPr>
        <p:spPr>
          <a:xfrm>
            <a:off x="2063675" y="26444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3;p24"/>
          <p:cNvSpPr/>
          <p:nvPr/>
        </p:nvSpPr>
        <p:spPr>
          <a:xfrm>
            <a:off x="2572325" y="39208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3;p24"/>
          <p:cNvSpPr/>
          <p:nvPr/>
        </p:nvSpPr>
        <p:spPr>
          <a:xfrm>
            <a:off x="2421650" y="29482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3;p24"/>
          <p:cNvSpPr/>
          <p:nvPr/>
        </p:nvSpPr>
        <p:spPr>
          <a:xfrm>
            <a:off x="3393525" y="13724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3;p24"/>
          <p:cNvSpPr/>
          <p:nvPr/>
        </p:nvSpPr>
        <p:spPr>
          <a:xfrm>
            <a:off x="3879775" y="28782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3;p24"/>
          <p:cNvSpPr/>
          <p:nvPr/>
        </p:nvSpPr>
        <p:spPr>
          <a:xfrm>
            <a:off x="4611325" y="15842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3;p24"/>
          <p:cNvSpPr/>
          <p:nvPr/>
        </p:nvSpPr>
        <p:spPr>
          <a:xfrm>
            <a:off x="3969825" y="23263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3;p24"/>
          <p:cNvSpPr/>
          <p:nvPr/>
        </p:nvSpPr>
        <p:spPr>
          <a:xfrm>
            <a:off x="4019875" y="25252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3;p24"/>
          <p:cNvSpPr/>
          <p:nvPr/>
        </p:nvSpPr>
        <p:spPr>
          <a:xfrm>
            <a:off x="2217900" y="16754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3;p24"/>
          <p:cNvSpPr/>
          <p:nvPr/>
        </p:nvSpPr>
        <p:spPr>
          <a:xfrm>
            <a:off x="4548900" y="35025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3;p24"/>
          <p:cNvSpPr/>
          <p:nvPr/>
        </p:nvSpPr>
        <p:spPr>
          <a:xfrm>
            <a:off x="3766183" y="26894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3;p24"/>
          <p:cNvSpPr/>
          <p:nvPr/>
        </p:nvSpPr>
        <p:spPr>
          <a:xfrm>
            <a:off x="4939825" y="22909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3;p24"/>
          <p:cNvSpPr/>
          <p:nvPr/>
        </p:nvSpPr>
        <p:spPr>
          <a:xfrm>
            <a:off x="4299741" y="15594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3;p24"/>
          <p:cNvSpPr/>
          <p:nvPr/>
        </p:nvSpPr>
        <p:spPr>
          <a:xfrm>
            <a:off x="5156575" y="2256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3;p24"/>
          <p:cNvSpPr/>
          <p:nvPr/>
        </p:nvSpPr>
        <p:spPr>
          <a:xfrm>
            <a:off x="4478850" y="19884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3;p24"/>
          <p:cNvSpPr/>
          <p:nvPr/>
        </p:nvSpPr>
        <p:spPr>
          <a:xfrm>
            <a:off x="6020775" y="20522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3;p24"/>
          <p:cNvSpPr/>
          <p:nvPr/>
        </p:nvSpPr>
        <p:spPr>
          <a:xfrm>
            <a:off x="7155875" y="32150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3;p24"/>
          <p:cNvSpPr/>
          <p:nvPr/>
        </p:nvSpPr>
        <p:spPr>
          <a:xfrm>
            <a:off x="6558200" y="3091007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3;p24"/>
          <p:cNvSpPr/>
          <p:nvPr/>
        </p:nvSpPr>
        <p:spPr>
          <a:xfrm>
            <a:off x="4466875" y="14770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3;p24"/>
          <p:cNvSpPr/>
          <p:nvPr/>
        </p:nvSpPr>
        <p:spPr>
          <a:xfrm>
            <a:off x="4841200" y="18420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3;p24"/>
          <p:cNvSpPr/>
          <p:nvPr/>
        </p:nvSpPr>
        <p:spPr>
          <a:xfrm>
            <a:off x="6418100" y="19183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3;p24"/>
          <p:cNvSpPr/>
          <p:nvPr/>
        </p:nvSpPr>
        <p:spPr>
          <a:xfrm>
            <a:off x="5080050" y="36196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3;p24"/>
          <p:cNvSpPr/>
          <p:nvPr/>
        </p:nvSpPr>
        <p:spPr>
          <a:xfrm>
            <a:off x="4387975" y="30718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3;p24"/>
          <p:cNvSpPr/>
          <p:nvPr/>
        </p:nvSpPr>
        <p:spPr>
          <a:xfrm>
            <a:off x="4869775" y="34325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3;p24"/>
          <p:cNvSpPr/>
          <p:nvPr/>
        </p:nvSpPr>
        <p:spPr>
          <a:xfrm>
            <a:off x="5358850" y="19994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3;p24"/>
          <p:cNvSpPr/>
          <p:nvPr/>
        </p:nvSpPr>
        <p:spPr>
          <a:xfrm>
            <a:off x="5880675" y="16162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3;p24"/>
          <p:cNvSpPr/>
          <p:nvPr/>
        </p:nvSpPr>
        <p:spPr>
          <a:xfrm>
            <a:off x="6160875" y="23697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3;p24"/>
          <p:cNvSpPr/>
          <p:nvPr/>
        </p:nvSpPr>
        <p:spPr>
          <a:xfrm>
            <a:off x="1835275" y="25234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3;p24"/>
          <p:cNvSpPr/>
          <p:nvPr/>
        </p:nvSpPr>
        <p:spPr>
          <a:xfrm>
            <a:off x="2364425" y="30957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3;p24"/>
          <p:cNvSpPr/>
          <p:nvPr/>
        </p:nvSpPr>
        <p:spPr>
          <a:xfrm>
            <a:off x="2661550" y="29108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3;p24"/>
          <p:cNvSpPr/>
          <p:nvPr/>
        </p:nvSpPr>
        <p:spPr>
          <a:xfrm>
            <a:off x="4572833" y="26120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;p24"/>
          <p:cNvSpPr/>
          <p:nvPr/>
        </p:nvSpPr>
        <p:spPr>
          <a:xfrm>
            <a:off x="5766900" y="20793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;p24"/>
          <p:cNvSpPr/>
          <p:nvPr/>
        </p:nvSpPr>
        <p:spPr>
          <a:xfrm>
            <a:off x="2696400" y="36426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;p24"/>
          <p:cNvSpPr/>
          <p:nvPr/>
        </p:nvSpPr>
        <p:spPr>
          <a:xfrm>
            <a:off x="2561750" y="37008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;p24"/>
          <p:cNvSpPr/>
          <p:nvPr/>
        </p:nvSpPr>
        <p:spPr>
          <a:xfrm>
            <a:off x="5638450" y="25098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;p24"/>
          <p:cNvSpPr/>
          <p:nvPr/>
        </p:nvSpPr>
        <p:spPr>
          <a:xfrm>
            <a:off x="2561750" y="34175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;p24"/>
          <p:cNvSpPr/>
          <p:nvPr/>
        </p:nvSpPr>
        <p:spPr>
          <a:xfrm>
            <a:off x="4177825" y="26792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;p24"/>
          <p:cNvSpPr/>
          <p:nvPr/>
        </p:nvSpPr>
        <p:spPr>
          <a:xfrm>
            <a:off x="4458025" y="38493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;p24"/>
          <p:cNvSpPr/>
          <p:nvPr/>
        </p:nvSpPr>
        <p:spPr>
          <a:xfrm>
            <a:off x="4369791" y="35595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;p24"/>
          <p:cNvSpPr/>
          <p:nvPr/>
        </p:nvSpPr>
        <p:spPr>
          <a:xfrm>
            <a:off x="4681375" y="30883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;p24"/>
          <p:cNvSpPr/>
          <p:nvPr/>
        </p:nvSpPr>
        <p:spPr>
          <a:xfrm>
            <a:off x="4167025" y="28855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;p24"/>
          <p:cNvSpPr/>
          <p:nvPr/>
        </p:nvSpPr>
        <p:spPr>
          <a:xfrm>
            <a:off x="3969825" y="20817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;p24"/>
          <p:cNvSpPr/>
          <p:nvPr/>
        </p:nvSpPr>
        <p:spPr>
          <a:xfrm>
            <a:off x="4630075" y="18155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;p24"/>
          <p:cNvSpPr/>
          <p:nvPr/>
        </p:nvSpPr>
        <p:spPr>
          <a:xfrm>
            <a:off x="6205575" y="27985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;p24"/>
          <p:cNvSpPr/>
          <p:nvPr/>
        </p:nvSpPr>
        <p:spPr>
          <a:xfrm>
            <a:off x="2731600" y="39841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;p24"/>
          <p:cNvSpPr/>
          <p:nvPr/>
        </p:nvSpPr>
        <p:spPr>
          <a:xfrm>
            <a:off x="6205575" y="19070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;p24"/>
          <p:cNvSpPr/>
          <p:nvPr/>
        </p:nvSpPr>
        <p:spPr>
          <a:xfrm>
            <a:off x="4821475" y="28321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;p24"/>
          <p:cNvSpPr/>
          <p:nvPr/>
        </p:nvSpPr>
        <p:spPr>
          <a:xfrm>
            <a:off x="4605500" y="24910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3;p24"/>
          <p:cNvSpPr/>
          <p:nvPr/>
        </p:nvSpPr>
        <p:spPr>
          <a:xfrm>
            <a:off x="1905450" y="26880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3;p24"/>
          <p:cNvSpPr/>
          <p:nvPr/>
        </p:nvSpPr>
        <p:spPr>
          <a:xfrm>
            <a:off x="4568325" y="28081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3;p24"/>
          <p:cNvSpPr/>
          <p:nvPr/>
        </p:nvSpPr>
        <p:spPr>
          <a:xfrm>
            <a:off x="4891525" y="21298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3;p24"/>
          <p:cNvSpPr/>
          <p:nvPr/>
        </p:nvSpPr>
        <p:spPr>
          <a:xfrm>
            <a:off x="2377650" y="2591222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3;p24"/>
          <p:cNvSpPr/>
          <p:nvPr/>
        </p:nvSpPr>
        <p:spPr>
          <a:xfrm>
            <a:off x="2262675" y="29108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3;p24"/>
          <p:cNvSpPr/>
          <p:nvPr/>
        </p:nvSpPr>
        <p:spPr>
          <a:xfrm>
            <a:off x="2122575" y="27929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3;p24"/>
          <p:cNvSpPr/>
          <p:nvPr/>
        </p:nvSpPr>
        <p:spPr>
          <a:xfrm>
            <a:off x="4898675" y="1654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3;p24"/>
          <p:cNvSpPr/>
          <p:nvPr/>
        </p:nvSpPr>
        <p:spPr>
          <a:xfrm>
            <a:off x="5423200" y="18349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3;p24"/>
          <p:cNvSpPr/>
          <p:nvPr/>
        </p:nvSpPr>
        <p:spPr>
          <a:xfrm>
            <a:off x="5149975" y="17720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3;p24"/>
          <p:cNvSpPr/>
          <p:nvPr/>
        </p:nvSpPr>
        <p:spPr>
          <a:xfrm>
            <a:off x="5836950" y="18874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3;p24"/>
          <p:cNvSpPr/>
          <p:nvPr/>
        </p:nvSpPr>
        <p:spPr>
          <a:xfrm>
            <a:off x="4809375" y="32462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3;p24"/>
          <p:cNvSpPr/>
          <p:nvPr/>
        </p:nvSpPr>
        <p:spPr>
          <a:xfrm>
            <a:off x="4854425" y="30256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3;p24"/>
          <p:cNvSpPr/>
          <p:nvPr/>
        </p:nvSpPr>
        <p:spPr>
          <a:xfrm>
            <a:off x="4547775" y="33162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3;p24"/>
          <p:cNvSpPr/>
          <p:nvPr/>
        </p:nvSpPr>
        <p:spPr>
          <a:xfrm>
            <a:off x="4784375" y="27007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3;p24"/>
          <p:cNvSpPr/>
          <p:nvPr/>
        </p:nvSpPr>
        <p:spPr>
          <a:xfrm>
            <a:off x="4338750" y="28408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3;p24"/>
          <p:cNvSpPr/>
          <p:nvPr/>
        </p:nvSpPr>
        <p:spPr>
          <a:xfrm>
            <a:off x="6427175" y="23312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3;p24"/>
          <p:cNvSpPr/>
          <p:nvPr/>
        </p:nvSpPr>
        <p:spPr>
          <a:xfrm>
            <a:off x="5670275" y="23530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3;p24"/>
          <p:cNvSpPr/>
          <p:nvPr/>
        </p:nvSpPr>
        <p:spPr>
          <a:xfrm>
            <a:off x="5880425" y="23439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3;p24"/>
          <p:cNvSpPr/>
          <p:nvPr/>
        </p:nvSpPr>
        <p:spPr>
          <a:xfrm>
            <a:off x="5367275" y="22038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3;p24"/>
          <p:cNvSpPr/>
          <p:nvPr/>
        </p:nvSpPr>
        <p:spPr>
          <a:xfrm>
            <a:off x="4949475" y="24664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3;p24"/>
          <p:cNvSpPr/>
          <p:nvPr/>
        </p:nvSpPr>
        <p:spPr>
          <a:xfrm>
            <a:off x="4566608" y="30017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3;p24"/>
          <p:cNvSpPr/>
          <p:nvPr/>
        </p:nvSpPr>
        <p:spPr>
          <a:xfrm>
            <a:off x="4369791" y="262186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3;p24"/>
          <p:cNvSpPr/>
          <p:nvPr/>
        </p:nvSpPr>
        <p:spPr>
          <a:xfrm>
            <a:off x="5031625" y="29809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3;p24"/>
          <p:cNvSpPr/>
          <p:nvPr/>
        </p:nvSpPr>
        <p:spPr>
          <a:xfrm>
            <a:off x="5600225" y="19821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3;p24"/>
          <p:cNvSpPr/>
          <p:nvPr/>
        </p:nvSpPr>
        <p:spPr>
          <a:xfrm>
            <a:off x="1917625" y="21915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3;p24"/>
          <p:cNvSpPr/>
          <p:nvPr/>
        </p:nvSpPr>
        <p:spPr>
          <a:xfrm>
            <a:off x="4315150" y="18603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3;p24"/>
          <p:cNvSpPr/>
          <p:nvPr/>
        </p:nvSpPr>
        <p:spPr>
          <a:xfrm>
            <a:off x="4396825" y="32462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3;p24"/>
          <p:cNvSpPr/>
          <p:nvPr/>
        </p:nvSpPr>
        <p:spPr>
          <a:xfrm>
            <a:off x="5218750" y="25464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3;p24"/>
          <p:cNvSpPr/>
          <p:nvPr/>
        </p:nvSpPr>
        <p:spPr>
          <a:xfrm>
            <a:off x="6275625" y="21285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3;p24"/>
          <p:cNvSpPr/>
          <p:nvPr/>
        </p:nvSpPr>
        <p:spPr>
          <a:xfrm>
            <a:off x="1917625" y="21915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3;p24"/>
          <p:cNvSpPr/>
          <p:nvPr/>
        </p:nvSpPr>
        <p:spPr>
          <a:xfrm>
            <a:off x="6001600" y="22237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3;p24"/>
          <p:cNvSpPr/>
          <p:nvPr/>
        </p:nvSpPr>
        <p:spPr>
          <a:xfrm>
            <a:off x="5563300" y="21536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3;p24"/>
          <p:cNvSpPr/>
          <p:nvPr/>
        </p:nvSpPr>
        <p:spPr>
          <a:xfrm>
            <a:off x="6921425" y="21985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3;p24"/>
          <p:cNvSpPr/>
          <p:nvPr/>
        </p:nvSpPr>
        <p:spPr>
          <a:xfrm>
            <a:off x="6698300" y="22038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3;p24"/>
          <p:cNvSpPr/>
          <p:nvPr/>
        </p:nvSpPr>
        <p:spPr>
          <a:xfrm>
            <a:off x="6641475" y="21215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3;p24"/>
          <p:cNvSpPr/>
          <p:nvPr/>
        </p:nvSpPr>
        <p:spPr>
          <a:xfrm>
            <a:off x="6742875" y="27229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Pentágono 4"/>
          <p:cNvSpPr/>
          <p:nvPr/>
        </p:nvSpPr>
        <p:spPr>
          <a:xfrm rot="10800000">
            <a:off x="203698" y="57952"/>
            <a:ext cx="8719768" cy="667481"/>
          </a:xfrm>
          <a:prstGeom prst="homePlate">
            <a:avLst/>
          </a:prstGeom>
          <a:solidFill>
            <a:srgbClr val="EE95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97603" y="79102"/>
            <a:ext cx="852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Sniglet" panose="020B0604020202020204" charset="0"/>
              </a:rPr>
              <a:t>O </a:t>
            </a:r>
            <a:r>
              <a:rPr lang="pt-BR" sz="1200" dirty="0" err="1" smtClean="0">
                <a:latin typeface="Sniglet" panose="020B0604020202020204" charset="0"/>
              </a:rPr>
              <a:t>SGMundo</a:t>
            </a:r>
            <a:r>
              <a:rPr lang="pt-BR" sz="1200" dirty="0" smtClean="0">
                <a:latin typeface="Sniglet" panose="020B0604020202020204" charset="0"/>
              </a:rPr>
              <a:t> </a:t>
            </a:r>
            <a:r>
              <a:rPr lang="pt-BR" sz="1200" dirty="0">
                <a:latin typeface="Sniglet" panose="020B0604020202020204" charset="0"/>
              </a:rPr>
              <a:t>é a base de dados da CPRM sobre as atividades geológicas em todo mundo. O </a:t>
            </a:r>
            <a:r>
              <a:rPr lang="pt-BR" sz="1200" dirty="0" err="1" smtClean="0">
                <a:latin typeface="Sniglet" panose="020B0604020202020204" charset="0"/>
              </a:rPr>
              <a:t>SGMundo</a:t>
            </a:r>
            <a:r>
              <a:rPr lang="pt-BR" sz="1200" dirty="0" smtClean="0">
                <a:latin typeface="Sniglet" panose="020B0604020202020204" charset="0"/>
              </a:rPr>
              <a:t> </a:t>
            </a:r>
            <a:r>
              <a:rPr lang="pt-BR" sz="1200" dirty="0">
                <a:latin typeface="Sniglet" panose="020B0604020202020204" charset="0"/>
              </a:rPr>
              <a:t>armazena, em um único lugar, as informações mais relevantes sobre os serviços geológicos de 172 países. O acervo contempla todos os 5 continentes e, na presente versão, conta com 49 países da África, 27 das Américas, 39 da Ásia, 43 da Europa e 14 da Oceania.</a:t>
            </a:r>
          </a:p>
        </p:txBody>
      </p:sp>
      <p:sp>
        <p:nvSpPr>
          <p:cNvPr id="103" name="Google Shape;183;p24"/>
          <p:cNvSpPr/>
          <p:nvPr/>
        </p:nvSpPr>
        <p:spPr>
          <a:xfrm>
            <a:off x="2783839" y="3043639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3;p24"/>
          <p:cNvSpPr/>
          <p:nvPr/>
        </p:nvSpPr>
        <p:spPr>
          <a:xfrm>
            <a:off x="2569817" y="3018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3;p24"/>
          <p:cNvSpPr/>
          <p:nvPr/>
        </p:nvSpPr>
        <p:spPr>
          <a:xfrm>
            <a:off x="2438985" y="3386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3;p24"/>
          <p:cNvSpPr/>
          <p:nvPr/>
        </p:nvSpPr>
        <p:spPr>
          <a:xfrm>
            <a:off x="2517073" y="357207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3;p24"/>
          <p:cNvSpPr/>
          <p:nvPr/>
        </p:nvSpPr>
        <p:spPr>
          <a:xfrm>
            <a:off x="4689000" y="28337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3;p24"/>
          <p:cNvSpPr/>
          <p:nvPr/>
        </p:nvSpPr>
        <p:spPr>
          <a:xfrm>
            <a:off x="3899473" y="2533137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3;p24"/>
          <p:cNvSpPr/>
          <p:nvPr/>
        </p:nvSpPr>
        <p:spPr>
          <a:xfrm>
            <a:off x="3969825" y="275951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3;p24"/>
          <p:cNvSpPr/>
          <p:nvPr/>
        </p:nvSpPr>
        <p:spPr>
          <a:xfrm>
            <a:off x="4447209" y="181738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3;p24"/>
          <p:cNvSpPr/>
          <p:nvPr/>
        </p:nvSpPr>
        <p:spPr>
          <a:xfrm>
            <a:off x="4728509" y="17019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3;p24"/>
          <p:cNvSpPr/>
          <p:nvPr/>
        </p:nvSpPr>
        <p:spPr>
          <a:xfrm>
            <a:off x="5220813" y="205788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3;p24"/>
          <p:cNvSpPr/>
          <p:nvPr/>
        </p:nvSpPr>
        <p:spPr>
          <a:xfrm>
            <a:off x="5460125" y="2115651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3;p24"/>
          <p:cNvSpPr/>
          <p:nvPr/>
        </p:nvSpPr>
        <p:spPr>
          <a:xfrm>
            <a:off x="5356459" y="2380897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3;p24"/>
          <p:cNvSpPr/>
          <p:nvPr/>
        </p:nvSpPr>
        <p:spPr>
          <a:xfrm>
            <a:off x="5042900" y="2323922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3;p24"/>
          <p:cNvSpPr/>
          <p:nvPr/>
        </p:nvSpPr>
        <p:spPr>
          <a:xfrm>
            <a:off x="4466875" y="2435894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3;p24"/>
          <p:cNvSpPr/>
          <p:nvPr/>
        </p:nvSpPr>
        <p:spPr>
          <a:xfrm>
            <a:off x="4536925" y="3183739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3;p24"/>
          <p:cNvSpPr/>
          <p:nvPr/>
        </p:nvSpPr>
        <p:spPr>
          <a:xfrm>
            <a:off x="4711817" y="34325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3;p24"/>
          <p:cNvSpPr/>
          <p:nvPr/>
        </p:nvSpPr>
        <p:spPr>
          <a:xfrm>
            <a:off x="4167025" y="24310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3;p24"/>
          <p:cNvSpPr/>
          <p:nvPr/>
        </p:nvSpPr>
        <p:spPr>
          <a:xfrm>
            <a:off x="5810625" y="24764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3;p24"/>
          <p:cNvSpPr/>
          <p:nvPr/>
        </p:nvSpPr>
        <p:spPr>
          <a:xfrm>
            <a:off x="4974913" y="18631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3;p24"/>
          <p:cNvSpPr/>
          <p:nvPr/>
        </p:nvSpPr>
        <p:spPr>
          <a:xfrm>
            <a:off x="4664898" y="2365844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3;p24"/>
          <p:cNvSpPr/>
          <p:nvPr/>
        </p:nvSpPr>
        <p:spPr>
          <a:xfrm>
            <a:off x="5778550" y="2238369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3;p24"/>
          <p:cNvSpPr/>
          <p:nvPr/>
        </p:nvSpPr>
        <p:spPr>
          <a:xfrm>
            <a:off x="6020525" y="244700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3;p24"/>
          <p:cNvSpPr/>
          <p:nvPr/>
        </p:nvSpPr>
        <p:spPr>
          <a:xfrm>
            <a:off x="5350642" y="1692119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83;p24"/>
          <p:cNvSpPr/>
          <p:nvPr/>
        </p:nvSpPr>
        <p:spPr>
          <a:xfrm>
            <a:off x="6300975" y="2463087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83;p24"/>
          <p:cNvSpPr/>
          <p:nvPr/>
        </p:nvSpPr>
        <p:spPr>
          <a:xfrm>
            <a:off x="6182850" y="220387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83;p24"/>
          <p:cNvSpPr/>
          <p:nvPr/>
        </p:nvSpPr>
        <p:spPr>
          <a:xfrm>
            <a:off x="6042750" y="184830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83;p24"/>
          <p:cNvSpPr/>
          <p:nvPr/>
        </p:nvSpPr>
        <p:spPr>
          <a:xfrm>
            <a:off x="6495295" y="1747336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83;p24"/>
          <p:cNvSpPr/>
          <p:nvPr/>
        </p:nvSpPr>
        <p:spPr>
          <a:xfrm>
            <a:off x="4720539" y="2133825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83;p24"/>
          <p:cNvSpPr/>
          <p:nvPr/>
        </p:nvSpPr>
        <p:spPr>
          <a:xfrm>
            <a:off x="4911250" y="1999450"/>
            <a:ext cx="140100" cy="140100"/>
          </a:xfrm>
          <a:prstGeom prst="star4">
            <a:avLst>
              <a:gd name="adj" fmla="val 22415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30A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/>
          <p:nvPr/>
        </p:nvSpPr>
        <p:spPr>
          <a:xfrm>
            <a:off x="5042078" y="270859"/>
            <a:ext cx="2350395" cy="4307580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4294967295"/>
          </p:nvPr>
        </p:nvSpPr>
        <p:spPr>
          <a:xfrm>
            <a:off x="611256" y="862883"/>
            <a:ext cx="3883500" cy="2410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Siga nosso </a:t>
            </a:r>
            <a:r>
              <a:rPr lang="pt-BR" sz="6000" dirty="0" err="1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instagram</a:t>
            </a:r>
            <a:r>
              <a:rPr lang="pt-BR" sz="6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!</a:t>
            </a:r>
            <a:endParaRPr sz="6000" dirty="0">
              <a:solidFill>
                <a:srgbClr val="FFFFFF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87" y="637505"/>
            <a:ext cx="2114775" cy="34579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91" y="2507686"/>
            <a:ext cx="493943" cy="489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/>
          <p:nvPr/>
        </p:nvSpPr>
        <p:spPr>
          <a:xfrm>
            <a:off x="4181017" y="994513"/>
            <a:ext cx="4184700" cy="2672100"/>
          </a:xfrm>
          <a:prstGeom prst="rect">
            <a:avLst/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Place your screenshot here</a:t>
            </a:r>
            <a:endParaRPr sz="10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9" name="Google Shape;269;p33"/>
          <p:cNvSpPr/>
          <p:nvPr/>
        </p:nvSpPr>
        <p:spPr>
          <a:xfrm>
            <a:off x="3696237" y="315532"/>
            <a:ext cx="4984124" cy="453980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4294967295"/>
          </p:nvPr>
        </p:nvSpPr>
        <p:spPr>
          <a:xfrm>
            <a:off x="538371" y="238635"/>
            <a:ext cx="2897400" cy="3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Curta nossa página no </a:t>
            </a:r>
            <a:r>
              <a:rPr lang="pt-BR" sz="4800" dirty="0" err="1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facebook</a:t>
            </a:r>
            <a:r>
              <a:rPr lang="pt-BR" sz="4800" dirty="0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!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6" name="Google Shape;330;p54"/>
          <p:cNvSpPr/>
          <p:nvPr/>
        </p:nvSpPr>
        <p:spPr>
          <a:xfrm>
            <a:off x="3020597" y="3203199"/>
            <a:ext cx="418573" cy="386604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35" y="566670"/>
            <a:ext cx="4568903" cy="33909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ctrTitle" idx="4294967295"/>
          </p:nvPr>
        </p:nvSpPr>
        <p:spPr>
          <a:xfrm>
            <a:off x="762000" y="2471150"/>
            <a:ext cx="4777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FFFF"/>
                </a:solidFill>
              </a:rPr>
              <a:t>Esperamos que seu tempo aqui seja excelente!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4294967295"/>
          </p:nvPr>
        </p:nvSpPr>
        <p:spPr>
          <a:xfrm>
            <a:off x="148107" y="3451414"/>
            <a:ext cx="8995893" cy="14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 smtClean="0">
                <a:solidFill>
                  <a:srgbClr val="FFFFFF"/>
                </a:solidFill>
              </a:rPr>
              <a:t>            Dúvidas</a:t>
            </a:r>
            <a:r>
              <a:rPr lang="pt-BR" sz="1800" dirty="0">
                <a:solidFill>
                  <a:srgbClr val="FFFFFF"/>
                </a:solidFill>
              </a:rPr>
              <a:t>, sugestões e </a:t>
            </a:r>
            <a:r>
              <a:rPr lang="pt-BR" sz="1800" dirty="0" smtClean="0">
                <a:solidFill>
                  <a:srgbClr val="FFFFFF"/>
                </a:solidFill>
              </a:rPr>
              <a:t>elogios?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 smtClean="0">
                <a:solidFill>
                  <a:srgbClr val="FFFFFF"/>
                </a:solidFill>
              </a:rPr>
              <a:t>            Procure a equipe de estágio da sua unidade!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3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*Material produzido pela equipe de estagiários da DIDEHU: Leonardo </a:t>
            </a:r>
            <a:r>
              <a:rPr lang="pt-BR" sz="13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Torregrosa</a:t>
            </a:r>
            <a:r>
              <a:rPr lang="pt-BR" sz="13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Paloma Nobre e </a:t>
            </a:r>
            <a:r>
              <a:rPr lang="pt-BR" sz="13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Rafaella</a:t>
            </a:r>
            <a:r>
              <a:rPr lang="pt-BR" sz="13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Nicolau</a:t>
            </a:r>
            <a:endParaRPr sz="13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5473172" y="449600"/>
            <a:ext cx="2818200" cy="2653800"/>
          </a:xfrm>
          <a:prstGeom prst="wedgeEllipseCallout">
            <a:avLst>
              <a:gd name="adj1" fmla="val -57425"/>
              <a:gd name="adj2" fmla="val 37651"/>
            </a:avLst>
          </a:prstGeom>
          <a:solidFill>
            <a:srgbClr val="0C6BAC"/>
          </a:solidFill>
          <a:ln w="76200"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4"/>
          <p:cNvSpPr/>
          <p:nvPr/>
        </p:nvSpPr>
        <p:spPr>
          <a:xfrm>
            <a:off x="6452211" y="1206814"/>
            <a:ext cx="1134977" cy="1134977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57" y="876685"/>
            <a:ext cx="1799629" cy="1799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1158424" y="1990100"/>
            <a:ext cx="4835952" cy="12457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381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  <a:solidFill>
                <a:srgbClr val="001936">
                  <a:alpha val="21920"/>
                </a:srgbClr>
              </a:solidFill>
              <a:latin typeface="Banger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="" xmlns:a16="http://schemas.microsoft.com/office/drawing/2014/main" id="{63A149A5-0985-4B59-8A57-EE53D4252A49}"/>
              </a:ext>
            </a:extLst>
          </p:cNvPr>
          <p:cNvSpPr/>
          <p:nvPr/>
        </p:nvSpPr>
        <p:spPr>
          <a:xfrm>
            <a:off x="167422" y="647079"/>
            <a:ext cx="8751195" cy="3944239"/>
          </a:xfrm>
          <a:prstGeom prst="wedgeRectCallout">
            <a:avLst>
              <a:gd name="adj1" fmla="val -21522"/>
              <a:gd name="adj2" fmla="val 63819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12E88372-8D1E-47DB-86A1-119145F6CEDA}"/>
              </a:ext>
            </a:extLst>
          </p:cNvPr>
          <p:cNvSpPr txBox="1"/>
          <p:nvPr/>
        </p:nvSpPr>
        <p:spPr>
          <a:xfrm>
            <a:off x="2298876" y="748022"/>
            <a:ext cx="4617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QUEM SOMOS E O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QUE FAZEMOS</a:t>
            </a:r>
          </a:p>
          <a:p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20B0604020202020204" charset="0"/>
            </a:endParaRPr>
          </a:p>
        </p:txBody>
      </p:sp>
      <p:pic>
        <p:nvPicPr>
          <p:cNvPr id="2" name="Vídeo Institucio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1747" y="1364502"/>
            <a:ext cx="7302323" cy="290148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54169" y="1210614"/>
            <a:ext cx="560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99432" y="2878390"/>
            <a:ext cx="1046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Dá um play aí ! </a:t>
            </a:r>
            <a:r>
              <a:rPr lang="e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👉</a:t>
            </a:r>
            <a:endParaRPr 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20B060402020202020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4277B2F5-6BD7-416A-A625-F0E6AB8E7A95}"/>
              </a:ext>
            </a:extLst>
          </p:cNvPr>
          <p:cNvSpPr/>
          <p:nvPr/>
        </p:nvSpPr>
        <p:spPr>
          <a:xfrm>
            <a:off x="109470" y="160988"/>
            <a:ext cx="3931073" cy="4778061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4294967295"/>
          </p:nvPr>
        </p:nvSpPr>
        <p:spPr>
          <a:xfrm>
            <a:off x="352456" y="160988"/>
            <a:ext cx="3445100" cy="3676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t-B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Onde estamos presentes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just">
              <a:buNone/>
            </a:pPr>
            <a:r>
              <a:rPr lang="pt-BR" sz="1200" dirty="0">
                <a:solidFill>
                  <a:schemeClr val="tx1"/>
                </a:solidFill>
              </a:rPr>
              <a:t>A CPRM está situada em treze cidades brasileiras, com sua sede em Brasília e o Escritório Central no Rio de Janeiro. Presente em oito estados, as </a:t>
            </a:r>
            <a:r>
              <a:rPr lang="pt-BR" sz="1200" dirty="0" smtClean="0">
                <a:solidFill>
                  <a:schemeClr val="tx1"/>
                </a:solidFill>
              </a:rPr>
              <a:t>Superintendências, </a:t>
            </a:r>
            <a:r>
              <a:rPr lang="pt-BR" sz="1200" dirty="0">
                <a:solidFill>
                  <a:schemeClr val="tx1"/>
                </a:solidFill>
              </a:rPr>
              <a:t>chamadas </a:t>
            </a:r>
            <a:r>
              <a:rPr lang="pt-BR" sz="1200" dirty="0" err="1">
                <a:solidFill>
                  <a:schemeClr val="tx1"/>
                </a:solidFill>
              </a:rPr>
              <a:t>SUREG’s</a:t>
            </a:r>
            <a:r>
              <a:rPr lang="pt-BR" sz="1200" dirty="0">
                <a:solidFill>
                  <a:schemeClr val="tx1"/>
                </a:solidFill>
              </a:rPr>
              <a:t>, foram divididas em: Manaus (SUREG-MA), Salvador (SUREG-SA), Goiânia (SUREG-GO), Belo Horizonte (SUREG-BH), Belém (SUREG-BE), Recife (SUREG-RE), Porto Alegre (SUREG-PA) e São Paulo (SUREG-SP). Além disso, há três Residências, que são estruturas operacionais menores: Fortaleza (REFO), Porto Velho (REPO) e Teresina (RETE).</a:t>
            </a:r>
          </a:p>
          <a:p>
            <a:pPr marL="0" lvl="0" indent="0" algn="just">
              <a:buNone/>
            </a:pPr>
            <a:r>
              <a:rPr lang="pt-BR" sz="1200" dirty="0">
                <a:solidFill>
                  <a:schemeClr val="tx1"/>
                </a:solidFill>
              </a:rPr>
              <a:t>A empresa possui também cinco escritórios pequenos, que servem como apoio operacional: Curitiba (NUBA), Criciúma (NUMA), São Luís (NALU) ,  Roraima (NARO) e Natal (NANA).</a:t>
            </a:r>
          </a:p>
          <a:p>
            <a:pPr marL="0" lvl="0" indent="0" algn="just">
              <a:buNone/>
            </a:pPr>
            <a:r>
              <a:rPr lang="pt-BR" sz="1200" dirty="0">
                <a:solidFill>
                  <a:schemeClr val="tx1"/>
                </a:solidFill>
              </a:rPr>
              <a:t>Por fim, a instituição conta com dois Centros de treinamento  (CIEM Apiaí -SUREG-SP e CIEG Morro do Chapéu - SUREG-BA) e três Depósitos: Mossoró (DERO),  Caçapava do Sul (DECA), Feira de Santana (DEFE).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1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1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7576" t="22742" r="31264" b="5665"/>
          <a:stretch/>
        </p:blipFill>
        <p:spPr>
          <a:xfrm>
            <a:off x="4126090" y="978794"/>
            <a:ext cx="4959956" cy="37928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72" y="978795"/>
            <a:ext cx="1448874" cy="92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3560633" y="1049628"/>
            <a:ext cx="4651896" cy="24863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Missão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/>
            </a:r>
            <a:b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</a:br>
            <a:r>
              <a:rPr lang="pt-BR" sz="2000" dirty="0">
                <a:latin typeface="Sniglet" panose="020B0604020202020204" charset="0"/>
              </a:rPr>
              <a:t>Gerar e disseminar conhecimento geocientífico com excelência, contribuindo para melhoria da qualidade de vida e desenvolvimento sustentável do Brasil.</a:t>
            </a:r>
            <a:br>
              <a:rPr lang="pt-BR" sz="2000" dirty="0">
                <a:latin typeface="Sniglet" panose="020B0604020202020204" charset="0"/>
              </a:rPr>
            </a:b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2905800" y="2012944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buNone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Visão</a:t>
            </a:r>
          </a:p>
          <a:p>
            <a:pPr marL="76200" indent="0">
              <a:buNone/>
            </a:pPr>
            <a:r>
              <a:rPr lang="pt-BR" sz="2000" dirty="0">
                <a:latin typeface="Sniglet" panose="020B0604020202020204" charset="0"/>
              </a:rPr>
              <a:t>Ser referência na geração de conhecimento e no desenvolvimento de soluções efetivas em Geociências para o bem-estar da sociedade brasileira.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2CCADD66-C149-4325-8C8D-F069DC1E633B}"/>
              </a:ext>
            </a:extLst>
          </p:cNvPr>
          <p:cNvSpPr txBox="1"/>
          <p:nvPr/>
        </p:nvSpPr>
        <p:spPr>
          <a:xfrm>
            <a:off x="784384" y="688636"/>
            <a:ext cx="77724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Valores e Princípios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iglet" panose="020B0604020202020204" charset="0"/>
            </a:endParaRPr>
          </a:p>
          <a:p>
            <a:r>
              <a:rPr lang="pt-BR" b="1" dirty="0">
                <a:latin typeface="Sniglet" panose="020B0604020202020204" charset="0"/>
              </a:rPr>
              <a:t>Gestão Ética e Transparente:</a:t>
            </a:r>
            <a:br>
              <a:rPr lang="pt-BR" b="1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Considerar o interesse público acima de tudo, disponibilizando à sociedade mecanismos de acompanhamento e fiscalização das ações da empresa.</a:t>
            </a:r>
          </a:p>
          <a:p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b="1" dirty="0">
                <a:latin typeface="Sniglet" panose="020B0604020202020204" charset="0"/>
              </a:rPr>
              <a:t>Excelência Técnico-Científica:</a:t>
            </a:r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Garantir a plena satisfação do usuário, com produtos que sejam referência em termos de qualidade e credibilidade técnica.</a:t>
            </a:r>
          </a:p>
          <a:p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b="1" dirty="0">
                <a:latin typeface="Sniglet" panose="020B0604020202020204" charset="0"/>
              </a:rPr>
              <a:t>Capacitação e Treinamento: </a:t>
            </a:r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Fazer da valorização profissional de seus funcionários um patrimônio científico e cultural da instituição.</a:t>
            </a:r>
          </a:p>
          <a:p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b="1" dirty="0">
                <a:latin typeface="Sniglet" panose="020B0604020202020204" charset="0"/>
              </a:rPr>
              <a:t>Responsabilidade Social e Consciência Ecológica: </a:t>
            </a:r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Estimular o uso racional dos recursos minerais e hídricos em perfeita harmonia com o meio ambiente e com as necessidades da sociedade no presente e no futuro.</a:t>
            </a:r>
          </a:p>
          <a:p>
            <a:r>
              <a:rPr lang="pt-BR" sz="1200" dirty="0">
                <a:latin typeface="Sniglet" panose="020B0604020202020204" charset="0"/>
              </a:rPr>
              <a:t/>
            </a:r>
            <a:br>
              <a:rPr lang="pt-BR" sz="1200" dirty="0">
                <a:latin typeface="Sniglet" panose="020B0604020202020204" charset="0"/>
              </a:rPr>
            </a:b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2CCADD66-C149-4325-8C8D-F069DC1E633B}"/>
              </a:ext>
            </a:extLst>
          </p:cNvPr>
          <p:cNvSpPr txBox="1"/>
          <p:nvPr/>
        </p:nvSpPr>
        <p:spPr>
          <a:xfrm>
            <a:off x="636276" y="688636"/>
            <a:ext cx="7772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Valores e Princípios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iglet" panose="020B0604020202020204" charset="0"/>
            </a:endParaRPr>
          </a:p>
          <a:p>
            <a:r>
              <a:rPr lang="pt-BR" b="1" dirty="0">
                <a:latin typeface="Sniglet" panose="020B0604020202020204" charset="0"/>
              </a:rPr>
              <a:t>Geologia para o Bem-Estar da Sociedade: </a:t>
            </a:r>
            <a:br>
              <a:rPr lang="pt-BR" b="1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Agregar valor ao conhecimento geológico, de modo a torná-lo indispensável ao desenvolvimento dos setores mineral e hídrico e à gestão territorial.</a:t>
            </a:r>
          </a:p>
          <a:p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b="1" dirty="0">
                <a:latin typeface="Sniglet" panose="020B0604020202020204" charset="0"/>
              </a:rPr>
              <a:t>Água - Bem Vital e Estratégico:</a:t>
            </a:r>
            <a:r>
              <a:rPr lang="pt-BR" dirty="0">
                <a:latin typeface="Sniglet" panose="020B0604020202020204" charset="0"/>
              </a:rPr>
              <a:t> </a:t>
            </a:r>
            <a:br>
              <a:rPr lang="pt-BR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A água é um bem comum vital e estratégico para a humanidade, que deve ter asseguradas sua disponibilidade e utilização racional pelas gerações atual e futura.</a:t>
            </a:r>
          </a:p>
          <a:p>
            <a:r>
              <a:rPr lang="pt-BR" b="1" dirty="0">
                <a:latin typeface="Sniglet" panose="020B0604020202020204" charset="0"/>
              </a:rPr>
              <a:t/>
            </a:r>
            <a:br>
              <a:rPr lang="pt-BR" b="1" dirty="0">
                <a:latin typeface="Sniglet" panose="020B0604020202020204" charset="0"/>
              </a:rPr>
            </a:br>
            <a:r>
              <a:rPr lang="pt-BR" b="1" dirty="0">
                <a:latin typeface="Sniglet" panose="020B0604020202020204" charset="0"/>
              </a:rPr>
              <a:t>Saúde, Segurança e bem-estar dos empregados: </a:t>
            </a:r>
            <a:r>
              <a:rPr lang="pt-BR" dirty="0">
                <a:latin typeface="Sniglet" panose="020B0604020202020204" charset="0"/>
              </a:rPr>
              <a:t/>
            </a:r>
            <a:br>
              <a:rPr lang="pt-BR" dirty="0">
                <a:latin typeface="Sniglet" panose="020B0604020202020204" charset="0"/>
              </a:rPr>
            </a:br>
            <a:r>
              <a:rPr lang="pt-BR" dirty="0">
                <a:latin typeface="Sniglet" panose="020B0604020202020204" charset="0"/>
              </a:rPr>
              <a:t>Promover a saúde e a segurança dos trabalhadores, fornecendo o suporte técnico necessário para que todas as áreas possam atuar na antecipação e na prevenção de acidentes.</a:t>
            </a:r>
          </a:p>
          <a:p>
            <a:r>
              <a:rPr lang="pt-BR" sz="1200" dirty="0">
                <a:latin typeface="Sniglet" panose="020B0604020202020204" charset="0"/>
              </a:rPr>
              <a:t/>
            </a:r>
            <a:br>
              <a:rPr lang="pt-BR" sz="1200" dirty="0">
                <a:latin typeface="Sniglet" panose="020B060402020202020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648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White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Black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coal, ebony, and of outer space. It is the darkest color, the result of the absence of or complete absorption of light.</a:t>
            </a:r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E8FE7ED-573D-4CAE-AE78-B3742C8D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" y="34282"/>
            <a:ext cx="9008772" cy="5059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 rot="20304482">
            <a:off x="53928" y="872541"/>
            <a:ext cx="225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Bangers" panose="020B0604020202020204" charset="0"/>
              </a:rPr>
              <a:t>NOSSO ORGANOGRAMA 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 rot="20266805">
            <a:off x="208029" y="837713"/>
            <a:ext cx="194721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>
                <a:solidFill>
                  <a:schemeClr val="bg1"/>
                </a:solidFill>
                <a:latin typeface="Bangers" panose="020B0604020202020204" charset="0"/>
              </a:rPr>
              <a:t>NOSSO ORGANOGRAMA</a:t>
            </a:r>
          </a:p>
        </p:txBody>
      </p:sp>
      <p:sp>
        <p:nvSpPr>
          <p:cNvPr id="16" name="Explosão 1 15"/>
          <p:cNvSpPr/>
          <p:nvPr/>
        </p:nvSpPr>
        <p:spPr>
          <a:xfrm>
            <a:off x="214860" y="105356"/>
            <a:ext cx="2189944" cy="1936298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17309" y="654118"/>
            <a:ext cx="171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20B0604020202020204" charset="0"/>
              </a:rPr>
              <a:t>Nosso organograma!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68" y="0"/>
            <a:ext cx="1431032" cy="888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</TotalTime>
  <Words>1250</Words>
  <Application>Microsoft Office PowerPoint</Application>
  <PresentationFormat>Apresentação na tela (16:9)</PresentationFormat>
  <Paragraphs>142</Paragraphs>
  <Slides>29</Slides>
  <Notes>27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Wingdings</vt:lpstr>
      <vt:lpstr>Sniglet</vt:lpstr>
      <vt:lpstr>SimHei</vt:lpstr>
      <vt:lpstr>Bangers</vt:lpstr>
      <vt:lpstr>Jachimo template</vt:lpstr>
      <vt:lpstr>BEM – VINDO À CPRM!</vt:lpstr>
      <vt:lpstr>HISTÓRIA</vt:lpstr>
      <vt:lpstr>Apresentação do PowerPoint</vt:lpstr>
      <vt:lpstr>Apresentação do PowerPoint</vt:lpstr>
      <vt:lpstr>Missão Gerar e disseminar conhecimento geocientífico com excelência, contribuindo para melhoria da qualidade de vida e desenvolvimento sustentável do Brasil. </vt:lpstr>
      <vt:lpstr>Apresentação do PowerPoint</vt:lpstr>
      <vt:lpstr>Apresentação do PowerPoint</vt:lpstr>
      <vt:lpstr>Apresentação do PowerPoint</vt:lpstr>
      <vt:lpstr>You can also split your content</vt:lpstr>
      <vt:lpstr>Função de cada diretoria</vt:lpstr>
      <vt:lpstr>Função de cada diretoria</vt:lpstr>
      <vt:lpstr>FUNção de cada diretoria</vt:lpstr>
      <vt:lpstr>FUNção de cada diretoria</vt:lpstr>
      <vt:lpstr>FUNção de cada diretoria</vt:lpstr>
      <vt:lpstr>SAIBA MAIS SOBRE O PROGRAMA DE ESTÁGIO!</vt:lpstr>
      <vt:lpstr>Apresentação do PowerPoint</vt:lpstr>
      <vt:lpstr>Apresentação do PowerPoint</vt:lpstr>
      <vt:lpstr>Apresentação do PowerPoint</vt:lpstr>
      <vt:lpstr>Apresentação do PowerPoint</vt:lpstr>
      <vt:lpstr>CPRM E A RESPONSABILIDADE SOCIAL Você sabia que a CPRM tem a responsabilidade social como seus valores fundamentais, promovendo-a através de diversas ações voltadas para o bem-estar de seus públicos interno e externo e para a preservação ambiental? Confira!</vt:lpstr>
      <vt:lpstr>ÉTICA</vt:lpstr>
      <vt:lpstr>Pró Equidade</vt:lpstr>
      <vt:lpstr>Sustentabilidade</vt:lpstr>
      <vt:lpstr>    O planejamento estratégico é um processo que norteia os objetivos estratégicos da empresa, traça diretrizes e faz planos de maneira estratégica, visando o alcance dos mesmos e mede o resultado dos planos traçados para realimentar o planejamento.      O trabalho de Planejamento Estratégico que está sendo desenvolvido na CPRM busca orientar as atividades da empresa para os próximos 5 anos, com base nas novas diretrizes econômicas, legais e governamentais   </vt:lpstr>
      <vt:lpstr>Apresentação do PowerPoint</vt:lpstr>
      <vt:lpstr>Conheça o sgMUNDO – serviços geológicos do mundo</vt:lpstr>
      <vt:lpstr>Apresentação do PowerPoint</vt:lpstr>
      <vt:lpstr>Apresentação do PowerPoint</vt:lpstr>
      <vt:lpstr>Esperamos que seu tempo aqui seja excelente!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BEM – VINDO A CPRM!</dc:title>
  <dc:creator>Paloma da Silva Nobre</dc:creator>
  <cp:lastModifiedBy>Paloma da Silva Nobre</cp:lastModifiedBy>
  <cp:revision>285</cp:revision>
  <dcterms:modified xsi:type="dcterms:W3CDTF">2019-04-17T12:19:50Z</dcterms:modified>
</cp:coreProperties>
</file>