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9" r:id="rId2"/>
  </p:sldMasterIdLst>
  <p:notesMasterIdLst>
    <p:notesMasterId r:id="rId4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12192000" cy="6858000"/>
  <p:notesSz cx="6858000" cy="9144000"/>
  <p:embeddedFontLst>
    <p:embeddedFont>
      <p:font typeface="Montserrat" panose="00000500000000000000" pitchFamily="50" charset="0"/>
      <p:regular r:id="rId46"/>
      <p:bold r:id="rId47"/>
      <p:italic r:id="rId48"/>
      <p:boldItalic r:id="rId49"/>
    </p:embeddedFont>
    <p:embeddedFont>
      <p:font typeface="Lato" panose="020F0502020204030203" pitchFamily="34" charset="0"/>
      <p:regular r:id="rId50"/>
      <p:bold r:id="rId51"/>
      <p:italic r:id="rId52"/>
      <p:boldItalic r:id="rId53"/>
    </p:embeddedFont>
    <p:embeddedFont>
      <p:font typeface="Lato Black" panose="020B0604020202020204" charset="0"/>
      <p:bold r:id="rId54"/>
      <p:boldItalic r:id="rId55"/>
    </p:embeddedFont>
    <p:embeddedFont>
      <p:font typeface="Montserrat Medium" panose="00000600000000000000" pitchFamily="50" charset="0"/>
      <p:regular r:id="rId56"/>
      <p:bold r:id="rId57"/>
      <p:italic r:id="rId58"/>
      <p:boldItalic r:id="rId59"/>
    </p:embeddedFont>
    <p:embeddedFont>
      <p:font typeface="Montserrat Black" panose="020B0604020202020204" charset="0"/>
      <p:bold r:id="rId60"/>
      <p:bold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6" roundtripDataSignature="AMtx7mg5zJEpwjHrPelKAQ+DO5D7mhre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customschemas.google.com/relationships/presentationmetadata" Target="metadata"/><Relationship Id="rId5" Type="http://schemas.openxmlformats.org/officeDocument/2006/relationships/slide" Target="slides/slide3.xml"/><Relationship Id="rId61" Type="http://schemas.openxmlformats.org/officeDocument/2006/relationships/font" Target="fonts/font1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5.fntdata"/><Relationship Id="rId5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7684d255f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27684d255f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76a966330d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3" name="Google Shape;243;g176a966330d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76a966330d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9" name="Google Shape;249;g176a966330d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76a966330d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176a966330d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76a966330d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2" name="Google Shape;272;g176a966330d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798322eb20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2" name="Google Shape;282;g1798322eb20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76a966330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9" name="Google Shape;299;g176a966330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76a966330d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5" name="Google Shape;305;g176a966330d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76a966330d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176a966330d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798322eb20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8" name="Google Shape;328;g1798322eb20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76a966330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1" name="Google Shape;351;g176a966330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7684d255f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27684d255f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76a966330d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g176a966330d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ae5018e6a6_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1" name="Google Shape;371;g2ae5018e6a6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ae5018e6a6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ae5018e6a6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ae5018e6a6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ae5018e6a6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ae5018e6a6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ae5018e6a6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7684d255f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g27684d255f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78ce4bcfe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9" name="Google Shape;419;g278ce4bcfe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7684d255f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0" name="Google Shape;430;g27684d255f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7684d255f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g27684d255f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9f7e820e6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29f7e820e6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7987d3e66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g27987d3e66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7987d3e6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g27987d3e6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7987ed7a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g27987ed7a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7684d255f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g27684d255f9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7684d255f9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g27684d255f9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7684d255f9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g27684d255f9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78bf3ab5a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0" name="Google Shape;530;g278bf3ab5a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78bf3ab5a9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2" name="Google Shape;542;g278bf3ab5a9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78ce4bcfe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g278ce4bcfe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7987ed7a2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g27987ed7a2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76a966330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176a966330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eb7a71f91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4" name="Google Shape;574;g1eb7a71f91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2792547fef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6" name="Google Shape;586;g2792547fef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7684d255f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g27684d255f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76a966330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g176a966330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76a966330d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8" name="Google Shape;188;g176a966330d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76a966330d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176a966330d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76a966330d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1" name="Google Shape;211;g176a966330d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798322eb2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1" name="Google Shape;221;g1798322eb2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3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3"/>
          <p:cNvSpPr>
            <a:spLocks noGrp="1"/>
          </p:cNvSpPr>
          <p:nvPr>
            <p:ph type="pic" idx="2"/>
          </p:nvPr>
        </p:nvSpPr>
        <p:spPr>
          <a:xfrm>
            <a:off x="-1433016" y="0"/>
            <a:ext cx="6858000" cy="6858000"/>
          </a:xfrm>
          <a:prstGeom prst="diamond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4"/>
          <p:cNvSpPr>
            <a:spLocks noGrp="1"/>
          </p:cNvSpPr>
          <p:nvPr>
            <p:ph type="pic" idx="2"/>
          </p:nvPr>
        </p:nvSpPr>
        <p:spPr>
          <a:xfrm>
            <a:off x="660400" y="711200"/>
            <a:ext cx="10871200" cy="544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5"/>
          <p:cNvSpPr>
            <a:spLocks noGrp="1"/>
          </p:cNvSpPr>
          <p:nvPr>
            <p:ph type="pic" idx="2"/>
          </p:nvPr>
        </p:nvSpPr>
        <p:spPr>
          <a:xfrm>
            <a:off x="-1" y="0"/>
            <a:ext cx="12192002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6"/>
          <p:cNvSpPr>
            <a:spLocks noGrp="1"/>
          </p:cNvSpPr>
          <p:nvPr>
            <p:ph type="pic" idx="2"/>
          </p:nvPr>
        </p:nvSpPr>
        <p:spPr>
          <a:xfrm>
            <a:off x="1927225" y="2387600"/>
            <a:ext cx="2540000" cy="44704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56"/>
          <p:cNvSpPr>
            <a:spLocks noGrp="1"/>
          </p:cNvSpPr>
          <p:nvPr>
            <p:ph type="pic" idx="3"/>
          </p:nvPr>
        </p:nvSpPr>
        <p:spPr>
          <a:xfrm>
            <a:off x="4826000" y="2015651"/>
            <a:ext cx="2540000" cy="44704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56"/>
          <p:cNvSpPr>
            <a:spLocks noGrp="1"/>
          </p:cNvSpPr>
          <p:nvPr>
            <p:ph type="pic" idx="4"/>
          </p:nvPr>
        </p:nvSpPr>
        <p:spPr>
          <a:xfrm>
            <a:off x="7724775" y="2387600"/>
            <a:ext cx="2540000" cy="4470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7"/>
          <p:cNvSpPr>
            <a:spLocks noGrp="1"/>
          </p:cNvSpPr>
          <p:nvPr>
            <p:ph type="pic" idx="2"/>
          </p:nvPr>
        </p:nvSpPr>
        <p:spPr>
          <a:xfrm>
            <a:off x="8966200" y="698500"/>
            <a:ext cx="2578100" cy="26543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57"/>
          <p:cNvSpPr>
            <a:spLocks noGrp="1"/>
          </p:cNvSpPr>
          <p:nvPr>
            <p:ph type="pic" idx="3"/>
          </p:nvPr>
        </p:nvSpPr>
        <p:spPr>
          <a:xfrm>
            <a:off x="6235700" y="698500"/>
            <a:ext cx="2578100" cy="26543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57"/>
          <p:cNvSpPr>
            <a:spLocks noGrp="1"/>
          </p:cNvSpPr>
          <p:nvPr>
            <p:ph type="pic" idx="4"/>
          </p:nvPr>
        </p:nvSpPr>
        <p:spPr>
          <a:xfrm>
            <a:off x="6235700" y="3505200"/>
            <a:ext cx="2578100" cy="26543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57"/>
          <p:cNvSpPr>
            <a:spLocks noGrp="1"/>
          </p:cNvSpPr>
          <p:nvPr>
            <p:ph type="pic" idx="5"/>
          </p:nvPr>
        </p:nvSpPr>
        <p:spPr>
          <a:xfrm>
            <a:off x="8966200" y="3505200"/>
            <a:ext cx="2578100" cy="2654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8"/>
          <p:cNvSpPr>
            <a:spLocks noGrp="1"/>
          </p:cNvSpPr>
          <p:nvPr>
            <p:ph type="pic" idx="2"/>
          </p:nvPr>
        </p:nvSpPr>
        <p:spPr>
          <a:xfrm>
            <a:off x="5094288" y="1494970"/>
            <a:ext cx="6532561" cy="439782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9"/>
          <p:cNvSpPr>
            <a:spLocks noGrp="1"/>
          </p:cNvSpPr>
          <p:nvPr>
            <p:ph type="pic" idx="2"/>
          </p:nvPr>
        </p:nvSpPr>
        <p:spPr>
          <a:xfrm>
            <a:off x="1015138" y="2556312"/>
            <a:ext cx="1925636" cy="2114497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59"/>
          <p:cNvSpPr>
            <a:spLocks noGrp="1"/>
          </p:cNvSpPr>
          <p:nvPr>
            <p:ph type="pic" idx="3"/>
          </p:nvPr>
        </p:nvSpPr>
        <p:spPr>
          <a:xfrm>
            <a:off x="3755282" y="2553436"/>
            <a:ext cx="1925636" cy="2114497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59"/>
          <p:cNvSpPr>
            <a:spLocks noGrp="1"/>
          </p:cNvSpPr>
          <p:nvPr>
            <p:ph type="pic" idx="4"/>
          </p:nvPr>
        </p:nvSpPr>
        <p:spPr>
          <a:xfrm>
            <a:off x="6492282" y="2551052"/>
            <a:ext cx="1925636" cy="2114497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59"/>
          <p:cNvSpPr>
            <a:spLocks noGrp="1"/>
          </p:cNvSpPr>
          <p:nvPr>
            <p:ph type="pic" idx="5"/>
          </p:nvPr>
        </p:nvSpPr>
        <p:spPr>
          <a:xfrm>
            <a:off x="9252522" y="2548176"/>
            <a:ext cx="1925636" cy="211449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0"/>
          <p:cNvSpPr>
            <a:spLocks noGrp="1"/>
          </p:cNvSpPr>
          <p:nvPr>
            <p:ph type="pic" idx="2"/>
          </p:nvPr>
        </p:nvSpPr>
        <p:spPr>
          <a:xfrm>
            <a:off x="0" y="1"/>
            <a:ext cx="5990767" cy="68579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61" descr="New Macbook Silv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31417" y="1749483"/>
            <a:ext cx="6507972" cy="3810724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1"/>
          <p:cNvSpPr>
            <a:spLocks noGrp="1"/>
          </p:cNvSpPr>
          <p:nvPr>
            <p:ph type="pic" idx="2"/>
          </p:nvPr>
        </p:nvSpPr>
        <p:spPr>
          <a:xfrm>
            <a:off x="3563936" y="2056054"/>
            <a:ext cx="4998970" cy="312157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62" descr="iPhone6_mockup_front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5799" y="111443"/>
            <a:ext cx="5418951" cy="851388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2"/>
          <p:cNvSpPr>
            <a:spLocks noGrp="1"/>
          </p:cNvSpPr>
          <p:nvPr>
            <p:ph type="pic" idx="2"/>
          </p:nvPr>
        </p:nvSpPr>
        <p:spPr>
          <a:xfrm>
            <a:off x="6960173" y="1438507"/>
            <a:ext cx="3268159" cy="580978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4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3"/>
          <p:cNvSpPr>
            <a:spLocks noGrp="1"/>
          </p:cNvSpPr>
          <p:nvPr>
            <p:ph type="pic" idx="2"/>
          </p:nvPr>
        </p:nvSpPr>
        <p:spPr>
          <a:xfrm>
            <a:off x="0" y="3316310"/>
            <a:ext cx="12192000" cy="354169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7"/>
          <p:cNvSpPr>
            <a:spLocks noGrp="1"/>
          </p:cNvSpPr>
          <p:nvPr>
            <p:ph type="pic" idx="2"/>
          </p:nvPr>
        </p:nvSpPr>
        <p:spPr>
          <a:xfrm>
            <a:off x="0" y="0"/>
            <a:ext cx="6036733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8"/>
          <p:cNvSpPr>
            <a:spLocks noGrp="1"/>
          </p:cNvSpPr>
          <p:nvPr>
            <p:ph type="pic" idx="2"/>
          </p:nvPr>
        </p:nvSpPr>
        <p:spPr>
          <a:xfrm>
            <a:off x="521294" y="478565"/>
            <a:ext cx="5452217" cy="593505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9"/>
          <p:cNvSpPr>
            <a:spLocks noGrp="1"/>
          </p:cNvSpPr>
          <p:nvPr>
            <p:ph type="pic" idx="2"/>
          </p:nvPr>
        </p:nvSpPr>
        <p:spPr>
          <a:xfrm>
            <a:off x="521294" y="478565"/>
            <a:ext cx="5452217" cy="5935054"/>
          </a:xfrm>
          <a:prstGeom prst="snipRoundRect">
            <a:avLst>
              <a:gd name="adj1" fmla="val 16667"/>
              <a:gd name="adj2" fmla="val 16667"/>
            </a:avLst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0"/>
          <p:cNvSpPr>
            <a:spLocks noGrp="1"/>
          </p:cNvSpPr>
          <p:nvPr>
            <p:ph type="pic" idx="2"/>
          </p:nvPr>
        </p:nvSpPr>
        <p:spPr>
          <a:xfrm>
            <a:off x="895350" y="1047750"/>
            <a:ext cx="4762500" cy="4762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1"/>
          <p:cNvSpPr>
            <a:spLocks noGrp="1"/>
          </p:cNvSpPr>
          <p:nvPr>
            <p:ph type="pic" idx="2"/>
          </p:nvPr>
        </p:nvSpPr>
        <p:spPr>
          <a:xfrm>
            <a:off x="0" y="0"/>
            <a:ext cx="5693228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2"/>
          <p:cNvSpPr>
            <a:spLocks noGrp="1"/>
          </p:cNvSpPr>
          <p:nvPr>
            <p:ph type="pic" idx="2"/>
          </p:nvPr>
        </p:nvSpPr>
        <p:spPr>
          <a:xfrm>
            <a:off x="6599974" y="1200150"/>
            <a:ext cx="4457700" cy="44577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27684d255f9_0_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g27684d255f9_0_4"/>
          <p:cNvSpPr txBox="1"/>
          <p:nvPr/>
        </p:nvSpPr>
        <p:spPr>
          <a:xfrm>
            <a:off x="1815000" y="2765400"/>
            <a:ext cx="85620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pt-BR" sz="53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Manual de Sinalização</a:t>
            </a:r>
            <a:endParaRPr sz="5300" b="0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42" name="Google Shape;142;g27684d255f9_0_4"/>
          <p:cNvSpPr txBox="1"/>
          <p:nvPr/>
        </p:nvSpPr>
        <p:spPr>
          <a:xfrm>
            <a:off x="4627010" y="3704400"/>
            <a:ext cx="55875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Núcleo de Comunicação do Serviço Geológico do Brasil | </a:t>
            </a:r>
            <a:r>
              <a:rPr lang="pt-BR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" name="Google Shape;143;g27684d255f9_0_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3064" y="6149284"/>
            <a:ext cx="3125873" cy="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76a966330d_0_125"/>
          <p:cNvSpPr txBox="1"/>
          <p:nvPr/>
        </p:nvSpPr>
        <p:spPr>
          <a:xfrm>
            <a:off x="2617950" y="3161337"/>
            <a:ext cx="69561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pt-BR" sz="40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VERTICAL</a:t>
            </a:r>
            <a:endParaRPr sz="4000" b="0" i="0" u="none" strike="noStrike" cap="none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pt-BR"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secundária</a:t>
            </a:r>
            <a:endParaRPr sz="4000" b="0" i="0" u="none" strike="noStrike" cap="none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46" name="Google Shape;246;g176a966330d_0_125"/>
          <p:cNvPicPr preferRelativeResize="0"/>
          <p:nvPr/>
        </p:nvPicPr>
        <p:blipFill rotWithShape="1">
          <a:blip r:embed="rId4">
            <a:alphaModFix/>
          </a:blip>
          <a:srcRect t="69" b="68"/>
          <a:stretch/>
        </p:blipFill>
        <p:spPr>
          <a:xfrm>
            <a:off x="10795635" y="181850"/>
            <a:ext cx="1173266" cy="64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176a966330d_0_130"/>
          <p:cNvPicPr preferRelativeResize="0"/>
          <p:nvPr/>
        </p:nvPicPr>
        <p:blipFill rotWithShape="1">
          <a:blip r:embed="rId3">
            <a:alphaModFix/>
          </a:blip>
          <a:srcRect r="46395"/>
          <a:stretch/>
        </p:blipFill>
        <p:spPr>
          <a:xfrm>
            <a:off x="5656350" y="0"/>
            <a:ext cx="65356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176a966330d_0_130"/>
          <p:cNvSpPr/>
          <p:nvPr/>
        </p:nvSpPr>
        <p:spPr>
          <a:xfrm>
            <a:off x="0" y="5691116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3" name="Google Shape;253;g176a966330d_0_130"/>
          <p:cNvSpPr txBox="1"/>
          <p:nvPr/>
        </p:nvSpPr>
        <p:spPr>
          <a:xfrm>
            <a:off x="824200" y="2668050"/>
            <a:ext cx="41748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versão vertical foi preparada também com a versão principal prevista no manual de marca, porém disposta na vertical em um totem construído de forma desvinculada da estrutura do prédio.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estrutura mantém a mesma lógica de estar em uma chapa metálica com a marca retro-iluminada.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Algumas edificações necessitam deste recurso pois não possuem espaço disponível para aplicar a versão horizontal.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tamanho sugerido para esta versão é de </a:t>
            </a:r>
            <a:r>
              <a:rPr lang="pt-BR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1m de largura x 3m de altura.</a:t>
            </a: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g176a966330d_0_130"/>
          <p:cNvSpPr txBox="1"/>
          <p:nvPr/>
        </p:nvSpPr>
        <p:spPr>
          <a:xfrm>
            <a:off x="824200" y="1930355"/>
            <a:ext cx="59757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4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Vertical</a:t>
            </a:r>
            <a:endParaRPr sz="4200" b="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255" name="Google Shape;255;g176a966330d_0_130"/>
          <p:cNvGrpSpPr/>
          <p:nvPr/>
        </p:nvGrpSpPr>
        <p:grpSpPr>
          <a:xfrm>
            <a:off x="988443" y="-46"/>
            <a:ext cx="3578991" cy="1743647"/>
            <a:chOff x="2743235" y="-80"/>
            <a:chExt cx="6182400" cy="3012000"/>
          </a:xfrm>
        </p:grpSpPr>
        <p:sp>
          <p:nvSpPr>
            <p:cNvPr id="256" name="Google Shape;256;g176a966330d_0_130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7" name="Google Shape;257;g176a966330d_0_130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58" name="Google Shape;258;g176a966330d_0_130"/>
          <p:cNvPicPr preferRelativeResize="0"/>
          <p:nvPr/>
        </p:nvPicPr>
        <p:blipFill rotWithShape="1">
          <a:blip r:embed="rId4">
            <a:alphaModFix/>
          </a:blip>
          <a:srcRect l="-109948" t="-9284" r="-109948" b="-9295"/>
          <a:stretch/>
        </p:blipFill>
        <p:spPr>
          <a:xfrm>
            <a:off x="6906085" y="247704"/>
            <a:ext cx="3578974" cy="6362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176a966330d_0_130"/>
          <p:cNvPicPr preferRelativeResize="0"/>
          <p:nvPr/>
        </p:nvPicPr>
        <p:blipFill rotWithShape="1">
          <a:blip r:embed="rId5">
            <a:alphaModFix/>
          </a:blip>
          <a:srcRect t="69" b="68"/>
          <a:stretch/>
        </p:blipFill>
        <p:spPr>
          <a:xfrm>
            <a:off x="10795635" y="181850"/>
            <a:ext cx="1173266" cy="64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g176a966330d_0_145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265" name="Google Shape;265;g176a966330d_0_145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6" name="Google Shape;266;g176a966330d_0_145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67" name="Google Shape;267;g176a966330d_0_145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8" name="Google Shape;268;g176a966330d_0_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12" y="0"/>
            <a:ext cx="685797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176a966330d_0_145"/>
          <p:cNvSpPr txBox="1"/>
          <p:nvPr/>
        </p:nvSpPr>
        <p:spPr>
          <a:xfrm>
            <a:off x="9199200" y="5895575"/>
            <a:ext cx="26070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 b="0" i="0" u="none" strike="noStrike" cap="none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Aplicação 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76a966330d_0_155"/>
          <p:cNvSpPr/>
          <p:nvPr/>
        </p:nvSpPr>
        <p:spPr>
          <a:xfrm>
            <a:off x="0" y="5691116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75" name="Google Shape;275;g176a966330d_0_155"/>
          <p:cNvGrpSpPr/>
          <p:nvPr/>
        </p:nvGrpSpPr>
        <p:grpSpPr>
          <a:xfrm>
            <a:off x="4036443" y="-46"/>
            <a:ext cx="3578991" cy="1743647"/>
            <a:chOff x="2743235" y="-80"/>
            <a:chExt cx="6182400" cy="3012000"/>
          </a:xfrm>
        </p:grpSpPr>
        <p:sp>
          <p:nvSpPr>
            <p:cNvPr id="276" name="Google Shape;276;g176a966330d_0_155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7" name="Google Shape;277;g176a966330d_0_155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78" name="Google Shape;278;g176a966330d_0_155"/>
          <p:cNvPicPr preferRelativeResize="0"/>
          <p:nvPr/>
        </p:nvPicPr>
        <p:blipFill rotWithShape="1">
          <a:blip r:embed="rId3">
            <a:alphaModFix/>
          </a:blip>
          <a:srcRect t="24054" b="7532"/>
          <a:stretch/>
        </p:blipFill>
        <p:spPr>
          <a:xfrm>
            <a:off x="2140825" y="1411075"/>
            <a:ext cx="7370199" cy="504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176a966330d_0_155"/>
          <p:cNvSpPr txBox="1"/>
          <p:nvPr/>
        </p:nvSpPr>
        <p:spPr>
          <a:xfrm>
            <a:off x="9199200" y="5895575"/>
            <a:ext cx="26070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 b="0" i="0" u="none" strike="noStrike" cap="none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Aplicação 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1798322eb20_1_23"/>
          <p:cNvPicPr preferRelativeResize="0"/>
          <p:nvPr/>
        </p:nvPicPr>
        <p:blipFill rotWithShape="1">
          <a:blip r:embed="rId3">
            <a:alphaModFix/>
          </a:blip>
          <a:srcRect r="46395"/>
          <a:stretch/>
        </p:blipFill>
        <p:spPr>
          <a:xfrm>
            <a:off x="5656350" y="0"/>
            <a:ext cx="65356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1798322eb20_1_23"/>
          <p:cNvSpPr/>
          <p:nvPr/>
        </p:nvSpPr>
        <p:spPr>
          <a:xfrm>
            <a:off x="0" y="5691116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6" name="Google Shape;286;g1798322eb20_1_23"/>
          <p:cNvSpPr txBox="1"/>
          <p:nvPr/>
        </p:nvSpPr>
        <p:spPr>
          <a:xfrm>
            <a:off x="824200" y="3576300"/>
            <a:ext cx="3971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tamanho ideal sugerido é de </a:t>
            </a:r>
            <a:r>
              <a:rPr lang="pt-BR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1x3m.</a:t>
            </a: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Porém, esta medida pode ser adaptada, de acordo com a necessidade de cada edificação, devendo ser respeitado o tamanho mínimo e máximo dispostos na imagem ao lado.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Esta opção vertical pode ser instalada com uma estrutura que ajude na elevação da placa para locais onde a visualização dela fique comprometida ao ser instalada direto no piso.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g1798322eb20_1_23"/>
          <p:cNvSpPr txBox="1"/>
          <p:nvPr/>
        </p:nvSpPr>
        <p:spPr>
          <a:xfrm>
            <a:off x="824200" y="2152800"/>
            <a:ext cx="38442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4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Regras de uso</a:t>
            </a:r>
            <a:endParaRPr sz="4200" b="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288" name="Google Shape;288;g1798322eb20_1_23"/>
          <p:cNvGrpSpPr/>
          <p:nvPr/>
        </p:nvGrpSpPr>
        <p:grpSpPr>
          <a:xfrm>
            <a:off x="988443" y="-46"/>
            <a:ext cx="3578991" cy="1743647"/>
            <a:chOff x="2743235" y="-80"/>
            <a:chExt cx="6182400" cy="3012000"/>
          </a:xfrm>
        </p:grpSpPr>
        <p:sp>
          <p:nvSpPr>
            <p:cNvPr id="289" name="Google Shape;289;g1798322eb20_1_23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0" name="Google Shape;290;g1798322eb20_1_23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91" name="Google Shape;291;g1798322eb20_1_23"/>
          <p:cNvPicPr preferRelativeResize="0"/>
          <p:nvPr/>
        </p:nvPicPr>
        <p:blipFill rotWithShape="1">
          <a:blip r:embed="rId4">
            <a:alphaModFix/>
          </a:blip>
          <a:srcRect t="69" b="68"/>
          <a:stretch/>
        </p:blipFill>
        <p:spPr>
          <a:xfrm>
            <a:off x="10795635" y="181850"/>
            <a:ext cx="1173266" cy="646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" name="Google Shape;292;g1798322eb20_1_23"/>
          <p:cNvCxnSpPr/>
          <p:nvPr/>
        </p:nvCxnSpPr>
        <p:spPr>
          <a:xfrm>
            <a:off x="8588573" y="4751863"/>
            <a:ext cx="753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93" name="Google Shape;293;g1798322eb20_1_23"/>
          <p:cNvCxnSpPr/>
          <p:nvPr/>
        </p:nvCxnSpPr>
        <p:spPr>
          <a:xfrm>
            <a:off x="8397250" y="1411350"/>
            <a:ext cx="0" cy="3117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94" name="Google Shape;294;g1798322eb20_1_23"/>
          <p:cNvSpPr txBox="1"/>
          <p:nvPr/>
        </p:nvSpPr>
        <p:spPr>
          <a:xfrm>
            <a:off x="7828234" y="4904143"/>
            <a:ext cx="2274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Largura</a:t>
            </a: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Min. 0,5m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Max. 1,5m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g1798322eb20_1_23"/>
          <p:cNvSpPr txBox="1"/>
          <p:nvPr/>
        </p:nvSpPr>
        <p:spPr>
          <a:xfrm>
            <a:off x="7179475" y="2559813"/>
            <a:ext cx="1173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Altura</a:t>
            </a: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Min. 2m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Max. 5m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6" name="Google Shape;296;g1798322eb20_1_23"/>
          <p:cNvPicPr preferRelativeResize="0"/>
          <p:nvPr/>
        </p:nvPicPr>
        <p:blipFill rotWithShape="1">
          <a:blip r:embed="rId5">
            <a:alphaModFix/>
          </a:blip>
          <a:srcRect l="-99700" t="-5505" r="-99700" b="-5493"/>
          <a:stretch/>
        </p:blipFill>
        <p:spPr>
          <a:xfrm>
            <a:off x="7992204" y="1291150"/>
            <a:ext cx="1946649" cy="3460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76a966330d_0_172"/>
          <p:cNvSpPr txBox="1"/>
          <p:nvPr/>
        </p:nvSpPr>
        <p:spPr>
          <a:xfrm>
            <a:off x="2617950" y="3161337"/>
            <a:ext cx="69561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pt-BR" sz="40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VERSÃO GIGA</a:t>
            </a:r>
            <a:endParaRPr sz="4000" b="0" i="0" u="none" strike="noStrike" cap="none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pt-BR"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especial</a:t>
            </a:r>
            <a:endParaRPr sz="4000" b="0" i="0" u="none" strike="noStrike" cap="none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02" name="Google Shape;302;g176a966330d_0_172"/>
          <p:cNvPicPr preferRelativeResize="0"/>
          <p:nvPr/>
        </p:nvPicPr>
        <p:blipFill rotWithShape="1">
          <a:blip r:embed="rId4">
            <a:alphaModFix/>
          </a:blip>
          <a:srcRect t="69" b="68"/>
          <a:stretch/>
        </p:blipFill>
        <p:spPr>
          <a:xfrm>
            <a:off x="10795635" y="181850"/>
            <a:ext cx="1173266" cy="64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g176a966330d_0_177"/>
          <p:cNvPicPr preferRelativeResize="0"/>
          <p:nvPr/>
        </p:nvPicPr>
        <p:blipFill rotWithShape="1">
          <a:blip r:embed="rId3">
            <a:alphaModFix/>
          </a:blip>
          <a:srcRect r="46395"/>
          <a:stretch/>
        </p:blipFill>
        <p:spPr>
          <a:xfrm>
            <a:off x="5656350" y="0"/>
            <a:ext cx="65356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76a966330d_0_177"/>
          <p:cNvSpPr/>
          <p:nvPr/>
        </p:nvSpPr>
        <p:spPr>
          <a:xfrm>
            <a:off x="0" y="5691116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9" name="Google Shape;309;g176a966330d_0_177"/>
          <p:cNvSpPr txBox="1"/>
          <p:nvPr/>
        </p:nvSpPr>
        <p:spPr>
          <a:xfrm>
            <a:off x="748000" y="3430050"/>
            <a:ext cx="3819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Esta é uma versão especial preparada para ser aplicada exclusivamente em edificações maiores, normalmente localizada em grandes centros.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marca aplicada é a versão vertical, em uma estrutura de letra caixa com iluminação externa.</a:t>
            </a: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g176a966330d_0_177"/>
          <p:cNvSpPr txBox="1"/>
          <p:nvPr/>
        </p:nvSpPr>
        <p:spPr>
          <a:xfrm>
            <a:off x="748000" y="2692355"/>
            <a:ext cx="59757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4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Versão Giga</a:t>
            </a:r>
            <a:endParaRPr sz="4200" b="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311" name="Google Shape;311;g176a966330d_0_177"/>
          <p:cNvGrpSpPr/>
          <p:nvPr/>
        </p:nvGrpSpPr>
        <p:grpSpPr>
          <a:xfrm>
            <a:off x="988443" y="-46"/>
            <a:ext cx="3578991" cy="1743647"/>
            <a:chOff x="2743235" y="-80"/>
            <a:chExt cx="6182400" cy="3012000"/>
          </a:xfrm>
        </p:grpSpPr>
        <p:sp>
          <p:nvSpPr>
            <p:cNvPr id="312" name="Google Shape;312;g176a966330d_0_177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3" name="Google Shape;313;g176a966330d_0_177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14" name="Google Shape;314;g176a966330d_0_177"/>
          <p:cNvPicPr preferRelativeResize="0"/>
          <p:nvPr/>
        </p:nvPicPr>
        <p:blipFill rotWithShape="1">
          <a:blip r:embed="rId4">
            <a:alphaModFix/>
          </a:blip>
          <a:srcRect t="69" b="68"/>
          <a:stretch/>
        </p:blipFill>
        <p:spPr>
          <a:xfrm>
            <a:off x="10795635" y="181850"/>
            <a:ext cx="1173266" cy="6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176a966330d_0_1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7013" y="2082750"/>
            <a:ext cx="5015926" cy="358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g176a966330d_0_190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321" name="Google Shape;321;g176a966330d_0_190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2" name="Google Shape;322;g176a966330d_0_190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23" name="Google Shape;323;g176a966330d_0_190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4" name="Google Shape;324;g176a966330d_0_190"/>
          <p:cNvPicPr preferRelativeResize="0"/>
          <p:nvPr/>
        </p:nvPicPr>
        <p:blipFill rotWithShape="1">
          <a:blip r:embed="rId3">
            <a:alphaModFix/>
          </a:blip>
          <a:srcRect t="17373" b="10177"/>
          <a:stretch/>
        </p:blipFill>
        <p:spPr>
          <a:xfrm>
            <a:off x="1561812" y="517300"/>
            <a:ext cx="8458772" cy="61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176a966330d_0_190"/>
          <p:cNvSpPr txBox="1"/>
          <p:nvPr/>
        </p:nvSpPr>
        <p:spPr>
          <a:xfrm>
            <a:off x="9199200" y="5895575"/>
            <a:ext cx="26070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 b="0" i="0" u="none" strike="noStrike" cap="none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Aplicação 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g1798322eb20_1_45"/>
          <p:cNvPicPr preferRelativeResize="0"/>
          <p:nvPr/>
        </p:nvPicPr>
        <p:blipFill rotWithShape="1">
          <a:blip r:embed="rId3">
            <a:alphaModFix/>
          </a:blip>
          <a:srcRect r="46395"/>
          <a:stretch/>
        </p:blipFill>
        <p:spPr>
          <a:xfrm>
            <a:off x="5656350" y="0"/>
            <a:ext cx="653565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1798322eb20_1_45"/>
          <p:cNvPicPr preferRelativeResize="0"/>
          <p:nvPr/>
        </p:nvPicPr>
        <p:blipFill rotWithShape="1">
          <a:blip r:embed="rId4">
            <a:alphaModFix/>
          </a:blip>
          <a:srcRect l="4635" r="4636"/>
          <a:stretch/>
        </p:blipFill>
        <p:spPr>
          <a:xfrm>
            <a:off x="7092805" y="1861897"/>
            <a:ext cx="4224374" cy="332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1798322eb20_1_45"/>
          <p:cNvSpPr/>
          <p:nvPr/>
        </p:nvSpPr>
        <p:spPr>
          <a:xfrm>
            <a:off x="9458488" y="4196904"/>
            <a:ext cx="110100" cy="46800"/>
          </a:xfrm>
          <a:prstGeom prst="rect">
            <a:avLst/>
          </a:prstGeom>
          <a:solidFill>
            <a:srgbClr val="0078C5">
              <a:alpha val="69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1798322eb20_1_45"/>
          <p:cNvSpPr/>
          <p:nvPr/>
        </p:nvSpPr>
        <p:spPr>
          <a:xfrm>
            <a:off x="0" y="5691116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4" name="Google Shape;334;g1798322eb20_1_45"/>
          <p:cNvSpPr txBox="1"/>
          <p:nvPr/>
        </p:nvSpPr>
        <p:spPr>
          <a:xfrm>
            <a:off x="824200" y="3576300"/>
            <a:ext cx="3971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tamanho mínimo sugerido é de </a:t>
            </a:r>
            <a:r>
              <a:rPr lang="pt-BR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3x3m.</a:t>
            </a: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Porém, esta medida pode ser adaptada, de acordo com a necessidade de cada edificação, devendo ser respeitado o tamanho mínimo.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respiro para intervenções de outros objetos na fachada também deve ser preservado, e trabalhado de acordo com o diagrama ao lado, representado pela letra X (altura proporcional à marca SGB).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5" name="Google Shape;335;g1798322eb20_1_45"/>
          <p:cNvSpPr txBox="1"/>
          <p:nvPr/>
        </p:nvSpPr>
        <p:spPr>
          <a:xfrm>
            <a:off x="824200" y="2152800"/>
            <a:ext cx="38442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4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Regras de uso</a:t>
            </a:r>
            <a:endParaRPr sz="4200" b="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336" name="Google Shape;336;g1798322eb20_1_45"/>
          <p:cNvGrpSpPr/>
          <p:nvPr/>
        </p:nvGrpSpPr>
        <p:grpSpPr>
          <a:xfrm>
            <a:off x="988443" y="-46"/>
            <a:ext cx="3578991" cy="1743647"/>
            <a:chOff x="2743235" y="-80"/>
            <a:chExt cx="6182400" cy="3012000"/>
          </a:xfrm>
        </p:grpSpPr>
        <p:sp>
          <p:nvSpPr>
            <p:cNvPr id="337" name="Google Shape;337;g1798322eb20_1_45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8" name="Google Shape;338;g1798322eb20_1_45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39" name="Google Shape;339;g1798322eb20_1_45"/>
          <p:cNvPicPr preferRelativeResize="0"/>
          <p:nvPr/>
        </p:nvPicPr>
        <p:blipFill rotWithShape="1">
          <a:blip r:embed="rId5">
            <a:alphaModFix/>
          </a:blip>
          <a:srcRect t="69" b="68"/>
          <a:stretch/>
        </p:blipFill>
        <p:spPr>
          <a:xfrm>
            <a:off x="10795635" y="181850"/>
            <a:ext cx="1173266" cy="646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" name="Google Shape;340;g1798322eb20_1_45"/>
          <p:cNvCxnSpPr/>
          <p:nvPr/>
        </p:nvCxnSpPr>
        <p:spPr>
          <a:xfrm rot="10800000" flipH="1">
            <a:off x="7629475" y="5316775"/>
            <a:ext cx="3217800" cy="4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41" name="Google Shape;341;g1798322eb20_1_45"/>
          <p:cNvCxnSpPr/>
          <p:nvPr/>
        </p:nvCxnSpPr>
        <p:spPr>
          <a:xfrm>
            <a:off x="7283450" y="1843647"/>
            <a:ext cx="0" cy="336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42" name="Google Shape;342;g1798322eb20_1_45"/>
          <p:cNvSpPr txBox="1"/>
          <p:nvPr/>
        </p:nvSpPr>
        <p:spPr>
          <a:xfrm>
            <a:off x="8057990" y="5453339"/>
            <a:ext cx="2274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Largura</a:t>
            </a: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Min. 3m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g1798322eb20_1_45"/>
          <p:cNvSpPr txBox="1"/>
          <p:nvPr/>
        </p:nvSpPr>
        <p:spPr>
          <a:xfrm>
            <a:off x="6015580" y="4162572"/>
            <a:ext cx="1173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Altura</a:t>
            </a: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Min. 3m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44" name="Google Shape;344;g1798322eb20_1_45"/>
          <p:cNvCxnSpPr/>
          <p:nvPr/>
        </p:nvCxnSpPr>
        <p:spPr>
          <a:xfrm>
            <a:off x="8077697" y="881262"/>
            <a:ext cx="0" cy="1029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45" name="Google Shape;345;g1798322eb20_1_45"/>
          <p:cNvCxnSpPr/>
          <p:nvPr/>
        </p:nvCxnSpPr>
        <p:spPr>
          <a:xfrm>
            <a:off x="7378029" y="2744313"/>
            <a:ext cx="3971400" cy="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6" name="Google Shape;346;g1798322eb20_1_45"/>
          <p:cNvCxnSpPr/>
          <p:nvPr/>
        </p:nvCxnSpPr>
        <p:spPr>
          <a:xfrm>
            <a:off x="7378029" y="3747033"/>
            <a:ext cx="3971400" cy="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7" name="Google Shape;347;g1798322eb20_1_45"/>
          <p:cNvSpPr txBox="1"/>
          <p:nvPr/>
        </p:nvSpPr>
        <p:spPr>
          <a:xfrm>
            <a:off x="10846452" y="3072919"/>
            <a:ext cx="36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X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g1798322eb20_1_45"/>
          <p:cNvSpPr txBox="1"/>
          <p:nvPr/>
        </p:nvSpPr>
        <p:spPr>
          <a:xfrm>
            <a:off x="8129748" y="1227140"/>
            <a:ext cx="36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X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76a966330d_1_6"/>
          <p:cNvSpPr txBox="1"/>
          <p:nvPr/>
        </p:nvSpPr>
        <p:spPr>
          <a:xfrm>
            <a:off x="2617950" y="3161337"/>
            <a:ext cx="69561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pt-BR" sz="40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SIMULAÇÕES</a:t>
            </a:r>
            <a:endParaRPr sz="41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4" name="Google Shape;354;g176a966330d_1_6"/>
          <p:cNvPicPr preferRelativeResize="0"/>
          <p:nvPr/>
        </p:nvPicPr>
        <p:blipFill rotWithShape="1">
          <a:blip r:embed="rId4">
            <a:alphaModFix/>
          </a:blip>
          <a:srcRect t="69" b="68"/>
          <a:stretch/>
        </p:blipFill>
        <p:spPr>
          <a:xfrm>
            <a:off x="10795635" y="181850"/>
            <a:ext cx="1173266" cy="64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684d255f9_0_20"/>
          <p:cNvSpPr txBox="1"/>
          <p:nvPr/>
        </p:nvSpPr>
        <p:spPr>
          <a:xfrm>
            <a:off x="4659000" y="5316150"/>
            <a:ext cx="6908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pt-BR" sz="45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Sinalização externa</a:t>
            </a:r>
            <a:endParaRPr sz="4500" b="0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g176a966330d_1_11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360" name="Google Shape;360;g176a966330d_1_11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1" name="Google Shape;361;g176a966330d_1_11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2" name="Google Shape;362;g176a966330d_1_11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3" name="Google Shape;363;g176a966330d_1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6028" y="1713362"/>
            <a:ext cx="5545972" cy="3114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176a966330d_1_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13361"/>
            <a:ext cx="4208167" cy="311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176a966330d_1_11"/>
          <p:cNvPicPr preferRelativeResize="0"/>
          <p:nvPr/>
        </p:nvPicPr>
        <p:blipFill rotWithShape="1">
          <a:blip r:embed="rId5">
            <a:alphaModFix/>
          </a:blip>
          <a:srcRect l="150" t="7876" r="58147"/>
          <a:stretch/>
        </p:blipFill>
        <p:spPr>
          <a:xfrm>
            <a:off x="4367249" y="1713362"/>
            <a:ext cx="2119684" cy="311483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176a966330d_1_11"/>
          <p:cNvSpPr txBox="1"/>
          <p:nvPr/>
        </p:nvSpPr>
        <p:spPr>
          <a:xfrm>
            <a:off x="9199200" y="5895575"/>
            <a:ext cx="26070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 b="0" i="0" u="none" strike="noStrike" cap="none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Simulação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67" name="Google Shape;367;g176a966330d_1_11"/>
          <p:cNvPicPr preferRelativeResize="0"/>
          <p:nvPr/>
        </p:nvPicPr>
        <p:blipFill rotWithShape="1">
          <a:blip r:embed="rId6">
            <a:alphaModFix/>
          </a:blip>
          <a:srcRect t="7457" r="64050" b="13127"/>
          <a:stretch/>
        </p:blipFill>
        <p:spPr>
          <a:xfrm>
            <a:off x="4367251" y="1713350"/>
            <a:ext cx="2119675" cy="31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176a966330d_1_11"/>
          <p:cNvPicPr preferRelativeResize="0"/>
          <p:nvPr/>
        </p:nvPicPr>
        <p:blipFill rotWithShape="1">
          <a:blip r:embed="rId7">
            <a:alphaModFix/>
          </a:blip>
          <a:srcRect l="5722" t="13428" r="15882" b="8175"/>
          <a:stretch/>
        </p:blipFill>
        <p:spPr>
          <a:xfrm>
            <a:off x="-8" y="1713351"/>
            <a:ext cx="4208175" cy="311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ae5018e6a6_1_114"/>
          <p:cNvSpPr/>
          <p:nvPr/>
        </p:nvSpPr>
        <p:spPr>
          <a:xfrm>
            <a:off x="0" y="5691116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4" name="Google Shape;374;g2ae5018e6a6_1_114"/>
          <p:cNvPicPr preferRelativeResize="0"/>
          <p:nvPr/>
        </p:nvPicPr>
        <p:blipFill rotWithShape="1">
          <a:blip r:embed="rId3">
            <a:alphaModFix/>
          </a:blip>
          <a:srcRect l="19" r="9"/>
          <a:stretch/>
        </p:blipFill>
        <p:spPr>
          <a:xfrm>
            <a:off x="10794827" y="181624"/>
            <a:ext cx="1174074" cy="64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5" name="Google Shape;375;g2ae5018e6a6_1_114"/>
          <p:cNvGrpSpPr/>
          <p:nvPr/>
        </p:nvGrpSpPr>
        <p:grpSpPr>
          <a:xfrm>
            <a:off x="4036443" y="-46"/>
            <a:ext cx="3578991" cy="1743647"/>
            <a:chOff x="2743235" y="-80"/>
            <a:chExt cx="6182400" cy="3012000"/>
          </a:xfrm>
        </p:grpSpPr>
        <p:sp>
          <p:nvSpPr>
            <p:cNvPr id="376" name="Google Shape;376;g2ae5018e6a6_1_114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7" name="Google Shape;377;g2ae5018e6a6_1_114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78" name="Google Shape;378;g2ae5018e6a6_1_114"/>
          <p:cNvSpPr txBox="1"/>
          <p:nvPr/>
        </p:nvSpPr>
        <p:spPr>
          <a:xfrm>
            <a:off x="1078549" y="3513878"/>
            <a:ext cx="4239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 aplicações a seguir s</a:t>
            </a: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ão exemplos e</a:t>
            </a: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compreendem o uso </a:t>
            </a: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externo em veículos</a:t>
            </a:r>
            <a:b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onde haja estrutura do SGB. 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2ae5018e6a6_1_114"/>
          <p:cNvSpPr txBox="1"/>
          <p:nvPr/>
        </p:nvSpPr>
        <p:spPr>
          <a:xfrm>
            <a:off x="1078550" y="2090400"/>
            <a:ext cx="4239300" cy="12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Plotagem</a:t>
            </a:r>
            <a:endParaRPr sz="4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Veículos</a:t>
            </a:r>
            <a:endParaRPr sz="4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0" name="Google Shape;380;g2ae5018e6a6_1_114"/>
          <p:cNvPicPr preferRelativeResize="0"/>
          <p:nvPr/>
        </p:nvPicPr>
        <p:blipFill rotWithShape="1">
          <a:blip r:embed="rId4">
            <a:alphaModFix/>
          </a:blip>
          <a:srcRect t="651" b="641"/>
          <a:stretch/>
        </p:blipFill>
        <p:spPr>
          <a:xfrm>
            <a:off x="6621725" y="1619475"/>
            <a:ext cx="4487474" cy="4567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9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g2ae5018e6a6_1_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450" y="2093475"/>
            <a:ext cx="11279099" cy="2671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6" name="Google Shape;386;g2ae5018e6a6_1_125"/>
          <p:cNvGrpSpPr/>
          <p:nvPr/>
        </p:nvGrpSpPr>
        <p:grpSpPr>
          <a:xfrm rot="10800000">
            <a:off x="69592" y="5114354"/>
            <a:ext cx="3578991" cy="1743647"/>
            <a:chOff x="2743235" y="-80"/>
            <a:chExt cx="6182400" cy="3012000"/>
          </a:xfrm>
        </p:grpSpPr>
        <p:sp>
          <p:nvSpPr>
            <p:cNvPr id="387" name="Google Shape;387;g2ae5018e6a6_1_125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8" name="Google Shape;388;g2ae5018e6a6_1_125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89" name="Google Shape;389;g2ae5018e6a6_1_125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0" name="Google Shape;390;g2ae5018e6a6_1_125"/>
          <p:cNvSpPr txBox="1"/>
          <p:nvPr/>
        </p:nvSpPr>
        <p:spPr>
          <a:xfrm>
            <a:off x="9351600" y="6047975"/>
            <a:ext cx="26070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TR4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9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g2ae5018e6a6_1_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525" y="747325"/>
            <a:ext cx="10562857" cy="250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2ae5018e6a6_1_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4525" y="3456789"/>
            <a:ext cx="10562949" cy="25014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" name="Google Shape;397;g2ae5018e6a6_1_134"/>
          <p:cNvGrpSpPr/>
          <p:nvPr/>
        </p:nvGrpSpPr>
        <p:grpSpPr>
          <a:xfrm rot="10800000">
            <a:off x="-1774058" y="5042029"/>
            <a:ext cx="3578991" cy="1743647"/>
            <a:chOff x="2743235" y="-80"/>
            <a:chExt cx="6182400" cy="3012000"/>
          </a:xfrm>
        </p:grpSpPr>
        <p:sp>
          <p:nvSpPr>
            <p:cNvPr id="398" name="Google Shape;398;g2ae5018e6a6_1_134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9" name="Google Shape;399;g2ae5018e6a6_1_134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00" name="Google Shape;400;g2ae5018e6a6_1_134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1" name="Google Shape;401;g2ae5018e6a6_1_134"/>
          <p:cNvSpPr txBox="1"/>
          <p:nvPr/>
        </p:nvSpPr>
        <p:spPr>
          <a:xfrm>
            <a:off x="8952225" y="6047975"/>
            <a:ext cx="30063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Triton - Hilux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9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g2ae5018e6a6_1_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083" y="991406"/>
            <a:ext cx="10647839" cy="513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" name="Google Shape;407;g2ae5018e6a6_1_144"/>
          <p:cNvGrpSpPr/>
          <p:nvPr/>
        </p:nvGrpSpPr>
        <p:grpSpPr>
          <a:xfrm rot="10800000">
            <a:off x="69592" y="5114354"/>
            <a:ext cx="3578991" cy="1743647"/>
            <a:chOff x="2743235" y="-80"/>
            <a:chExt cx="6182400" cy="3012000"/>
          </a:xfrm>
        </p:grpSpPr>
        <p:sp>
          <p:nvSpPr>
            <p:cNvPr id="408" name="Google Shape;408;g2ae5018e6a6_1_144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9" name="Google Shape;409;g2ae5018e6a6_1_144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10" name="Google Shape;410;g2ae5018e6a6_1_144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1" name="Google Shape;411;g2ae5018e6a6_1_144"/>
          <p:cNvSpPr txBox="1"/>
          <p:nvPr/>
        </p:nvSpPr>
        <p:spPr>
          <a:xfrm>
            <a:off x="7745625" y="6047975"/>
            <a:ext cx="42129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F4000 - Baús - ANA</a:t>
            </a:r>
            <a:endParaRPr sz="3000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7684d255f9_0_28"/>
          <p:cNvSpPr txBox="1"/>
          <p:nvPr/>
        </p:nvSpPr>
        <p:spPr>
          <a:xfrm>
            <a:off x="4659000" y="5316150"/>
            <a:ext cx="6908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pt-BR" sz="45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Sinalização interna</a:t>
            </a:r>
            <a:endParaRPr sz="4500" b="0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g278ce4bcfeb_0_23"/>
          <p:cNvPicPr preferRelativeResize="0"/>
          <p:nvPr/>
        </p:nvPicPr>
        <p:blipFill rotWithShape="1">
          <a:blip r:embed="rId3">
            <a:alphaModFix/>
          </a:blip>
          <a:srcRect t="2785" b="2784"/>
          <a:stretch/>
        </p:blipFill>
        <p:spPr>
          <a:xfrm>
            <a:off x="5656350" y="0"/>
            <a:ext cx="653565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278ce4bcfeb_0_23"/>
          <p:cNvSpPr/>
          <p:nvPr/>
        </p:nvSpPr>
        <p:spPr>
          <a:xfrm>
            <a:off x="0" y="5691116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3" name="Google Shape;423;g278ce4bcfeb_0_23"/>
          <p:cNvSpPr txBox="1"/>
          <p:nvPr/>
        </p:nvSpPr>
        <p:spPr>
          <a:xfrm>
            <a:off x="748000" y="3833050"/>
            <a:ext cx="3819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Nesta aplicação (ao lado), encontramos exemplos de uso com uma ou duas linhas quando a sigla é colocada por extenso. Só utilizar duas linhas quando o nome por extenso não couber a até 10cm antes da sinalização com a seta.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4" name="Google Shape;424;g278ce4bcfeb_0_23"/>
          <p:cNvSpPr txBox="1"/>
          <p:nvPr/>
        </p:nvSpPr>
        <p:spPr>
          <a:xfrm>
            <a:off x="748000" y="2454005"/>
            <a:ext cx="59757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4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Sinalização</a:t>
            </a:r>
            <a:endParaRPr sz="4200" b="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4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direcional</a:t>
            </a:r>
            <a:endParaRPr sz="4200" b="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425" name="Google Shape;425;g278ce4bcfeb_0_23"/>
          <p:cNvGrpSpPr/>
          <p:nvPr/>
        </p:nvGrpSpPr>
        <p:grpSpPr>
          <a:xfrm>
            <a:off x="988443" y="-46"/>
            <a:ext cx="3578991" cy="1743647"/>
            <a:chOff x="2743235" y="-80"/>
            <a:chExt cx="6182400" cy="3012000"/>
          </a:xfrm>
        </p:grpSpPr>
        <p:sp>
          <p:nvSpPr>
            <p:cNvPr id="426" name="Google Shape;426;g278ce4bcfeb_0_23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7" name="Google Shape;427;g278ce4bcfeb_0_23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7684d255f9_0_32"/>
          <p:cNvSpPr/>
          <p:nvPr/>
        </p:nvSpPr>
        <p:spPr>
          <a:xfrm>
            <a:off x="0" y="5691116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3" name="Google Shape;433;g27684d255f9_0_32"/>
          <p:cNvPicPr preferRelativeResize="0"/>
          <p:nvPr/>
        </p:nvPicPr>
        <p:blipFill rotWithShape="1">
          <a:blip r:embed="rId3">
            <a:alphaModFix/>
          </a:blip>
          <a:srcRect l="18" r="9"/>
          <a:stretch/>
        </p:blipFill>
        <p:spPr>
          <a:xfrm>
            <a:off x="10794827" y="181624"/>
            <a:ext cx="1174074" cy="64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g27684d255f9_0_32"/>
          <p:cNvGrpSpPr/>
          <p:nvPr/>
        </p:nvGrpSpPr>
        <p:grpSpPr>
          <a:xfrm>
            <a:off x="4036443" y="-46"/>
            <a:ext cx="3578991" cy="1743647"/>
            <a:chOff x="2743235" y="-80"/>
            <a:chExt cx="6182400" cy="3012000"/>
          </a:xfrm>
        </p:grpSpPr>
        <p:sp>
          <p:nvSpPr>
            <p:cNvPr id="435" name="Google Shape;435;g27684d255f9_0_32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36" name="Google Shape;436;g27684d255f9_0_32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37" name="Google Shape;437;g27684d255f9_0_32"/>
          <p:cNvSpPr txBox="1"/>
          <p:nvPr/>
        </p:nvSpPr>
        <p:spPr>
          <a:xfrm>
            <a:off x="1078549" y="3513878"/>
            <a:ext cx="4239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 aplicações a seguir compreendem o uso interno em edificações onde haja estrutura do SGB. 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 portas internas podem ser de estruturas diversas, como madeira clara, escura ou outros materiais. Por este motivo, fizemos algumas aplicações distintas que podem ser utilizadas. 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8" name="Google Shape;438;g27684d255f9_0_32"/>
          <p:cNvSpPr txBox="1"/>
          <p:nvPr/>
        </p:nvSpPr>
        <p:spPr>
          <a:xfrm>
            <a:off x="1078550" y="2090400"/>
            <a:ext cx="4239300" cy="12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4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Placa para porta</a:t>
            </a:r>
            <a:endParaRPr sz="4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9" name="Google Shape;439;g27684d255f9_0_32"/>
          <p:cNvPicPr preferRelativeResize="0"/>
          <p:nvPr/>
        </p:nvPicPr>
        <p:blipFill rotWithShape="1">
          <a:blip r:embed="rId4">
            <a:alphaModFix/>
          </a:blip>
          <a:srcRect t="651" b="641"/>
          <a:stretch/>
        </p:blipFill>
        <p:spPr>
          <a:xfrm>
            <a:off x="6621725" y="1619475"/>
            <a:ext cx="4487474" cy="4567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7684d255f9_0_45"/>
          <p:cNvSpPr txBox="1"/>
          <p:nvPr/>
        </p:nvSpPr>
        <p:spPr>
          <a:xfrm>
            <a:off x="8113975" y="5852050"/>
            <a:ext cx="36723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Canaleta de metal/ aço 20cm x 6 cm</a:t>
            </a:r>
            <a:endParaRPr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Placa de PVC 19.8cm x 5.8cm </a:t>
            </a:r>
            <a:endParaRPr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5" name="Google Shape;445;g27684d255f9_0_45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6" name="Google Shape;446;g27684d255f9_0_45"/>
          <p:cNvSpPr txBox="1"/>
          <p:nvPr/>
        </p:nvSpPr>
        <p:spPr>
          <a:xfrm>
            <a:off x="9199200" y="5209775"/>
            <a:ext cx="26070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 b="0" i="0" u="none" strike="noStrike" cap="none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Arte Base 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447" name="Google Shape;447;g27684d255f9_0_45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448" name="Google Shape;448;g27684d255f9_0_45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9" name="Google Shape;449;g27684d255f9_0_45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450" name="Google Shape;450;g27684d255f9_0_45"/>
          <p:cNvPicPr preferRelativeResize="0"/>
          <p:nvPr/>
        </p:nvPicPr>
        <p:blipFill rotWithShape="1">
          <a:blip r:embed="rId3">
            <a:alphaModFix/>
          </a:blip>
          <a:srcRect t="26242" b="31971"/>
          <a:stretch/>
        </p:blipFill>
        <p:spPr>
          <a:xfrm>
            <a:off x="2073925" y="1317325"/>
            <a:ext cx="8044126" cy="336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g29f7e820e69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973" y="0"/>
            <a:ext cx="685805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g29f7e820e69_2_0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7" name="Google Shape;457;g29f7e820e69_2_0"/>
          <p:cNvSpPr txBox="1"/>
          <p:nvPr/>
        </p:nvSpPr>
        <p:spPr>
          <a:xfrm>
            <a:off x="9199200" y="5895575"/>
            <a:ext cx="26070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 b="0" i="0" u="none" strike="noStrike" cap="none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Aplicação 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458" name="Google Shape;458;g29f7e820e69_2_0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459" name="Google Shape;459;g29f7e820e69_2_0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0" name="Google Shape;460;g29f7e820e69_2_0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/>
          <p:nvPr/>
        </p:nvSpPr>
        <p:spPr>
          <a:xfrm>
            <a:off x="0" y="5691116"/>
            <a:ext cx="1166884" cy="1166884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4" name="Google Shape;154;p6"/>
          <p:cNvPicPr preferRelativeResize="0"/>
          <p:nvPr/>
        </p:nvPicPr>
        <p:blipFill rotWithShape="1">
          <a:blip r:embed="rId3">
            <a:alphaModFix/>
          </a:blip>
          <a:srcRect l="18" r="9"/>
          <a:stretch/>
        </p:blipFill>
        <p:spPr>
          <a:xfrm>
            <a:off x="10794827" y="181624"/>
            <a:ext cx="1174074" cy="64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6"/>
          <p:cNvGrpSpPr/>
          <p:nvPr/>
        </p:nvGrpSpPr>
        <p:grpSpPr>
          <a:xfrm>
            <a:off x="4036443" y="-46"/>
            <a:ext cx="3578991" cy="1743647"/>
            <a:chOff x="2743235" y="-80"/>
            <a:chExt cx="6182400" cy="3012000"/>
          </a:xfrm>
        </p:grpSpPr>
        <p:sp>
          <p:nvSpPr>
            <p:cNvPr id="156" name="Google Shape;156;p6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58" name="Google Shape;158;p6"/>
          <p:cNvGrpSpPr/>
          <p:nvPr/>
        </p:nvGrpSpPr>
        <p:grpSpPr>
          <a:xfrm>
            <a:off x="1078600" y="2090406"/>
            <a:ext cx="4170900" cy="2861687"/>
            <a:chOff x="1078600" y="1949228"/>
            <a:chExt cx="4170900" cy="2861687"/>
          </a:xfrm>
        </p:grpSpPr>
        <p:sp>
          <p:nvSpPr>
            <p:cNvPr id="159" name="Google Shape;159;p6"/>
            <p:cNvSpPr txBox="1"/>
            <p:nvPr/>
          </p:nvSpPr>
          <p:spPr>
            <a:xfrm>
              <a:off x="1078600" y="2686915"/>
              <a:ext cx="4170900" cy="21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 Serviço Geológico do Brasil está de cara nova,</a:t>
              </a:r>
              <a:br>
                <a:rPr lang="pt-BR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pt-BR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precisamos estampar e padronizar essa nova identidade na fachada das unidades espalhadas pelo Brasil.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 desafio é grande, já que cada escritório possui uma característica de localização e de estrutura de edifício diferentes entre si, e por isso pensamos nesta proposta, que traz uma solução para padronização e valorização estética da nova marca.</a:t>
              </a:r>
              <a:br>
                <a:rPr lang="pt-BR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pt-BR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Aproveitando suas cores e formas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0" name="Google Shape;160;p6"/>
            <p:cNvSpPr txBox="1"/>
            <p:nvPr/>
          </p:nvSpPr>
          <p:spPr>
            <a:xfrm>
              <a:off x="1078600" y="1949228"/>
              <a:ext cx="4170900" cy="7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</a:pPr>
              <a:r>
                <a:rPr lang="pt-BR" sz="42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Nova Fachada</a:t>
              </a:r>
              <a:endParaRPr sz="4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61" name="Google Shape;161;p6"/>
          <p:cNvPicPr preferRelativeResize="0"/>
          <p:nvPr/>
        </p:nvPicPr>
        <p:blipFill rotWithShape="1">
          <a:blip r:embed="rId4">
            <a:alphaModFix/>
          </a:blip>
          <a:srcRect t="651" b="641"/>
          <a:stretch/>
        </p:blipFill>
        <p:spPr>
          <a:xfrm>
            <a:off x="6621725" y="1619475"/>
            <a:ext cx="4487474" cy="4567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g27987d3e662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975" y="-50"/>
            <a:ext cx="6858051" cy="6858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6" name="Google Shape;466;g27987d3e662_0_9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467" name="Google Shape;467;g27987d3e662_0_9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8" name="Google Shape;468;g27987d3e662_0_9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69" name="Google Shape;469;g27987d3e662_0_9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0" name="Google Shape;470;g27987d3e662_0_9"/>
          <p:cNvSpPr txBox="1"/>
          <p:nvPr/>
        </p:nvSpPr>
        <p:spPr>
          <a:xfrm>
            <a:off x="9199200" y="5895575"/>
            <a:ext cx="26070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 b="0" i="0" u="none" strike="noStrike" cap="none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Aplicação 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g27987d3e662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975" y="0"/>
            <a:ext cx="6858051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6" name="Google Shape;476;g27987d3e662_0_0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477" name="Google Shape;477;g27987d3e662_0_0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8" name="Google Shape;478;g27987d3e662_0_0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79" name="Google Shape;479;g27987d3e662_0_0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0" name="Google Shape;480;g27987d3e662_0_0"/>
          <p:cNvSpPr txBox="1"/>
          <p:nvPr/>
        </p:nvSpPr>
        <p:spPr>
          <a:xfrm>
            <a:off x="9199200" y="5895575"/>
            <a:ext cx="26070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 b="0" i="0" u="none" strike="noStrike" cap="none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Aplicação 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g27987ed7a22_0_0"/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>
            <a:off x="5561638" y="1095288"/>
            <a:ext cx="6073533" cy="378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6" name="Google Shape;486;g27987ed7a22_0_0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487" name="Google Shape;487;g27987ed7a22_0_0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8" name="Google Shape;488;g27987ed7a22_0_0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89" name="Google Shape;489;g27987ed7a22_0_0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0" name="Google Shape;490;g27987ed7a22_0_0"/>
          <p:cNvSpPr txBox="1"/>
          <p:nvPr/>
        </p:nvSpPr>
        <p:spPr>
          <a:xfrm>
            <a:off x="9216750" y="5214025"/>
            <a:ext cx="26070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 b="0" i="0" u="none" strike="noStrike" cap="none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Aplicação 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491" name="Google Shape;491;g27987ed7a22_0_0"/>
          <p:cNvPicPr preferRelativeResize="0"/>
          <p:nvPr/>
        </p:nvPicPr>
        <p:blipFill rotWithShape="1">
          <a:blip r:embed="rId4">
            <a:alphaModFix/>
          </a:blip>
          <a:srcRect t="9190" b="9190"/>
          <a:stretch/>
        </p:blipFill>
        <p:spPr>
          <a:xfrm>
            <a:off x="558600" y="1095300"/>
            <a:ext cx="4642326" cy="3788899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g27987ed7a22_0_0"/>
          <p:cNvSpPr txBox="1"/>
          <p:nvPr/>
        </p:nvSpPr>
        <p:spPr>
          <a:xfrm>
            <a:off x="8113975" y="5852050"/>
            <a:ext cx="36723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Canaleta de metal/ aço 20cm x 6 cm</a:t>
            </a:r>
            <a:endParaRPr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Placa de PVC 19.8cm x 5.8cm </a:t>
            </a:r>
            <a:endParaRPr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oogle Shape;497;g27684d255f9_0_56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498" name="Google Shape;498;g27684d255f9_0_56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9" name="Google Shape;499;g27684d255f9_0_56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00" name="Google Shape;500;g27684d255f9_0_56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1" name="Google Shape;501;g27684d255f9_0_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5450" y="3248837"/>
            <a:ext cx="532475" cy="53247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27684d255f9_0_56"/>
          <p:cNvSpPr txBox="1"/>
          <p:nvPr/>
        </p:nvSpPr>
        <p:spPr>
          <a:xfrm>
            <a:off x="1923975" y="996725"/>
            <a:ext cx="58638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4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Porta de vidro</a:t>
            </a:r>
            <a:endParaRPr sz="4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3" name="Google Shape;503;g27684d255f9_0_56"/>
          <p:cNvSpPr txBox="1"/>
          <p:nvPr/>
        </p:nvSpPr>
        <p:spPr>
          <a:xfrm>
            <a:off x="3478775" y="3330125"/>
            <a:ext cx="3258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2000" b="1" i="0" u="none" strike="noStrike" cap="non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 sz="2000" b="1" i="0" u="none" strike="noStrike" cap="none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04" name="Google Shape;504;g27684d255f9_0_56"/>
          <p:cNvSpPr txBox="1"/>
          <p:nvPr/>
        </p:nvSpPr>
        <p:spPr>
          <a:xfrm>
            <a:off x="3882363" y="3203975"/>
            <a:ext cx="19884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Versão 1</a:t>
            </a:r>
            <a:endParaRPr sz="2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Duas portas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5" name="Google Shape;505;g27684d255f9_0_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5112" y="3248837"/>
            <a:ext cx="532475" cy="53247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27684d255f9_0_56"/>
          <p:cNvSpPr txBox="1"/>
          <p:nvPr/>
        </p:nvSpPr>
        <p:spPr>
          <a:xfrm>
            <a:off x="6268438" y="3330125"/>
            <a:ext cx="3258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2000" b="1" i="0" u="none" strike="noStrike" cap="non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sz="2000" b="1" i="0" u="none" strike="noStrike" cap="none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07" name="Google Shape;507;g27684d255f9_0_56"/>
          <p:cNvSpPr txBox="1"/>
          <p:nvPr/>
        </p:nvSpPr>
        <p:spPr>
          <a:xfrm>
            <a:off x="6828163" y="3203975"/>
            <a:ext cx="19884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Versão 2</a:t>
            </a:r>
            <a:endParaRPr sz="2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Porta de Correr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g27684d255f9_0_73"/>
          <p:cNvPicPr preferRelativeResize="0"/>
          <p:nvPr/>
        </p:nvPicPr>
        <p:blipFill rotWithShape="1">
          <a:blip r:embed="rId3">
            <a:alphaModFix/>
          </a:blip>
          <a:srcRect b="9778"/>
          <a:stretch/>
        </p:blipFill>
        <p:spPr>
          <a:xfrm>
            <a:off x="2295250" y="0"/>
            <a:ext cx="7601526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3" name="Google Shape;513;g27684d255f9_0_73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514" name="Google Shape;514;g27684d255f9_0_73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5" name="Google Shape;515;g27684d255f9_0_73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16" name="Google Shape;516;g27684d255f9_0_73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7" name="Google Shape;517;g27684d255f9_0_73"/>
          <p:cNvSpPr txBox="1"/>
          <p:nvPr/>
        </p:nvSpPr>
        <p:spPr>
          <a:xfrm>
            <a:off x="9199200" y="5895575"/>
            <a:ext cx="26070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 b="0" i="0" u="none" strike="noStrike" cap="none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Versão 1 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g27684d255f9_0_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9099" y="739699"/>
            <a:ext cx="7273802" cy="5455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3" name="Google Shape;523;g27684d255f9_0_93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524" name="Google Shape;524;g27684d255f9_0_93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5" name="Google Shape;525;g27684d255f9_0_93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26" name="Google Shape;526;g27684d255f9_0_93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7" name="Google Shape;527;g27684d255f9_0_93"/>
          <p:cNvSpPr txBox="1"/>
          <p:nvPr/>
        </p:nvSpPr>
        <p:spPr>
          <a:xfrm>
            <a:off x="9199200" y="5895575"/>
            <a:ext cx="26070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 b="0" i="0" u="none" strike="noStrike" cap="none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Versão 2 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78bf3ab5a9_1_0"/>
          <p:cNvSpPr/>
          <p:nvPr/>
        </p:nvSpPr>
        <p:spPr>
          <a:xfrm>
            <a:off x="0" y="5691116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33" name="Google Shape;533;g278bf3ab5a9_1_0"/>
          <p:cNvPicPr preferRelativeResize="0"/>
          <p:nvPr/>
        </p:nvPicPr>
        <p:blipFill rotWithShape="1">
          <a:blip r:embed="rId3">
            <a:alphaModFix/>
          </a:blip>
          <a:srcRect l="18" r="9"/>
          <a:stretch/>
        </p:blipFill>
        <p:spPr>
          <a:xfrm>
            <a:off x="10794827" y="181624"/>
            <a:ext cx="1174074" cy="64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g278bf3ab5a9_1_0"/>
          <p:cNvGrpSpPr/>
          <p:nvPr/>
        </p:nvGrpSpPr>
        <p:grpSpPr>
          <a:xfrm>
            <a:off x="4036443" y="-46"/>
            <a:ext cx="3578991" cy="1743647"/>
            <a:chOff x="2743235" y="-80"/>
            <a:chExt cx="6182400" cy="3012000"/>
          </a:xfrm>
        </p:grpSpPr>
        <p:sp>
          <p:nvSpPr>
            <p:cNvPr id="535" name="Google Shape;535;g278bf3ab5a9_1_0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6" name="Google Shape;536;g278bf3ab5a9_1_0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37" name="Google Shape;537;g278bf3ab5a9_1_0"/>
          <p:cNvSpPr txBox="1"/>
          <p:nvPr/>
        </p:nvSpPr>
        <p:spPr>
          <a:xfrm>
            <a:off x="1078549" y="3513878"/>
            <a:ext cx="423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 aplicações a seguir compreendem o uso interno em edificações onde haja estrutura do SGB. 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8" name="Google Shape;538;g278bf3ab5a9_1_0"/>
          <p:cNvSpPr txBox="1"/>
          <p:nvPr/>
        </p:nvSpPr>
        <p:spPr>
          <a:xfrm>
            <a:off x="1078550" y="2090400"/>
            <a:ext cx="4239300" cy="12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4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Placas para banheiros</a:t>
            </a:r>
            <a:endParaRPr sz="4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9" name="Google Shape;539;g278bf3ab5a9_1_0"/>
          <p:cNvPicPr preferRelativeResize="0"/>
          <p:nvPr/>
        </p:nvPicPr>
        <p:blipFill rotWithShape="1">
          <a:blip r:embed="rId4">
            <a:alphaModFix/>
          </a:blip>
          <a:srcRect t="651" b="641"/>
          <a:stretch/>
        </p:blipFill>
        <p:spPr>
          <a:xfrm>
            <a:off x="6621725" y="1619475"/>
            <a:ext cx="4487474" cy="4567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g278bf3ab5a9_1_11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545" name="Google Shape;545;g278bf3ab5a9_1_11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6" name="Google Shape;546;g278bf3ab5a9_1_11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47" name="Google Shape;547;g278bf3ab5a9_1_11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8" name="Google Shape;548;g278bf3ab5a9_1_11"/>
          <p:cNvSpPr txBox="1"/>
          <p:nvPr/>
        </p:nvSpPr>
        <p:spPr>
          <a:xfrm>
            <a:off x="9199200" y="5895575"/>
            <a:ext cx="26070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 b="0" i="0" u="none" strike="noStrike" cap="none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Masculino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49" name="Google Shape;549;g278bf3ab5a9_1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0122" y="1754423"/>
            <a:ext cx="6691763" cy="33491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g278ce4bcfeb_0_2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555" name="Google Shape;555;g278ce4bcfeb_0_2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6" name="Google Shape;556;g278ce4bcfeb_0_2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57" name="Google Shape;557;g278ce4bcfeb_0_2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8" name="Google Shape;558;g278ce4bcfeb_0_2"/>
          <p:cNvSpPr txBox="1"/>
          <p:nvPr/>
        </p:nvSpPr>
        <p:spPr>
          <a:xfrm>
            <a:off x="9199200" y="5895575"/>
            <a:ext cx="26070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 b="0" i="0" u="none" strike="noStrike" cap="none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Feminino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59" name="Google Shape;559;g278ce4bcfeb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0747" y="1746375"/>
            <a:ext cx="6730527" cy="33652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g27987ed7a22_0_19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565" name="Google Shape;565;g27987ed7a22_0_19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6" name="Google Shape;566;g27987ed7a22_0_19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67" name="Google Shape;567;g27987ed7a22_0_19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8" name="Google Shape;568;g27987ed7a22_0_19"/>
          <p:cNvSpPr txBox="1"/>
          <p:nvPr/>
        </p:nvSpPr>
        <p:spPr>
          <a:xfrm>
            <a:off x="8211300" y="5895575"/>
            <a:ext cx="39807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 b="0" i="0" u="none" strike="noStrike" cap="none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Aplicação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69" name="Google Shape;569;g27987ed7a22_0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8211302" cy="684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g27987ed7a22_0_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7600" y="2590175"/>
            <a:ext cx="1006551" cy="5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g27987ed7a22_0_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4147" y="2590175"/>
            <a:ext cx="1007555" cy="50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g176a966330d_0_6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167" name="Google Shape;167;g176a966330d_0_6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8" name="Google Shape;168;g176a966330d_0_6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69" name="Google Shape;169;g176a966330d_0_6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0" name="Google Shape;170;g176a966330d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3987" y="3248837"/>
            <a:ext cx="532475" cy="53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176a966330d_0_6"/>
          <p:cNvSpPr txBox="1"/>
          <p:nvPr/>
        </p:nvSpPr>
        <p:spPr>
          <a:xfrm>
            <a:off x="1923975" y="996725"/>
            <a:ext cx="27351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4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Versões</a:t>
            </a:r>
            <a:endParaRPr sz="4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g176a966330d_0_6"/>
          <p:cNvSpPr txBox="1"/>
          <p:nvPr/>
        </p:nvSpPr>
        <p:spPr>
          <a:xfrm>
            <a:off x="2027313" y="3330125"/>
            <a:ext cx="3258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2000" b="1" i="0" u="none" strike="noStrike" cap="non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 sz="2000" b="1" i="0" u="none" strike="noStrike" cap="none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73" name="Google Shape;173;g176a966330d_0_6"/>
          <p:cNvSpPr txBox="1"/>
          <p:nvPr/>
        </p:nvSpPr>
        <p:spPr>
          <a:xfrm>
            <a:off x="2430900" y="3203975"/>
            <a:ext cx="19884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Horizontal </a:t>
            </a:r>
            <a:endParaRPr sz="2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Prioritária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4" name="Google Shape;174;g176a966330d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3650" y="3248837"/>
            <a:ext cx="532475" cy="53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176a966330d_0_6"/>
          <p:cNvSpPr txBox="1"/>
          <p:nvPr/>
        </p:nvSpPr>
        <p:spPr>
          <a:xfrm>
            <a:off x="4816975" y="3330125"/>
            <a:ext cx="3258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2000" b="1" i="0" u="none" strike="noStrike" cap="non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sz="2000" b="1" i="0" u="none" strike="noStrike" cap="none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76" name="Google Shape;176;g176a966330d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6125" y="3248837"/>
            <a:ext cx="532475" cy="53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176a966330d_0_6"/>
          <p:cNvSpPr txBox="1"/>
          <p:nvPr/>
        </p:nvSpPr>
        <p:spPr>
          <a:xfrm>
            <a:off x="7659450" y="3330125"/>
            <a:ext cx="3258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2000" b="1" i="0" u="none" strike="noStrike" cap="non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sz="2000" b="1" i="0" u="none" strike="noStrike" cap="none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78" name="Google Shape;178;g176a966330d_0_6"/>
          <p:cNvSpPr txBox="1"/>
          <p:nvPr/>
        </p:nvSpPr>
        <p:spPr>
          <a:xfrm>
            <a:off x="5376700" y="3203975"/>
            <a:ext cx="19884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Vertical</a:t>
            </a:r>
            <a:endParaRPr sz="2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Secundária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g176a966330d_0_6"/>
          <p:cNvSpPr txBox="1"/>
          <p:nvPr/>
        </p:nvSpPr>
        <p:spPr>
          <a:xfrm>
            <a:off x="8279625" y="3203975"/>
            <a:ext cx="21696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Giga</a:t>
            </a:r>
            <a:endParaRPr sz="2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 grandes edifícios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eb7a71f91a_0_8"/>
          <p:cNvSpPr/>
          <p:nvPr/>
        </p:nvSpPr>
        <p:spPr>
          <a:xfrm>
            <a:off x="0" y="5691116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77" name="Google Shape;577;g1eb7a71f91a_0_8"/>
          <p:cNvPicPr preferRelativeResize="0"/>
          <p:nvPr/>
        </p:nvPicPr>
        <p:blipFill rotWithShape="1">
          <a:blip r:embed="rId3">
            <a:alphaModFix/>
          </a:blip>
          <a:srcRect l="18" r="9"/>
          <a:stretch/>
        </p:blipFill>
        <p:spPr>
          <a:xfrm>
            <a:off x="10794827" y="181624"/>
            <a:ext cx="1174074" cy="64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8" name="Google Shape;578;g1eb7a71f91a_0_8"/>
          <p:cNvGrpSpPr/>
          <p:nvPr/>
        </p:nvGrpSpPr>
        <p:grpSpPr>
          <a:xfrm>
            <a:off x="4036443" y="-46"/>
            <a:ext cx="3578991" cy="1743647"/>
            <a:chOff x="2743235" y="-80"/>
            <a:chExt cx="6182400" cy="3012000"/>
          </a:xfrm>
        </p:grpSpPr>
        <p:sp>
          <p:nvSpPr>
            <p:cNvPr id="579" name="Google Shape;579;g1eb7a71f91a_0_8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0" name="Google Shape;580;g1eb7a71f91a_0_8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81" name="Google Shape;581;g1eb7a71f91a_0_8"/>
          <p:cNvSpPr txBox="1"/>
          <p:nvPr/>
        </p:nvSpPr>
        <p:spPr>
          <a:xfrm>
            <a:off x="1078549" y="2924403"/>
            <a:ext cx="423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 aplicações a seguir compreendem o uso interno em edificações onde haja estrutura do SGB. 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2" name="Google Shape;582;g1eb7a71f91a_0_8"/>
          <p:cNvSpPr txBox="1"/>
          <p:nvPr/>
        </p:nvSpPr>
        <p:spPr>
          <a:xfrm>
            <a:off x="1078550" y="2090400"/>
            <a:ext cx="4239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4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Lixeiras</a:t>
            </a:r>
            <a:endParaRPr sz="4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3" name="Google Shape;583;g1eb7a71f91a_0_8"/>
          <p:cNvPicPr preferRelativeResize="0"/>
          <p:nvPr/>
        </p:nvPicPr>
        <p:blipFill rotWithShape="1">
          <a:blip r:embed="rId4">
            <a:alphaModFix/>
          </a:blip>
          <a:srcRect t="651" b="641"/>
          <a:stretch/>
        </p:blipFill>
        <p:spPr>
          <a:xfrm>
            <a:off x="6621725" y="1619475"/>
            <a:ext cx="4487474" cy="4567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g2792547fefc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" y="0"/>
            <a:ext cx="6857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g2792547fefc_1_0"/>
          <p:cNvPicPr preferRelativeResize="0"/>
          <p:nvPr/>
        </p:nvPicPr>
        <p:blipFill rotWithShape="1">
          <a:blip r:embed="rId4">
            <a:alphaModFix/>
          </a:blip>
          <a:srcRect l="6984"/>
          <a:stretch/>
        </p:blipFill>
        <p:spPr>
          <a:xfrm>
            <a:off x="5812825" y="0"/>
            <a:ext cx="6379177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0" name="Google Shape;590;g2792547fefc_1_0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591" name="Google Shape;591;g2792547fefc_1_0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2" name="Google Shape;592;g2792547fefc_1_0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93" name="Google Shape;593;g2792547fefc_1_0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g27684d255f9_0_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g27684d255f9_0_13"/>
          <p:cNvSpPr txBox="1"/>
          <p:nvPr/>
        </p:nvSpPr>
        <p:spPr>
          <a:xfrm>
            <a:off x="4796100" y="3270000"/>
            <a:ext cx="25998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Núcleo de Comunicação | </a:t>
            </a:r>
            <a:r>
              <a:rPr lang="pt-BR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lang="pt-BR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0" name="Google Shape;600;g27684d255f9_0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3064" y="6149284"/>
            <a:ext cx="3125873" cy="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76a966330d_0_57"/>
          <p:cNvSpPr txBox="1"/>
          <p:nvPr/>
        </p:nvSpPr>
        <p:spPr>
          <a:xfrm>
            <a:off x="2617950" y="3161337"/>
            <a:ext cx="69561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pt-BR" sz="40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HORIZONTAL</a:t>
            </a:r>
            <a:endParaRPr sz="4000" b="0" i="0" u="none" strike="noStrike" cap="none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pt-BR" sz="2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prioritária</a:t>
            </a:r>
            <a:endParaRPr sz="21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5" name="Google Shape;185;g176a966330d_0_57"/>
          <p:cNvPicPr preferRelativeResize="0"/>
          <p:nvPr/>
        </p:nvPicPr>
        <p:blipFill rotWithShape="1">
          <a:blip r:embed="rId4">
            <a:alphaModFix/>
          </a:blip>
          <a:srcRect t="69" b="68"/>
          <a:stretch/>
        </p:blipFill>
        <p:spPr>
          <a:xfrm>
            <a:off x="10795635" y="181850"/>
            <a:ext cx="1173266" cy="64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176a966330d_0_74"/>
          <p:cNvPicPr preferRelativeResize="0"/>
          <p:nvPr/>
        </p:nvPicPr>
        <p:blipFill rotWithShape="1">
          <a:blip r:embed="rId3">
            <a:alphaModFix/>
          </a:blip>
          <a:srcRect r="46395"/>
          <a:stretch/>
        </p:blipFill>
        <p:spPr>
          <a:xfrm>
            <a:off x="5656350" y="0"/>
            <a:ext cx="65356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176a966330d_0_74"/>
          <p:cNvSpPr/>
          <p:nvPr/>
        </p:nvSpPr>
        <p:spPr>
          <a:xfrm>
            <a:off x="0" y="5691116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2" name="Google Shape;192;g176a966330d_0_74"/>
          <p:cNvSpPr txBox="1"/>
          <p:nvPr/>
        </p:nvSpPr>
        <p:spPr>
          <a:xfrm>
            <a:off x="824200" y="3195300"/>
            <a:ext cx="3363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versão horizontal é a de uso prioritário, já que a maioria das edificações poderá recebê-la sem maiores dificuldades.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Ela consiste na marca do SGB versão positiva / colorida de uso prioritário no manual de marca aplicado em uma chapa retro-iluminada.</a:t>
            </a: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g176a966330d_0_74"/>
          <p:cNvSpPr txBox="1"/>
          <p:nvPr/>
        </p:nvSpPr>
        <p:spPr>
          <a:xfrm>
            <a:off x="824200" y="2457605"/>
            <a:ext cx="59757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4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Horizontal</a:t>
            </a:r>
            <a:endParaRPr sz="4200" b="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94" name="Google Shape;194;g176a966330d_0_7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25351" b="25351"/>
          <a:stretch/>
        </p:blipFill>
        <p:spPr>
          <a:xfrm>
            <a:off x="5737087" y="2616100"/>
            <a:ext cx="6374175" cy="2244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g176a966330d_0_74"/>
          <p:cNvGrpSpPr/>
          <p:nvPr/>
        </p:nvGrpSpPr>
        <p:grpSpPr>
          <a:xfrm>
            <a:off x="988443" y="-46"/>
            <a:ext cx="3578991" cy="1743647"/>
            <a:chOff x="2743235" y="-80"/>
            <a:chExt cx="6182400" cy="3012000"/>
          </a:xfrm>
        </p:grpSpPr>
        <p:sp>
          <p:nvSpPr>
            <p:cNvPr id="196" name="Google Shape;196;g176a966330d_0_74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7" name="Google Shape;197;g176a966330d_0_74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98" name="Google Shape;198;g176a966330d_0_74"/>
          <p:cNvPicPr preferRelativeResize="0"/>
          <p:nvPr/>
        </p:nvPicPr>
        <p:blipFill rotWithShape="1">
          <a:blip r:embed="rId5">
            <a:alphaModFix/>
          </a:blip>
          <a:srcRect t="69" b="68"/>
          <a:stretch/>
        </p:blipFill>
        <p:spPr>
          <a:xfrm>
            <a:off x="10795635" y="181850"/>
            <a:ext cx="1173266" cy="64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176a966330d_0_104"/>
          <p:cNvPicPr preferRelativeResize="0"/>
          <p:nvPr/>
        </p:nvPicPr>
        <p:blipFill rotWithShape="1">
          <a:blip r:embed="rId3">
            <a:alphaModFix/>
          </a:blip>
          <a:srcRect t="34490" b="34490"/>
          <a:stretch/>
        </p:blipFill>
        <p:spPr>
          <a:xfrm>
            <a:off x="385812" y="1657762"/>
            <a:ext cx="11420375" cy="35424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g176a966330d_0_104"/>
          <p:cNvGrpSpPr/>
          <p:nvPr/>
        </p:nvGrpSpPr>
        <p:grpSpPr>
          <a:xfrm rot="10800000">
            <a:off x="69593" y="5114354"/>
            <a:ext cx="3578991" cy="1743647"/>
            <a:chOff x="2743235" y="-80"/>
            <a:chExt cx="6182400" cy="3012000"/>
          </a:xfrm>
        </p:grpSpPr>
        <p:sp>
          <p:nvSpPr>
            <p:cNvPr id="205" name="Google Shape;205;g176a966330d_0_104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6" name="Google Shape;206;g176a966330d_0_104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07" name="Google Shape;207;g176a966330d_0_104"/>
          <p:cNvSpPr/>
          <p:nvPr/>
        </p:nvSpPr>
        <p:spPr>
          <a:xfrm rot="10800000">
            <a:off x="11025000" y="-9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Google Shape;208;g176a966330d_0_104"/>
          <p:cNvSpPr txBox="1"/>
          <p:nvPr/>
        </p:nvSpPr>
        <p:spPr>
          <a:xfrm>
            <a:off x="9199200" y="5895575"/>
            <a:ext cx="26070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 b="0" i="0" u="none" strike="noStrike" cap="none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Aplicação 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176a966330d_0_88"/>
          <p:cNvPicPr preferRelativeResize="0"/>
          <p:nvPr/>
        </p:nvPicPr>
        <p:blipFill rotWithShape="1">
          <a:blip r:embed="rId3">
            <a:alphaModFix/>
          </a:blip>
          <a:srcRect t="39684" b="39686"/>
          <a:stretch/>
        </p:blipFill>
        <p:spPr>
          <a:xfrm>
            <a:off x="284288" y="2230088"/>
            <a:ext cx="11623424" cy="239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76a966330d_0_88"/>
          <p:cNvSpPr/>
          <p:nvPr/>
        </p:nvSpPr>
        <p:spPr>
          <a:xfrm>
            <a:off x="0" y="5691116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15" name="Google Shape;215;g176a966330d_0_88"/>
          <p:cNvGrpSpPr/>
          <p:nvPr/>
        </p:nvGrpSpPr>
        <p:grpSpPr>
          <a:xfrm>
            <a:off x="4036443" y="-46"/>
            <a:ext cx="3578991" cy="1743647"/>
            <a:chOff x="2743235" y="-80"/>
            <a:chExt cx="6182400" cy="3012000"/>
          </a:xfrm>
        </p:grpSpPr>
        <p:sp>
          <p:nvSpPr>
            <p:cNvPr id="216" name="Google Shape;216;g176a966330d_0_88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7" name="Google Shape;217;g176a966330d_0_88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18" name="Google Shape;218;g176a966330d_0_88"/>
          <p:cNvSpPr txBox="1"/>
          <p:nvPr/>
        </p:nvSpPr>
        <p:spPr>
          <a:xfrm>
            <a:off x="9199200" y="5895575"/>
            <a:ext cx="26070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3000" b="0" i="0" u="none" strike="noStrike" cap="none">
                <a:solidFill>
                  <a:srgbClr val="88888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Aplicação </a:t>
            </a:r>
            <a:endParaRPr sz="3000" b="0" i="0" u="none" strike="noStrike" cap="none">
              <a:solidFill>
                <a:srgbClr val="88888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g1798322eb20_1_0"/>
          <p:cNvPicPr preferRelativeResize="0"/>
          <p:nvPr/>
        </p:nvPicPr>
        <p:blipFill rotWithShape="1">
          <a:blip r:embed="rId3">
            <a:alphaModFix/>
          </a:blip>
          <a:srcRect r="46395"/>
          <a:stretch/>
        </p:blipFill>
        <p:spPr>
          <a:xfrm>
            <a:off x="5656350" y="0"/>
            <a:ext cx="65356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1798322eb20_1_0"/>
          <p:cNvSpPr/>
          <p:nvPr/>
        </p:nvSpPr>
        <p:spPr>
          <a:xfrm>
            <a:off x="0" y="5691116"/>
            <a:ext cx="1167000" cy="1167000"/>
          </a:xfrm>
          <a:prstGeom prst="rtTriangle">
            <a:avLst/>
          </a:prstGeom>
          <a:solidFill>
            <a:srgbClr val="0078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g1798322eb20_1_0"/>
          <p:cNvSpPr txBox="1"/>
          <p:nvPr/>
        </p:nvSpPr>
        <p:spPr>
          <a:xfrm>
            <a:off x="824200" y="3500100"/>
            <a:ext cx="39714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tamanho ideal sugerido é de </a:t>
            </a:r>
            <a:r>
              <a:rPr lang="pt-BR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5x1,5m.</a:t>
            </a: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Porém, esta medida pode ser adaptada, de acordo com a necessidade de cada edificação, devendo ser respeitado o tamanho mínimo e máximo dispostos na imagem ao lado.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respiro para intervenções de outros objetos na fachada também deve ser preservado, e trabalhado de acordo com o diagrama ao lado, representado pela letra X (altura proporcional à marca SGB).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g1798322eb20_1_0"/>
          <p:cNvSpPr txBox="1"/>
          <p:nvPr/>
        </p:nvSpPr>
        <p:spPr>
          <a:xfrm>
            <a:off x="824200" y="2152800"/>
            <a:ext cx="38442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BR" sz="4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Regras de uso</a:t>
            </a:r>
            <a:endParaRPr sz="4200" b="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27" name="Google Shape;227;g1798322eb20_1_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28290" b="28290"/>
          <a:stretch/>
        </p:blipFill>
        <p:spPr>
          <a:xfrm>
            <a:off x="7382017" y="2801387"/>
            <a:ext cx="3634417" cy="11272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g1798322eb20_1_0"/>
          <p:cNvGrpSpPr/>
          <p:nvPr/>
        </p:nvGrpSpPr>
        <p:grpSpPr>
          <a:xfrm>
            <a:off x="988443" y="-46"/>
            <a:ext cx="3578991" cy="1743647"/>
            <a:chOff x="2743235" y="-80"/>
            <a:chExt cx="6182400" cy="3012000"/>
          </a:xfrm>
        </p:grpSpPr>
        <p:sp>
          <p:nvSpPr>
            <p:cNvPr id="229" name="Google Shape;229;g1798322eb20_1_0"/>
            <p:cNvSpPr/>
            <p:nvPr/>
          </p:nvSpPr>
          <p:spPr>
            <a:xfrm rot="10800000">
              <a:off x="2743235" y="-80"/>
              <a:ext cx="6182400" cy="3012000"/>
            </a:xfrm>
            <a:prstGeom prst="triangle">
              <a:avLst>
                <a:gd name="adj" fmla="val 50000"/>
              </a:avLst>
            </a:prstGeom>
            <a:solidFill>
              <a:srgbClr val="0078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0" name="Google Shape;230;g1798322eb20_1_0"/>
            <p:cNvSpPr/>
            <p:nvPr/>
          </p:nvSpPr>
          <p:spPr>
            <a:xfrm rot="10800000">
              <a:off x="4876204" y="7"/>
              <a:ext cx="1916400" cy="9336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31" name="Google Shape;231;g1798322eb20_1_0"/>
          <p:cNvPicPr preferRelativeResize="0"/>
          <p:nvPr/>
        </p:nvPicPr>
        <p:blipFill rotWithShape="1">
          <a:blip r:embed="rId5">
            <a:alphaModFix/>
          </a:blip>
          <a:srcRect t="69" b="68"/>
          <a:stretch/>
        </p:blipFill>
        <p:spPr>
          <a:xfrm>
            <a:off x="10795635" y="181850"/>
            <a:ext cx="1173266" cy="646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g1798322eb20_1_0"/>
          <p:cNvCxnSpPr/>
          <p:nvPr/>
        </p:nvCxnSpPr>
        <p:spPr>
          <a:xfrm>
            <a:off x="7420998" y="4061338"/>
            <a:ext cx="3595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33" name="Google Shape;233;g1798322eb20_1_0"/>
          <p:cNvCxnSpPr/>
          <p:nvPr/>
        </p:nvCxnSpPr>
        <p:spPr>
          <a:xfrm>
            <a:off x="7287387" y="2810406"/>
            <a:ext cx="0" cy="1139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34" name="Google Shape;234;g1798322eb20_1_0"/>
          <p:cNvSpPr txBox="1"/>
          <p:nvPr/>
        </p:nvSpPr>
        <p:spPr>
          <a:xfrm>
            <a:off x="8061934" y="4194067"/>
            <a:ext cx="2274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Largura</a:t>
            </a: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Min. 2,5m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Max. 7m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g1798322eb20_1_0"/>
          <p:cNvSpPr txBox="1"/>
          <p:nvPr/>
        </p:nvSpPr>
        <p:spPr>
          <a:xfrm>
            <a:off x="6019525" y="2903300"/>
            <a:ext cx="1173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Altura</a:t>
            </a: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Min. 1m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Max. 2,5m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36" name="Google Shape;236;g1798322eb20_1_0"/>
          <p:cNvCxnSpPr/>
          <p:nvPr/>
        </p:nvCxnSpPr>
        <p:spPr>
          <a:xfrm>
            <a:off x="8081642" y="2375450"/>
            <a:ext cx="0" cy="409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37" name="Google Shape;237;g1798322eb20_1_0"/>
          <p:cNvCxnSpPr/>
          <p:nvPr/>
        </p:nvCxnSpPr>
        <p:spPr>
          <a:xfrm>
            <a:off x="7381973" y="3019058"/>
            <a:ext cx="3971400" cy="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8" name="Google Shape;238;g1798322eb20_1_0"/>
          <p:cNvCxnSpPr/>
          <p:nvPr/>
        </p:nvCxnSpPr>
        <p:spPr>
          <a:xfrm>
            <a:off x="7381923" y="3645004"/>
            <a:ext cx="3971400" cy="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9" name="Google Shape;239;g1798322eb20_1_0"/>
          <p:cNvSpPr txBox="1"/>
          <p:nvPr/>
        </p:nvSpPr>
        <p:spPr>
          <a:xfrm>
            <a:off x="11016768" y="3183657"/>
            <a:ext cx="36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X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g1798322eb20_1_0"/>
          <p:cNvSpPr txBox="1"/>
          <p:nvPr/>
        </p:nvSpPr>
        <p:spPr>
          <a:xfrm>
            <a:off x="8133693" y="2395557"/>
            <a:ext cx="36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X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699</Words>
  <Application>Microsoft Office PowerPoint</Application>
  <PresentationFormat>Widescreen</PresentationFormat>
  <Paragraphs>123</Paragraphs>
  <Slides>42</Slides>
  <Notes>42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42</vt:i4>
      </vt:variant>
    </vt:vector>
  </HeadingPairs>
  <TitlesOfParts>
    <vt:vector size="51" baseType="lpstr">
      <vt:lpstr>Montserrat</vt:lpstr>
      <vt:lpstr>Lato</vt:lpstr>
      <vt:lpstr>Arial</vt:lpstr>
      <vt:lpstr>Lato Black</vt:lpstr>
      <vt:lpstr>Montserrat Medium</vt:lpstr>
      <vt:lpstr>Montserrat Black</vt:lpstr>
      <vt:lpstr>Calibri</vt:lpstr>
      <vt:lpstr>Office Theme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Conta da Microsoft</dc:creator>
  <cp:lastModifiedBy>Stella Maris da Costa</cp:lastModifiedBy>
  <cp:revision>1</cp:revision>
  <dcterms:created xsi:type="dcterms:W3CDTF">2022-08-15T23:25:14Z</dcterms:created>
  <dcterms:modified xsi:type="dcterms:W3CDTF">2024-02-29T13:22:36Z</dcterms:modified>
</cp:coreProperties>
</file>