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79" r:id="rId6"/>
    <p:sldId id="266" r:id="rId7"/>
    <p:sldId id="273" r:id="rId8"/>
    <p:sldId id="284" r:id="rId9"/>
    <p:sldId id="278" r:id="rId10"/>
    <p:sldId id="275" r:id="rId11"/>
    <p:sldId id="282" r:id="rId12"/>
    <p:sldId id="277" r:id="rId13"/>
    <p:sldId id="276" r:id="rId14"/>
    <p:sldId id="280" r:id="rId15"/>
    <p:sldId id="283" r:id="rId16"/>
    <p:sldId id="268" r:id="rId17"/>
    <p:sldId id="265" r:id="rId1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990" y="-2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917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3205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812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98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174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2536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48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112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853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472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3714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007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pt-BR" sz="52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r">
              <a:lnSpc>
                <a:spcPct val="100000"/>
              </a:lnSpc>
            </a:pPr>
            <a:fld id="{CA4607E2-70FF-468F-B2EA-7CF8BBDEC030}" type="slidenum">
              <a:rPr lang="pt-BR" sz="1000" b="0" strike="noStrike" spc="-1">
                <a:solidFill>
                  <a:srgbClr val="595959"/>
                </a:solidFill>
                <a:latin typeface="Arial"/>
                <a:ea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0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r">
              <a:lnSpc>
                <a:spcPct val="100000"/>
              </a:lnSpc>
            </a:pPr>
            <a:fld id="{A79AA8C3-55F2-42B5-BF68-77DD57A0E46A}" type="slidenum">
              <a:rPr lang="pt-BR" sz="1000" b="0" strike="noStrike" spc="-1">
                <a:solidFill>
                  <a:srgbClr val="595959"/>
                </a:solidFill>
                <a:latin typeface="Arial"/>
                <a:ea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0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r"/>
            <a:fld id="{A79AA8C3-55F2-42B5-BF68-77DD57A0E46A}" type="slidenum">
              <a:rPr lang="pt-BR" sz="1000" spc="-1">
                <a:solidFill>
                  <a:srgbClr val="595959"/>
                </a:solidFill>
                <a:ea typeface="Arial"/>
              </a:rPr>
              <a:pPr algn="r"/>
              <a:t>‹nº›</a:t>
            </a:fld>
            <a:endParaRPr lang="pt-BR" sz="10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431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3" Type="http://schemas.openxmlformats.org/officeDocument/2006/relationships/image" Target="../media/image3.jpe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image" Target="../media/image2.jpeg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19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3" Type="http://schemas.openxmlformats.org/officeDocument/2006/relationships/image" Target="../media/image3.jpeg"/><Relationship Id="rId7" Type="http://schemas.openxmlformats.org/officeDocument/2006/relationships/image" Target="../media/image36.jpeg"/><Relationship Id="rId12" Type="http://schemas.openxmlformats.org/officeDocument/2006/relationships/image" Target="../media/image4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11" Type="http://schemas.openxmlformats.org/officeDocument/2006/relationships/image" Target="../media/image40.jpg"/><Relationship Id="rId5" Type="http://schemas.openxmlformats.org/officeDocument/2006/relationships/image" Target="../media/image5.png"/><Relationship Id="rId10" Type="http://schemas.openxmlformats.org/officeDocument/2006/relationships/image" Target="../media/image39.jpeg"/><Relationship Id="rId4" Type="http://schemas.openxmlformats.org/officeDocument/2006/relationships/image" Target="../media/image4.pn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3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5.png"/><Relationship Id="rId10" Type="http://schemas.openxmlformats.org/officeDocument/2006/relationships/image" Target="../media/image47.jpeg"/><Relationship Id="rId4" Type="http://schemas.openxmlformats.org/officeDocument/2006/relationships/image" Target="../media/image4.pn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1.jpeg"/><Relationship Id="rId4" Type="http://schemas.openxmlformats.org/officeDocument/2006/relationships/image" Target="../media/image4.pn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359280" y="245880"/>
            <a:ext cx="503496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pt-BR" sz="2000" b="0" strike="noStrike" spc="-1">
                <a:solidFill>
                  <a:srgbClr val="F3F3F3"/>
                </a:solidFill>
                <a:latin typeface="Calibri"/>
                <a:ea typeface="Calibri"/>
              </a:rPr>
              <a:t>Serviço Geológico do Brasil - CPRM</a:t>
            </a:r>
            <a:endParaRPr lang="pt-BR" sz="2000" b="0" strike="noStrike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80360" y="1946880"/>
            <a:ext cx="4819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3"/>
          <p:cNvSpPr/>
          <p:nvPr/>
        </p:nvSpPr>
        <p:spPr>
          <a:xfrm>
            <a:off x="388800" y="2167200"/>
            <a:ext cx="4257360" cy="88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pt-BR" sz="1700" b="1" strike="noStrike" spc="-1">
                <a:solidFill>
                  <a:srgbClr val="F3F3F3"/>
                </a:solidFill>
                <a:latin typeface="Calibri"/>
                <a:ea typeface="Calibri"/>
              </a:rPr>
              <a:t>Coordenação:</a:t>
            </a:r>
            <a:endParaRPr lang="pt-BR" sz="17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pt-BR" sz="1700" b="1" strike="noStrike" spc="-1">
                <a:solidFill>
                  <a:srgbClr val="F3F3F3"/>
                </a:solidFill>
                <a:latin typeface="Calibri"/>
                <a:ea typeface="Calibri"/>
              </a:rPr>
              <a:t>Derid/Direin/Dimark/Asscom/Ouvidoria </a:t>
            </a:r>
            <a:endParaRPr lang="pt-BR" sz="1700" b="0" strike="noStrike" spc="-1">
              <a:latin typeface="Arial"/>
            </a:endParaRPr>
          </a:p>
        </p:txBody>
      </p:sp>
      <p:sp>
        <p:nvSpPr>
          <p:cNvPr id="81" name="CustomShape 4"/>
          <p:cNvSpPr/>
          <p:nvPr/>
        </p:nvSpPr>
        <p:spPr>
          <a:xfrm>
            <a:off x="348840" y="630720"/>
            <a:ext cx="4706640" cy="12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FFFFFF"/>
                </a:solidFill>
                <a:latin typeface="Calibri"/>
                <a:ea typeface="Calibri"/>
              </a:rPr>
              <a:t>Falando a mesma linguagem no SGB</a:t>
            </a:r>
            <a:endParaRPr lang="pt-BR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07520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Sureg-SA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0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Sureg-SA</a:t>
            </a:r>
            <a:endParaRPr lang="pt-BR" sz="2600" b="0" strike="noStrike" spc="-1" dirty="0">
              <a:latin typeface="Arial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323528" y="1173422"/>
            <a:ext cx="4284476" cy="348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ea typeface="Arial"/>
              </a:rPr>
              <a:t> </a:t>
            </a:r>
            <a:r>
              <a:rPr lang="pt-BR" spc="-1" dirty="0">
                <a:latin typeface="Calibri"/>
                <a:ea typeface="Arial"/>
              </a:rPr>
              <a:t>Divisão de e Projetos Especiais e Minerais </a:t>
            </a:r>
            <a:r>
              <a:rPr lang="pt-BR" spc="-1" dirty="0" smtClean="0">
                <a:latin typeface="Calibri"/>
                <a:ea typeface="Arial"/>
              </a:rPr>
              <a:t>Estratégicos-</a:t>
            </a:r>
            <a:r>
              <a:rPr lang="pt-BR" strike="noStrike" spc="-1" dirty="0" smtClean="0">
                <a:latin typeface="Calibri"/>
                <a:ea typeface="Arial"/>
              </a:rPr>
              <a:t>DIPEME</a:t>
            </a:r>
            <a:endParaRPr lang="pt-BR" sz="1600" strike="noStrike" spc="-1" dirty="0" smtClean="0">
              <a:latin typeface="Calibri"/>
              <a:ea typeface="Arial"/>
            </a:endParaRP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endParaRPr lang="pt-BR" sz="400" strike="noStrike" spc="-1" dirty="0" smtClean="0">
              <a:latin typeface="Calibri"/>
              <a:ea typeface="Arial"/>
            </a:endParaRP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pt-BR" sz="1600" spc="-1" dirty="0" smtClean="0">
                <a:latin typeface="Calibri"/>
                <a:ea typeface="Arial"/>
              </a:rPr>
              <a:t>Projetos </a:t>
            </a:r>
            <a:r>
              <a:rPr lang="pt-BR" sz="1600" spc="-1" dirty="0" smtClean="0">
                <a:latin typeface="Calibri"/>
                <a:ea typeface="Arial"/>
              </a:rPr>
              <a:t>estratégicos:</a:t>
            </a:r>
            <a:endParaRPr lang="pt-BR" sz="1600" strike="noStrike" spc="-1" dirty="0" smtClean="0">
              <a:latin typeface="Calibri"/>
              <a:ea typeface="Arial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400" spc="-1" dirty="0">
                <a:latin typeface="Calibri"/>
                <a:cs typeface="Calibri" pitchFamily="34" charset="0"/>
              </a:rPr>
              <a:t>Avaliação do Potencial de Fosfato no Brasil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400" spc="-1" dirty="0" smtClean="0">
                <a:latin typeface="Calibri"/>
                <a:cs typeface="Calibri" pitchFamily="34" charset="0"/>
              </a:rPr>
              <a:t>Avaliação </a:t>
            </a:r>
            <a:r>
              <a:rPr lang="pt-BR" sz="1400" spc="-1" dirty="0">
                <a:latin typeface="Calibri"/>
                <a:cs typeface="Calibri" pitchFamily="34" charset="0"/>
              </a:rPr>
              <a:t>do Potencial de Potássio no Brasil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400" spc="-1" dirty="0" smtClean="0">
                <a:latin typeface="Calibri"/>
                <a:cs typeface="Calibri" pitchFamily="34" charset="0"/>
              </a:rPr>
              <a:t>Avaliação </a:t>
            </a:r>
            <a:r>
              <a:rPr lang="pt-BR" sz="1400" spc="-1" dirty="0">
                <a:latin typeface="Calibri"/>
                <a:cs typeface="Calibri" pitchFamily="34" charset="0"/>
              </a:rPr>
              <a:t>do Potencial </a:t>
            </a:r>
            <a:r>
              <a:rPr lang="pt-BR" sz="1400" spc="-1" dirty="0" err="1">
                <a:latin typeface="Calibri"/>
                <a:cs typeface="Calibri" pitchFamily="34" charset="0"/>
              </a:rPr>
              <a:t>Agromineral</a:t>
            </a:r>
            <a:r>
              <a:rPr lang="pt-BR" sz="1400" spc="-1" dirty="0">
                <a:latin typeface="Calibri"/>
                <a:cs typeface="Calibri" pitchFamily="34" charset="0"/>
              </a:rPr>
              <a:t> do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Brasil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400" spc="-1" dirty="0">
                <a:latin typeface="Calibri"/>
                <a:cs typeface="Calibri" pitchFamily="34" charset="0"/>
              </a:rPr>
              <a:t>Avaliação do Potencial de Lítio no Brasil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400" spc="-1" dirty="0" smtClean="0">
                <a:latin typeface="Calibri"/>
                <a:cs typeface="Calibri" pitchFamily="34" charset="0"/>
              </a:rPr>
              <a:t>Avaliação </a:t>
            </a:r>
            <a:r>
              <a:rPr lang="pt-BR" sz="1400" spc="-1" dirty="0">
                <a:latin typeface="Calibri"/>
                <a:cs typeface="Calibri" pitchFamily="34" charset="0"/>
              </a:rPr>
              <a:t>do Potencial de Grafita no Brasil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400" spc="-1" dirty="0">
                <a:latin typeface="Calibri"/>
                <a:cs typeface="Calibri" pitchFamily="34" charset="0"/>
              </a:rPr>
              <a:t>Avaliação do Potencial de Cobre no Brasil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400" spc="-1" dirty="0">
                <a:latin typeface="Calibri"/>
                <a:cs typeface="Calibri" pitchFamily="34" charset="0"/>
              </a:rPr>
              <a:t>Avaliação do Potencial de Ouro no Brasil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400" spc="-1" dirty="0">
                <a:latin typeface="Calibri"/>
                <a:cs typeface="Calibri" pitchFamily="34" charset="0"/>
              </a:rPr>
              <a:t>Avaliação do Potencial de Urânio no Brasil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400" spc="-1" dirty="0">
                <a:latin typeface="Calibri"/>
                <a:cs typeface="Calibri" pitchFamily="34" charset="0"/>
              </a:rPr>
              <a:t>ETR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400" spc="-1" dirty="0" smtClean="0">
                <a:latin typeface="Calibri"/>
                <a:cs typeface="Calibri" pitchFamily="34" charset="0"/>
              </a:rPr>
              <a:t>Projeto </a:t>
            </a:r>
            <a:r>
              <a:rPr lang="pt-BR" sz="1400" spc="-1" dirty="0" err="1" smtClean="0">
                <a:latin typeface="Calibri"/>
                <a:cs typeface="Calibri" pitchFamily="34" charset="0"/>
              </a:rPr>
              <a:t>Biocobalto</a:t>
            </a:r>
            <a:endParaRPr lang="pt-BR" sz="1400" spc="-1" dirty="0" smtClean="0">
              <a:latin typeface="Calibri"/>
              <a:cs typeface="Calibri" pitchFamily="34" charset="0"/>
            </a:endParaRPr>
          </a:p>
          <a:p>
            <a:pPr marL="284400" lvl="1" indent="-285750">
              <a:buFont typeface="Wingdings" pitchFamily="2" charset="2"/>
              <a:buChar char="Ø"/>
            </a:pPr>
            <a:r>
              <a:rPr lang="pt-BR" sz="1600" spc="-1" dirty="0">
                <a:latin typeface="Calibri"/>
                <a:ea typeface="Arial"/>
              </a:rPr>
              <a:t>Projetos </a:t>
            </a:r>
            <a:r>
              <a:rPr lang="pt-BR" sz="1600" spc="-1" dirty="0" smtClean="0">
                <a:latin typeface="Calibri"/>
                <a:ea typeface="Arial"/>
              </a:rPr>
              <a:t>especiais:</a:t>
            </a:r>
            <a:endParaRPr lang="pt-BR" sz="1600" spc="-1" dirty="0" smtClean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600" spc="-1" dirty="0">
                <a:latin typeface="Calibri"/>
                <a:cs typeface="Calibri" pitchFamily="34" charset="0"/>
              </a:rPr>
              <a:t>T</a:t>
            </a:r>
            <a:r>
              <a:rPr lang="pt-BR" sz="1400" spc="-1" dirty="0">
                <a:latin typeface="Calibri"/>
                <a:cs typeface="Calibri" pitchFamily="34" charset="0"/>
              </a:rPr>
              <a:t>erras Indígenas no NW do Estado do Amazonas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pt-BR" sz="1600" spc="-1" dirty="0">
              <a:latin typeface="Calibri"/>
              <a:cs typeface="Calibri" pitchFamily="34" charset="0"/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4860032" y="1203598"/>
            <a:ext cx="4032448" cy="31683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trike="noStrike" spc="-1" dirty="0" smtClean="0">
                <a:latin typeface="Calibri"/>
                <a:ea typeface="Arial"/>
              </a:rPr>
              <a:t> </a:t>
            </a:r>
            <a:r>
              <a:rPr lang="pt-BR" spc="-1" dirty="0">
                <a:latin typeface="Calibri"/>
                <a:ea typeface="Arial"/>
              </a:rPr>
              <a:t>Divisão </a:t>
            </a:r>
            <a:r>
              <a:rPr lang="pt-BR" spc="-1" dirty="0">
                <a:latin typeface="Calibri"/>
                <a:ea typeface="Arial"/>
              </a:rPr>
              <a:t>e Economia Mineral e Geologia </a:t>
            </a:r>
            <a:r>
              <a:rPr lang="pt-BR" spc="-1" dirty="0" smtClean="0">
                <a:latin typeface="Calibri"/>
                <a:ea typeface="Arial"/>
              </a:rPr>
              <a:t>Exploratória-DIEMGE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endParaRPr lang="pt-BR" sz="400" spc="-1" dirty="0" smtClean="0">
              <a:latin typeface="Calibri"/>
              <a:ea typeface="Arial"/>
            </a:endParaRPr>
          </a:p>
          <a:p>
            <a:pPr marL="284400" lvl="1" indent="-285750">
              <a:buFont typeface="Wingdings" pitchFamily="2" charset="2"/>
              <a:buChar char="ü"/>
            </a:pPr>
            <a:r>
              <a:rPr lang="pt-BR" sz="1600" spc="-1" dirty="0" smtClean="0">
                <a:latin typeface="Calibri"/>
                <a:cs typeface="Calibri" pitchFamily="34" charset="0"/>
              </a:rPr>
              <a:t>Diamante </a:t>
            </a:r>
            <a:r>
              <a:rPr lang="pt-BR" sz="1600" spc="-1" dirty="0">
                <a:latin typeface="Calibri"/>
                <a:cs typeface="Calibri" pitchFamily="34" charset="0"/>
              </a:rPr>
              <a:t>Santo Inácio (</a:t>
            </a:r>
            <a:r>
              <a:rPr lang="pt-BR" sz="1600" spc="-1" dirty="0" smtClean="0">
                <a:latin typeface="Calibri"/>
                <a:cs typeface="Calibri" pitchFamily="34" charset="0"/>
              </a:rPr>
              <a:t>BA)</a:t>
            </a:r>
          </a:p>
          <a:p>
            <a:pPr marL="284400" lvl="1" indent="-285750">
              <a:buFont typeface="Wingdings" pitchFamily="2" charset="2"/>
              <a:buChar char="ü"/>
            </a:pPr>
            <a:r>
              <a:rPr lang="pt-BR" sz="1600" spc="-1" dirty="0">
                <a:latin typeface="Calibri"/>
                <a:cs typeface="Calibri" pitchFamily="34" charset="0"/>
              </a:rPr>
              <a:t>Turfa Santo Amaro de Brotas </a:t>
            </a:r>
            <a:r>
              <a:rPr lang="pt-BR" sz="1600" spc="-1" dirty="0" smtClean="0">
                <a:latin typeface="Calibri"/>
                <a:cs typeface="Calibri" pitchFamily="34" charset="0"/>
              </a:rPr>
              <a:t>(SE)</a:t>
            </a:r>
            <a:endParaRPr lang="pt-BR" sz="1600" spc="-1" dirty="0">
              <a:latin typeface="Calibri"/>
              <a:cs typeface="Calibri" pitchFamily="34" charset="0"/>
            </a:endParaRPr>
          </a:p>
          <a:p>
            <a:pPr marL="284400" lvl="1" indent="-285750">
              <a:buFont typeface="Wingdings" pitchFamily="2" charset="2"/>
              <a:buChar char="ü"/>
            </a:pPr>
            <a:r>
              <a:rPr lang="pt-BR" sz="1600" spc="-1" dirty="0">
                <a:latin typeface="Calibri"/>
                <a:cs typeface="Calibri" pitchFamily="34" charset="0"/>
              </a:rPr>
              <a:t>Turfa Salvador (BA</a:t>
            </a:r>
            <a:r>
              <a:rPr lang="pt-BR" sz="1600" spc="-1" dirty="0" smtClean="0">
                <a:latin typeface="Calibri"/>
                <a:cs typeface="Calibri" pitchFamily="34" charset="0"/>
              </a:rPr>
              <a:t>)</a:t>
            </a:r>
          </a:p>
          <a:p>
            <a:pPr marL="284400" lvl="1" indent="-285750">
              <a:buFont typeface="Wingdings" pitchFamily="2" charset="2"/>
              <a:buChar char="ü"/>
            </a:pPr>
            <a:r>
              <a:rPr lang="pt-BR" sz="1600" spc="-1" dirty="0">
                <a:latin typeface="Calibri"/>
                <a:cs typeface="Calibri" pitchFamily="34" charset="0"/>
              </a:rPr>
              <a:t>Fosfato Miriri (PB-PE)</a:t>
            </a:r>
          </a:p>
          <a:p>
            <a:pPr marL="284400" lvl="1" indent="-285750">
              <a:buFont typeface="Wingdings" pitchFamily="2" charset="2"/>
              <a:buChar char="ü"/>
            </a:pPr>
            <a:r>
              <a:rPr lang="pt-BR" sz="1600" spc="-1" dirty="0" smtClean="0">
                <a:latin typeface="Calibri"/>
                <a:cs typeface="Calibri" pitchFamily="34" charset="0"/>
              </a:rPr>
              <a:t>Níquel </a:t>
            </a:r>
            <a:r>
              <a:rPr lang="pt-BR" sz="1600" spc="-1" dirty="0">
                <a:latin typeface="Calibri"/>
                <a:cs typeface="Calibri" pitchFamily="34" charset="0"/>
              </a:rPr>
              <a:t>Santa Fé (GO)</a:t>
            </a:r>
          </a:p>
          <a:p>
            <a:pPr marL="284400" lvl="1" indent="-285750">
              <a:buFont typeface="Wingdings" pitchFamily="2" charset="2"/>
              <a:buChar char="ü"/>
            </a:pPr>
            <a:r>
              <a:rPr lang="pt-BR" sz="1600" spc="-1" dirty="0" smtClean="0">
                <a:latin typeface="Calibri"/>
                <a:cs typeface="Calibri" pitchFamily="34" charset="0"/>
              </a:rPr>
              <a:t>Níquel </a:t>
            </a:r>
            <a:r>
              <a:rPr lang="pt-BR" sz="1600" spc="-1" dirty="0">
                <a:latin typeface="Calibri"/>
                <a:cs typeface="Calibri" pitchFamily="34" charset="0"/>
              </a:rPr>
              <a:t>Morro do Engenho (GO</a:t>
            </a:r>
            <a:r>
              <a:rPr lang="pt-BR" sz="1600" spc="-1" dirty="0" smtClean="0">
                <a:latin typeface="Calibri"/>
                <a:cs typeface="Calibri" pitchFamily="34" charset="0"/>
              </a:rPr>
              <a:t>)</a:t>
            </a:r>
          </a:p>
          <a:p>
            <a:pPr marL="284400" lvl="1" indent="-285750">
              <a:buFont typeface="Wingdings" pitchFamily="2" charset="2"/>
              <a:buChar char="ü"/>
            </a:pPr>
            <a:r>
              <a:rPr lang="pt-BR" sz="1600" spc="-1" dirty="0" smtClean="0">
                <a:latin typeface="Calibri"/>
                <a:cs typeface="Calibri" pitchFamily="34" charset="0"/>
              </a:rPr>
              <a:t>Ouro </a:t>
            </a:r>
            <a:r>
              <a:rPr lang="pt-BR" sz="1600" spc="-1" dirty="0">
                <a:latin typeface="Calibri"/>
                <a:cs typeface="Calibri" pitchFamily="34" charset="0"/>
              </a:rPr>
              <a:t>Natividade (TO</a:t>
            </a:r>
            <a:r>
              <a:rPr lang="pt-BR" sz="1600" spc="-1" dirty="0" smtClean="0">
                <a:latin typeface="Calibri"/>
                <a:cs typeface="Calibri" pitchFamily="34" charset="0"/>
              </a:rPr>
              <a:t>)</a:t>
            </a:r>
          </a:p>
          <a:p>
            <a:pPr marL="284400" lvl="1" indent="-285750">
              <a:buFont typeface="Wingdings" pitchFamily="2" charset="2"/>
              <a:buChar char="ü"/>
            </a:pPr>
            <a:r>
              <a:rPr lang="pt-BR" sz="1600" spc="-1" dirty="0">
                <a:latin typeface="Calibri"/>
                <a:cs typeface="Calibri" pitchFamily="34" charset="0"/>
              </a:rPr>
              <a:t> Gipsita </a:t>
            </a:r>
            <a:r>
              <a:rPr lang="pt-BR" sz="1600" spc="-1" dirty="0" err="1">
                <a:latin typeface="Calibri"/>
                <a:cs typeface="Calibri" pitchFamily="34" charset="0"/>
              </a:rPr>
              <a:t>Cupari</a:t>
            </a:r>
            <a:r>
              <a:rPr lang="pt-BR" sz="1600" spc="-1" dirty="0">
                <a:latin typeface="Calibri"/>
                <a:cs typeface="Calibri" pitchFamily="34" charset="0"/>
              </a:rPr>
              <a:t> (PA)</a:t>
            </a:r>
          </a:p>
          <a:p>
            <a:pPr marL="0" lvl="1"/>
            <a:endParaRPr lang="pt-BR" sz="1600" spc="-1" dirty="0" smtClean="0">
              <a:latin typeface="Calibri"/>
              <a:cs typeface="Calibri" pitchFamily="34" charset="0"/>
            </a:endParaRPr>
          </a:p>
          <a:p>
            <a:pPr lvl="1"/>
            <a:endParaRPr lang="pt-BR" sz="1600" spc="-1" dirty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pt-BR" sz="1600" spc="-1" dirty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pt-BR" sz="1600" spc="-1" dirty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pt-BR" sz="1600" spc="-1" dirty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pt-BR" sz="1600" spc="-1" dirty="0">
              <a:latin typeface="Calibri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3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107504" y="150978"/>
            <a:ext cx="8928991" cy="453957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0" name="CustomShape 3"/>
          <p:cNvSpPr/>
          <p:nvPr/>
        </p:nvSpPr>
        <p:spPr>
          <a:xfrm>
            <a:off x="405669" y="411510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Sureg-SA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512056"/>
            <a:ext cx="1167460" cy="69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84" y="2825766"/>
            <a:ext cx="1167460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995338" y="3277626"/>
            <a:ext cx="8019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 smtClean="0">
                <a:solidFill>
                  <a:schemeClr val="accent5">
                    <a:lumMod val="75000"/>
                  </a:schemeClr>
                </a:solidFill>
              </a:rPr>
              <a:t>(GEOMAR)</a:t>
            </a:r>
            <a:endParaRPr lang="pt-BR" sz="9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52" y="4232680"/>
            <a:ext cx="1148694" cy="43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7" y="1848443"/>
            <a:ext cx="2043544" cy="2800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5" y="1995686"/>
            <a:ext cx="2722913" cy="199568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39702"/>
            <a:ext cx="2736304" cy="199550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37" y="2283718"/>
            <a:ext cx="2674665" cy="202624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27734"/>
            <a:ext cx="2664296" cy="202373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08" y="2632330"/>
            <a:ext cx="2788540" cy="202373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52" y="2232335"/>
            <a:ext cx="1148694" cy="56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7793616" y="171603"/>
            <a:ext cx="1186429" cy="936104"/>
            <a:chOff x="7793616" y="171603"/>
            <a:chExt cx="1186429" cy="936104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553" y="171603"/>
              <a:ext cx="1155492" cy="93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CaixaDeTexto 21"/>
            <p:cNvSpPr txBox="1"/>
            <p:nvPr/>
          </p:nvSpPr>
          <p:spPr>
            <a:xfrm>
              <a:off x="7793616" y="480951"/>
              <a:ext cx="646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>
                  <a:solidFill>
                    <a:srgbClr val="002060"/>
                  </a:solidFill>
                </a:rPr>
                <a:t>VOIP</a:t>
              </a:r>
              <a:endParaRPr lang="pt-BR" sz="9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7812584" y="1131590"/>
            <a:ext cx="1231922" cy="1110288"/>
            <a:chOff x="7697520" y="941437"/>
            <a:chExt cx="1231922" cy="1110288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930" y="941437"/>
              <a:ext cx="1151252" cy="1077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CaixaDeTexto 23"/>
            <p:cNvSpPr txBox="1"/>
            <p:nvPr/>
          </p:nvSpPr>
          <p:spPr>
            <a:xfrm>
              <a:off x="7697520" y="1851670"/>
              <a:ext cx="12319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700" b="1" dirty="0" smtClean="0">
                  <a:solidFill>
                    <a:srgbClr val="002060"/>
                  </a:solidFill>
                </a:rPr>
                <a:t>MONITORAMENTO</a:t>
              </a:r>
              <a:endParaRPr lang="pt-BR" sz="7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4724299" y="178478"/>
            <a:ext cx="2268000" cy="4500000"/>
            <a:chOff x="4634659" y="178478"/>
            <a:chExt cx="2386175" cy="4751726"/>
          </a:xfrm>
        </p:grpSpPr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4659" y="178478"/>
              <a:ext cx="1521517" cy="2159999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399" y="1052826"/>
              <a:ext cx="1526148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1" y="1814036"/>
              <a:ext cx="1529893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1508" y="2770204"/>
              <a:ext cx="1529326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CustomShape 3"/>
          <p:cNvSpPr/>
          <p:nvPr/>
        </p:nvSpPr>
        <p:spPr>
          <a:xfrm>
            <a:off x="115865" y="1011478"/>
            <a:ext cx="4672159" cy="8369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ea typeface="Arial"/>
              </a:rPr>
              <a:t> </a:t>
            </a:r>
            <a:r>
              <a:rPr lang="pt-BR" strike="noStrike" spc="-1" dirty="0" smtClean="0">
                <a:latin typeface="Calibri"/>
                <a:ea typeface="Arial"/>
              </a:rPr>
              <a:t>Gerência de Infraestrutura </a:t>
            </a:r>
            <a:r>
              <a:rPr lang="pt-BR" spc="-1" dirty="0" smtClean="0">
                <a:latin typeface="Calibri"/>
                <a:ea typeface="Arial"/>
              </a:rPr>
              <a:t>G</a:t>
            </a:r>
            <a:r>
              <a:rPr lang="pt-BR" strike="noStrike" spc="-1" dirty="0" smtClean="0">
                <a:latin typeface="Calibri"/>
                <a:ea typeface="Arial"/>
              </a:rPr>
              <a:t>eocientífica-GERINF</a:t>
            </a:r>
            <a:endParaRPr lang="pt-BR" strike="noStrike" spc="-1" dirty="0" smtClean="0">
              <a:latin typeface="Calibri"/>
              <a:ea typeface="Arial"/>
            </a:endParaRPr>
          </a:p>
          <a:p>
            <a:pPr>
              <a:lnSpc>
                <a:spcPct val="100000"/>
              </a:lnSpc>
            </a:pPr>
            <a:endParaRPr lang="pt-BR" sz="400" strike="noStrike" spc="-1" dirty="0" smtClean="0">
              <a:latin typeface="Calibri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pt-BR" sz="1600" spc="-1" dirty="0" smtClean="0">
                <a:latin typeface="Calibri"/>
                <a:cs typeface="Calibri" pitchFamily="34" charset="0"/>
              </a:rPr>
              <a:t>   Área de Cartografia e Editoração</a:t>
            </a: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pt-BR" sz="1600" spc="-1" dirty="0" smtClean="0">
                <a:latin typeface="Calibri"/>
                <a:cs typeface="Calibri" pitchFamily="34" charset="0"/>
              </a:rPr>
              <a:t>Ajuste </a:t>
            </a:r>
            <a:r>
              <a:rPr lang="pt-BR" sz="1600" spc="-1" dirty="0" smtClean="0">
                <a:latin typeface="Calibri"/>
                <a:cs typeface="Calibri" pitchFamily="34" charset="0"/>
              </a:rPr>
              <a:t>de 49 bases cartográficas, 1:100.000</a:t>
            </a:r>
          </a:p>
        </p:txBody>
      </p:sp>
      <p:sp>
        <p:nvSpPr>
          <p:cNvPr id="30" name="CustomShape 3"/>
          <p:cNvSpPr/>
          <p:nvPr/>
        </p:nvSpPr>
        <p:spPr>
          <a:xfrm>
            <a:off x="6776984" y="197433"/>
            <a:ext cx="1053015" cy="8369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endParaRPr lang="pt-BR" strike="noStrike" spc="-1" dirty="0" smtClean="0">
              <a:latin typeface="Calibri"/>
              <a:ea typeface="Arial"/>
            </a:endParaRPr>
          </a:p>
          <a:p>
            <a:pPr>
              <a:lnSpc>
                <a:spcPct val="100000"/>
              </a:lnSpc>
            </a:pPr>
            <a:endParaRPr lang="pt-BR" sz="400" strike="noStrike" spc="-1" dirty="0" smtClean="0">
              <a:latin typeface="Calibri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pt-BR" sz="1600" spc="-1" dirty="0" smtClean="0">
                <a:latin typeface="Calibri"/>
                <a:cs typeface="Calibri" pitchFamily="34" charset="0"/>
              </a:rPr>
              <a:t>Área de T.I.</a:t>
            </a:r>
            <a:endParaRPr lang="pt-BR" sz="1600" spc="-1" dirty="0" smtClean="0">
              <a:latin typeface="Calibri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3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107504" y="150978"/>
            <a:ext cx="8928991" cy="453957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0" name="CustomShape 3"/>
          <p:cNvSpPr/>
          <p:nvPr/>
        </p:nvSpPr>
        <p:spPr>
          <a:xfrm>
            <a:off x="405669" y="411510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Sureg-SA</a:t>
            </a:r>
            <a:endParaRPr lang="pt-BR" sz="2600" b="0" strike="noStrike" spc="-1" dirty="0">
              <a:latin typeface="Arial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115865" y="1011477"/>
            <a:ext cx="4672159" cy="547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ea typeface="Arial"/>
              </a:rPr>
              <a:t> </a:t>
            </a:r>
            <a:r>
              <a:rPr lang="pt-BR" strike="noStrike" spc="-1" dirty="0" smtClean="0">
                <a:latin typeface="Calibri"/>
                <a:ea typeface="Arial"/>
              </a:rPr>
              <a:t>Gerência de Infraestrutura </a:t>
            </a:r>
            <a:r>
              <a:rPr lang="pt-BR" spc="-1" dirty="0" smtClean="0">
                <a:latin typeface="Calibri"/>
                <a:ea typeface="Arial"/>
              </a:rPr>
              <a:t>G</a:t>
            </a:r>
            <a:r>
              <a:rPr lang="pt-BR" strike="noStrike" spc="-1" dirty="0" smtClean="0">
                <a:latin typeface="Calibri"/>
                <a:ea typeface="Arial"/>
              </a:rPr>
              <a:t>eocientífica-GERINF</a:t>
            </a:r>
          </a:p>
          <a:p>
            <a:pPr>
              <a:lnSpc>
                <a:spcPct val="100000"/>
              </a:lnSpc>
            </a:pPr>
            <a:r>
              <a:rPr lang="pt-BR" spc="-1" dirty="0" smtClean="0">
                <a:latin typeface="Calibri"/>
                <a:cs typeface="Calibri" pitchFamily="34" charset="0"/>
              </a:rPr>
              <a:t>   Área </a:t>
            </a:r>
            <a:r>
              <a:rPr lang="pt-BR" spc="-1" dirty="0">
                <a:latin typeface="Calibri"/>
                <a:cs typeface="Calibri" pitchFamily="34" charset="0"/>
              </a:rPr>
              <a:t>de Cartografia e Editoração</a:t>
            </a:r>
            <a:endParaRPr lang="pt-BR" strike="noStrike" spc="-1" dirty="0" smtClean="0">
              <a:latin typeface="Calibri"/>
              <a:ea typeface="Arial"/>
            </a:endParaRPr>
          </a:p>
          <a:p>
            <a:pPr>
              <a:lnSpc>
                <a:spcPct val="100000"/>
              </a:lnSpc>
            </a:pPr>
            <a:endParaRPr lang="pt-BR" sz="400" strike="noStrike" spc="-1" dirty="0" smtClean="0">
              <a:latin typeface="Calibri"/>
              <a:ea typeface="Arial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8607"/>
            <a:ext cx="1557818" cy="2016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65158"/>
            <a:ext cx="1530078" cy="216024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176" y="2527540"/>
            <a:ext cx="1668582" cy="2160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90" y="2525382"/>
            <a:ext cx="1478970" cy="2160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96" y="2410718"/>
            <a:ext cx="1527321" cy="2160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73" y="1275606"/>
            <a:ext cx="1527507" cy="2160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88" y="672721"/>
            <a:ext cx="1527507" cy="2160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355606"/>
            <a:ext cx="152750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7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107504" y="150978"/>
            <a:ext cx="8928991" cy="453957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0" name="CustomShape 3"/>
          <p:cNvSpPr/>
          <p:nvPr/>
        </p:nvSpPr>
        <p:spPr>
          <a:xfrm>
            <a:off x="405669" y="411510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Sureg-SA</a:t>
            </a:r>
            <a:endParaRPr lang="pt-BR" sz="2600" b="0" strike="noStrike" spc="-1" dirty="0">
              <a:latin typeface="Arial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115865" y="1011478"/>
            <a:ext cx="4672159" cy="3361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ea typeface="Arial"/>
              </a:rPr>
              <a:t> </a:t>
            </a:r>
            <a:r>
              <a:rPr lang="pt-BR" strike="noStrike" spc="-1" dirty="0" smtClean="0">
                <a:latin typeface="Calibri"/>
                <a:ea typeface="Arial"/>
              </a:rPr>
              <a:t>Gerência de Infraestrutura </a:t>
            </a:r>
            <a:r>
              <a:rPr lang="pt-BR" spc="-1" dirty="0" smtClean="0">
                <a:latin typeface="Calibri"/>
                <a:ea typeface="Arial"/>
              </a:rPr>
              <a:t>G</a:t>
            </a:r>
            <a:r>
              <a:rPr lang="pt-BR" strike="noStrike" spc="-1" dirty="0" smtClean="0">
                <a:latin typeface="Calibri"/>
                <a:ea typeface="Arial"/>
              </a:rPr>
              <a:t>eocientífica-GERINF</a:t>
            </a:r>
            <a:endParaRPr lang="pt-BR" strike="noStrike" spc="-1" dirty="0" smtClean="0">
              <a:latin typeface="Calibri"/>
              <a:ea typeface="Arial"/>
            </a:endParaRPr>
          </a:p>
          <a:p>
            <a:pPr>
              <a:lnSpc>
                <a:spcPct val="100000"/>
              </a:lnSpc>
            </a:pPr>
            <a:endParaRPr lang="pt-BR" sz="400" strike="noStrike" spc="-1" dirty="0" smtClean="0">
              <a:latin typeface="Calibri"/>
              <a:ea typeface="Arial"/>
            </a:endParaRPr>
          </a:p>
        </p:txBody>
      </p:sp>
      <p:sp>
        <p:nvSpPr>
          <p:cNvPr id="16" name="CustomShape 3"/>
          <p:cNvSpPr/>
          <p:nvPr/>
        </p:nvSpPr>
        <p:spPr>
          <a:xfrm>
            <a:off x="251520" y="1522198"/>
            <a:ext cx="4032448" cy="689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endParaRPr lang="pt-BR" spc="-1" dirty="0" smtClean="0">
              <a:latin typeface="Calibri"/>
              <a:ea typeface="Arial"/>
            </a:endParaRP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endParaRPr lang="pt-BR" sz="400" spc="-1" dirty="0" smtClean="0">
              <a:latin typeface="Calibri"/>
              <a:ea typeface="Arial"/>
            </a:endParaRPr>
          </a:p>
          <a:p>
            <a:pPr marL="284400" lvl="1" indent="-285750">
              <a:buFont typeface="Wingdings" pitchFamily="2" charset="2"/>
              <a:buChar char="ü"/>
            </a:pPr>
            <a:r>
              <a:rPr lang="pt-BR" sz="1600" spc="-1" dirty="0" smtClean="0">
                <a:latin typeface="Calibri"/>
                <a:cs typeface="Calibri" pitchFamily="34" charset="0"/>
              </a:rPr>
              <a:t>Laboratório de Preparação da Rede LAMIN</a:t>
            </a:r>
          </a:p>
          <a:p>
            <a:pPr marL="284400" lvl="1" indent="-285750">
              <a:buFont typeface="Wingdings" pitchFamily="2" charset="2"/>
              <a:buChar char="ü"/>
            </a:pPr>
            <a:endParaRPr lang="pt-BR" sz="1600" spc="-1" dirty="0" smtClean="0">
              <a:latin typeface="Calibri"/>
              <a:cs typeface="Calibri" pitchFamily="34" charset="0"/>
            </a:endParaRPr>
          </a:p>
          <a:p>
            <a:pPr marL="0" lvl="1"/>
            <a:endParaRPr lang="pt-BR" sz="1600" spc="-1" dirty="0" smtClean="0">
              <a:latin typeface="Calibri"/>
              <a:cs typeface="Calibri" pitchFamily="34" charset="0"/>
            </a:endParaRPr>
          </a:p>
          <a:p>
            <a:pPr lvl="1"/>
            <a:endParaRPr lang="pt-BR" sz="1600" spc="-1" dirty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pt-BR" sz="1600" spc="-1" dirty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pt-BR" sz="1600" spc="-1" dirty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pt-BR" sz="1600" spc="-1" dirty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pt-BR" sz="1600" spc="-1" dirty="0">
              <a:latin typeface="Calibri"/>
              <a:cs typeface="Calibri" pitchFamily="34" charset="0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467544" y="2228199"/>
            <a:ext cx="2988000" cy="1211613"/>
            <a:chOff x="907199" y="2047191"/>
            <a:chExt cx="6189252" cy="2808514"/>
          </a:xfrm>
        </p:grpSpPr>
        <p:sp>
          <p:nvSpPr>
            <p:cNvPr id="24" name="CaixaDeTexto 23"/>
            <p:cNvSpPr txBox="1"/>
            <p:nvPr/>
          </p:nvSpPr>
          <p:spPr>
            <a:xfrm>
              <a:off x="907199" y="4401809"/>
              <a:ext cx="2983354" cy="45389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lIns="108000" tIns="36000" rIns="108000" bIns="36000" rtlCol="0">
              <a:spAutoFit/>
            </a:bodyPr>
            <a:lstStyle/>
            <a:p>
              <a:pPr algn="ctr"/>
              <a:r>
                <a:rPr lang="pt-BR" sz="400" b="1" dirty="0" smtClean="0">
                  <a:solidFill>
                    <a:schemeClr val="bg1"/>
                  </a:solidFill>
                </a:rPr>
                <a:t>MICROSCÓPIO DE LUZ REFETIVA E TRANSMITIDA Olympus</a:t>
              </a: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4108451" y="4339476"/>
              <a:ext cx="2988000" cy="31120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lIns="108000" tIns="36000" rIns="108000" bIns="36000" rtlCol="0" anchor="ctr" anchorCtr="1">
              <a:spAutoFit/>
            </a:bodyPr>
            <a:lstStyle/>
            <a:p>
              <a:pPr algn="ctr"/>
              <a:r>
                <a:rPr lang="pt-BR" sz="400" b="1" dirty="0" smtClean="0">
                  <a:solidFill>
                    <a:schemeClr val="bg1"/>
                  </a:solidFill>
                </a:rPr>
                <a:t>LUPA BINOCULAR Nikon</a:t>
              </a:r>
            </a:p>
          </p:txBody>
        </p:sp>
        <p:pic>
          <p:nvPicPr>
            <p:cNvPr id="27" name="Picture 2" descr="F:\DCIM\101MSDCF\DSC0067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199" y="2055961"/>
              <a:ext cx="2983355" cy="2345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rita.oliveira\Pictures\LABORATORIO\DSC0065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451" y="2047191"/>
              <a:ext cx="2985600" cy="2354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o 28"/>
          <p:cNvGrpSpPr/>
          <p:nvPr/>
        </p:nvGrpSpPr>
        <p:grpSpPr>
          <a:xfrm>
            <a:off x="2251309" y="3529584"/>
            <a:ext cx="1747695" cy="1007698"/>
            <a:chOff x="5700871" y="1602185"/>
            <a:chExt cx="3184257" cy="2694189"/>
          </a:xfrm>
        </p:grpSpPr>
        <p:pic>
          <p:nvPicPr>
            <p:cNvPr id="30" name="Picture 2" descr="F:\DCIM\101MSDCF\DSC0068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415789" y="1887267"/>
              <a:ext cx="2280658" cy="1710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" descr="F:\DCIM\101MSDCF\DSC0068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365" y="2320444"/>
              <a:ext cx="1473763" cy="1105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CaixaDeTexto 31"/>
            <p:cNvSpPr txBox="1"/>
            <p:nvPr/>
          </p:nvSpPr>
          <p:spPr>
            <a:xfrm>
              <a:off x="5700871" y="3772844"/>
              <a:ext cx="1710494" cy="52353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lIns="108000" tIns="36000" rIns="108000" bIns="36000" rtlCol="0" anchor="ctr" anchorCtr="1">
              <a:spAutoFit/>
            </a:bodyPr>
            <a:lstStyle/>
            <a:p>
              <a:pPr algn="ctr"/>
              <a:r>
                <a:rPr lang="pt-BR" sz="400" b="1" dirty="0" smtClean="0">
                  <a:solidFill>
                    <a:schemeClr val="bg1"/>
                  </a:solidFill>
                </a:rPr>
                <a:t>ARMÁRIO PARA ACONDICIONAR LÂMINAS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3477312" y="2231982"/>
            <a:ext cx="877614" cy="1170010"/>
            <a:chOff x="5710609" y="2367148"/>
            <a:chExt cx="877614" cy="1170010"/>
          </a:xfrm>
        </p:grpSpPr>
        <p:pic>
          <p:nvPicPr>
            <p:cNvPr id="33" name="Imagem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609" y="2367148"/>
              <a:ext cx="877614" cy="1170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CaixaDeTexto 33"/>
            <p:cNvSpPr txBox="1"/>
            <p:nvPr/>
          </p:nvSpPr>
          <p:spPr>
            <a:xfrm>
              <a:off x="5710609" y="3401154"/>
              <a:ext cx="877614" cy="13425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lIns="108000" tIns="36000" rIns="108000" bIns="36000" rtlCol="0">
              <a:spAutoFit/>
            </a:bodyPr>
            <a:lstStyle/>
            <a:p>
              <a:pPr algn="ctr"/>
              <a:r>
                <a:rPr lang="pt-BR" sz="400" b="1" dirty="0" smtClean="0">
                  <a:solidFill>
                    <a:schemeClr val="bg1"/>
                  </a:solidFill>
                </a:rPr>
                <a:t>POLITRIZ </a:t>
              </a:r>
              <a:r>
                <a:rPr lang="pt-BR" sz="400" b="1" dirty="0" err="1" smtClean="0">
                  <a:solidFill>
                    <a:schemeClr val="bg1"/>
                  </a:solidFill>
                </a:rPr>
                <a:t>Arotec</a:t>
              </a:r>
              <a:endParaRPr lang="pt-BR" sz="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467543" y="3384524"/>
            <a:ext cx="1568135" cy="1309478"/>
            <a:chOff x="6938102" y="2715766"/>
            <a:chExt cx="2108497" cy="1574212"/>
          </a:xfrm>
        </p:grpSpPr>
        <p:pic>
          <p:nvPicPr>
            <p:cNvPr id="35" name="Imagem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715766"/>
              <a:ext cx="2098335" cy="157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CaixaDeTexto 35"/>
            <p:cNvSpPr txBox="1"/>
            <p:nvPr/>
          </p:nvSpPr>
          <p:spPr>
            <a:xfrm>
              <a:off x="6938102" y="4085962"/>
              <a:ext cx="2098335" cy="13425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lIns="108000" tIns="36000" rIns="108000" bIns="36000" rtlCol="0">
              <a:spAutoFit/>
            </a:bodyPr>
            <a:lstStyle/>
            <a:p>
              <a:pPr algn="ctr"/>
              <a:r>
                <a:rPr lang="pt-BR" sz="400" b="1" dirty="0" smtClean="0">
                  <a:solidFill>
                    <a:schemeClr val="bg1"/>
                  </a:solidFill>
                </a:rPr>
                <a:t>CORTADORA E DESBASTADORA </a:t>
              </a:r>
              <a:r>
                <a:rPr lang="pt-BR" sz="400" b="1" dirty="0" err="1" smtClean="0">
                  <a:solidFill>
                    <a:schemeClr val="bg1"/>
                  </a:solidFill>
                </a:rPr>
                <a:t>Hillquist</a:t>
              </a:r>
              <a:endParaRPr lang="pt-BR" sz="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CustomShape 3"/>
          <p:cNvSpPr/>
          <p:nvPr/>
        </p:nvSpPr>
        <p:spPr>
          <a:xfrm>
            <a:off x="5004048" y="1522198"/>
            <a:ext cx="4032448" cy="15536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endParaRPr lang="pt-BR" spc="-1" dirty="0" smtClean="0">
              <a:latin typeface="Calibri"/>
              <a:ea typeface="Arial"/>
            </a:endParaRP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endParaRPr lang="pt-BR" sz="400" spc="-1" dirty="0" smtClean="0">
              <a:latin typeface="Calibri"/>
              <a:ea typeface="Arial"/>
            </a:endParaRPr>
          </a:p>
          <a:p>
            <a:pPr marL="284400" lvl="1" indent="-285750">
              <a:buFont typeface="Wingdings" pitchFamily="2" charset="2"/>
              <a:buChar char="ü"/>
            </a:pPr>
            <a:r>
              <a:rPr lang="pt-BR" sz="1600" spc="-1" dirty="0" err="1" smtClean="0">
                <a:latin typeface="Calibri"/>
                <a:cs typeface="Calibri" pitchFamily="34" charset="0"/>
              </a:rPr>
              <a:t>Bblioteca</a:t>
            </a:r>
            <a:r>
              <a:rPr lang="pt-BR" sz="1600" spc="-1" dirty="0" smtClean="0">
                <a:latin typeface="Calibri"/>
                <a:cs typeface="Calibri" pitchFamily="34" charset="0"/>
              </a:rPr>
              <a:t> Regional de Salvador</a:t>
            </a:r>
            <a:endParaRPr lang="pt-BR" sz="1600" spc="-1" dirty="0">
              <a:latin typeface="Calibri"/>
              <a:cs typeface="Calibri" pitchFamily="34" charset="0"/>
            </a:endParaRPr>
          </a:p>
          <a:p>
            <a:pPr marL="0" lvl="1"/>
            <a:endParaRPr lang="pt-BR" sz="1600" spc="-1" dirty="0" smtClean="0">
              <a:latin typeface="Calibri"/>
              <a:cs typeface="Calibri" pitchFamily="34" charset="0"/>
            </a:endParaRPr>
          </a:p>
          <a:p>
            <a:pPr lvl="1"/>
            <a:endParaRPr lang="pt-BR" sz="1600" spc="-1" dirty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pt-BR" sz="1600" spc="-1" dirty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pt-BR" sz="1600" spc="-1" dirty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pt-BR" sz="1600" spc="-1" dirty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endParaRPr lang="pt-BR" sz="1600" spc="-1" dirty="0">
              <a:latin typeface="Calibri"/>
              <a:cs typeface="Calibri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95" y="2248499"/>
            <a:ext cx="1920000" cy="1080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72" y="3428839"/>
            <a:ext cx="1920000" cy="108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242798"/>
            <a:ext cx="192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436320" y="407520"/>
            <a:ext cx="7686360" cy="4048560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755576" y="555526"/>
            <a:ext cx="31647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Parcerias Institucionais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9" name="CustomShape 3"/>
          <p:cNvSpPr/>
          <p:nvPr/>
        </p:nvSpPr>
        <p:spPr>
          <a:xfrm>
            <a:off x="755576" y="1203598"/>
            <a:ext cx="7056784" cy="28083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85750" indent="-285750" algn="just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pt-BR" sz="1600" spc="-1" dirty="0" smtClean="0">
                <a:latin typeface="Calibri"/>
                <a:ea typeface="Arial"/>
              </a:rPr>
              <a:t>O Serviço Geológico do Brasil-CPRM</a:t>
            </a:r>
            <a:r>
              <a:rPr lang="pt-BR" sz="1600" spc="-1" dirty="0">
                <a:latin typeface="Calibri"/>
                <a:ea typeface="Arial"/>
              </a:rPr>
              <a:t>, por meio da Superintendência Regional de Salvador-SUREG-SA, firmou um importante Acordo de Cooperação Técnica com a Universidade Federal da Bahia - UFBA para atividades conjuntas em relação a troca de dados e informações de caráter estritamente técnico-científicos entre a CPRM e o IGEO/UFBA, possibilitando o avanço de conhecimentos vertical e horizontal no campo das geociências no Estado da Bahia, e a qualificação profissional do pessoal vinculado aos parceiros;</a:t>
            </a:r>
          </a:p>
          <a:p>
            <a:pPr marL="285750" indent="-285750" algn="just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pt-BR" sz="1600" spc="-1" dirty="0" smtClean="0">
                <a:latin typeface="Calibri"/>
                <a:ea typeface="Arial"/>
              </a:rPr>
              <a:t>Parceria com a Secretaria </a:t>
            </a:r>
            <a:r>
              <a:rPr lang="pt-BR" sz="1600" spc="-1" dirty="0">
                <a:latin typeface="Calibri"/>
                <a:ea typeface="Arial"/>
              </a:rPr>
              <a:t>de Desenvolvimento Econômico do Estado da </a:t>
            </a:r>
            <a:r>
              <a:rPr lang="pt-BR" sz="1600" spc="-1" dirty="0" smtClean="0">
                <a:latin typeface="Calibri"/>
                <a:ea typeface="Arial"/>
              </a:rPr>
              <a:t>Bahia–SDE e </a:t>
            </a:r>
            <a:r>
              <a:rPr lang="pt-BR" sz="1600" spc="-1" dirty="0">
                <a:latin typeface="Calibri"/>
                <a:ea typeface="Arial"/>
              </a:rPr>
              <a:t>a Companhia Baiana de Pesquisa Mineral-CBPM </a:t>
            </a:r>
            <a:r>
              <a:rPr lang="pt-BR" sz="1600" spc="-1" dirty="0" smtClean="0">
                <a:latin typeface="Calibri"/>
                <a:ea typeface="Arial"/>
              </a:rPr>
              <a:t>no desenvolvimento dos </a:t>
            </a:r>
            <a:r>
              <a:rPr lang="pt-BR" sz="1600" spc="-1" dirty="0">
                <a:latin typeface="Calibri"/>
                <a:ea typeface="Arial"/>
              </a:rPr>
              <a:t>produtos: </a:t>
            </a:r>
            <a:r>
              <a:rPr lang="pt-BR" sz="1600" i="1" spc="-1" dirty="0">
                <a:latin typeface="Calibri"/>
                <a:ea typeface="Arial"/>
              </a:rPr>
              <a:t>Mapa Tectônico do Estado da Bahia </a:t>
            </a:r>
            <a:r>
              <a:rPr lang="pt-BR" sz="1600" spc="-1" dirty="0">
                <a:latin typeface="Calibri"/>
                <a:ea typeface="Arial"/>
              </a:rPr>
              <a:t>e </a:t>
            </a:r>
            <a:r>
              <a:rPr lang="pt-BR" sz="1600" i="1" spc="-1" dirty="0">
                <a:latin typeface="Calibri"/>
                <a:ea typeface="Arial"/>
              </a:rPr>
              <a:t>Atlas de Rochas Ornamentais do Estado da </a:t>
            </a:r>
            <a:r>
              <a:rPr lang="pt-BR" sz="1600" i="1" spc="-1" dirty="0" smtClean="0">
                <a:latin typeface="Calibri"/>
                <a:ea typeface="Arial"/>
              </a:rPr>
              <a:t>Bahia</a:t>
            </a:r>
            <a:r>
              <a:rPr lang="pt-BR" sz="1600" spc="-1" dirty="0" smtClean="0">
                <a:latin typeface="Calibri"/>
                <a:ea typeface="Arial"/>
              </a:rPr>
              <a:t>.</a:t>
            </a:r>
            <a:endParaRPr lang="pt-BR" sz="1600" spc="-1" dirty="0">
              <a:latin typeface="Calibri"/>
              <a:ea typeface="Arial"/>
            </a:endParaRPr>
          </a:p>
        </p:txBody>
      </p:sp>
      <p:sp>
        <p:nvSpPr>
          <p:cNvPr id="2" name="AutoShape 2" descr="CPRM celebra acordo de cooperação com a UF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310;p40"/>
          <p:cNvPicPr/>
          <p:nvPr/>
        </p:nvPicPr>
        <p:blipFill>
          <a:blip r:embed="rId2" cstate="print"/>
          <a:stretch/>
        </p:blipFill>
        <p:spPr>
          <a:xfrm>
            <a:off x="5365440" y="4519800"/>
            <a:ext cx="2674440" cy="295200"/>
          </a:xfrm>
          <a:prstGeom prst="rect">
            <a:avLst/>
          </a:prstGeom>
          <a:ln>
            <a:noFill/>
          </a:ln>
        </p:spPr>
      </p:pic>
      <p:pic>
        <p:nvPicPr>
          <p:cNvPr id="135" name="Google Shape;311;p40"/>
          <p:cNvPicPr/>
          <p:nvPr/>
        </p:nvPicPr>
        <p:blipFill>
          <a:blip r:embed="rId3" cstate="print"/>
          <a:stretch/>
        </p:blipFill>
        <p:spPr>
          <a:xfrm>
            <a:off x="4020120" y="4499640"/>
            <a:ext cx="1255680" cy="335880"/>
          </a:xfrm>
          <a:prstGeom prst="rect">
            <a:avLst/>
          </a:prstGeom>
          <a:ln>
            <a:noFill/>
          </a:ln>
        </p:spPr>
      </p:pic>
      <p:pic>
        <p:nvPicPr>
          <p:cNvPr id="136" name="Imagem 7"/>
          <p:cNvPicPr/>
          <p:nvPr/>
        </p:nvPicPr>
        <p:blipFill>
          <a:blip r:embed="rId4" cstate="print"/>
          <a:stretch/>
        </p:blipFill>
        <p:spPr>
          <a:xfrm>
            <a:off x="0" y="1219320"/>
            <a:ext cx="4620960" cy="260352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7" name="CustomShape 1"/>
          <p:cNvSpPr/>
          <p:nvPr/>
        </p:nvSpPr>
        <p:spPr>
          <a:xfrm>
            <a:off x="4397760" y="1577880"/>
            <a:ext cx="4422960" cy="1964880"/>
          </a:xfrm>
          <a:prstGeom prst="rect">
            <a:avLst/>
          </a:prstGeom>
          <a:solidFill>
            <a:srgbClr val="0077A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2"/>
          <p:cNvSpPr/>
          <p:nvPr/>
        </p:nvSpPr>
        <p:spPr>
          <a:xfrm>
            <a:off x="4606200" y="2277720"/>
            <a:ext cx="3496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CustomShape 3"/>
          <p:cNvSpPr/>
          <p:nvPr/>
        </p:nvSpPr>
        <p:spPr>
          <a:xfrm>
            <a:off x="4491360" y="1687320"/>
            <a:ext cx="4236120" cy="178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Serviço Geológico do Brasil – CPRM</a:t>
            </a:r>
            <a:endParaRPr lang="pt-B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 dirty="0" smtClean="0">
                <a:solidFill>
                  <a:srgbClr val="FFFFFF"/>
                </a:solidFill>
                <a:latin typeface="Calibri"/>
                <a:ea typeface="Calibri"/>
              </a:rPr>
              <a:t>Superintendência Regional de Salvador: </a:t>
            </a:r>
            <a:endParaRPr lang="pt-B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 dirty="0" smtClean="0">
                <a:solidFill>
                  <a:srgbClr val="FFFFFF"/>
                </a:solidFill>
                <a:latin typeface="Calibri"/>
                <a:ea typeface="Calibri"/>
              </a:rPr>
              <a:t>e-mail: suregsa@cprm.gov.br/erison.lima@cprm.gov.br   </a:t>
            </a:r>
            <a:endParaRPr lang="pt-BR" sz="14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 dirty="0" smtClean="0">
                <a:solidFill>
                  <a:srgbClr val="FFFFFF"/>
                </a:solidFill>
                <a:latin typeface="Calibri"/>
                <a:ea typeface="Calibri"/>
              </a:rPr>
              <a:t>Telefone</a:t>
            </a:r>
            <a:r>
              <a:rPr lang="pt-BR" sz="14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lang="pt-BR" sz="1400" b="0" strike="noStrike" spc="-1" dirty="0" smtClean="0">
                <a:solidFill>
                  <a:srgbClr val="FFFFFF"/>
                </a:solidFill>
                <a:latin typeface="Calibri"/>
                <a:ea typeface="Calibri"/>
              </a:rPr>
              <a:t>(71) 2101 7300/7302</a:t>
            </a:r>
            <a:endParaRPr lang="pt-B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-585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728820" y="407520"/>
            <a:ext cx="7686360" cy="4048560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1835696" y="1671650"/>
            <a:ext cx="5472608" cy="18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spcBef>
                <a:spcPts val="100"/>
              </a:spcBef>
              <a:defRPr/>
            </a:pPr>
            <a:r>
              <a:rPr lang="pt-BR" sz="3200" b="1" dirty="0" smtClean="0">
                <a:latin typeface="Calibri" panose="020F0502020204030204" pitchFamily="34" charset="0"/>
              </a:rPr>
              <a:t>SUPERINTENDÊNCIA REGIONAL</a:t>
            </a:r>
          </a:p>
          <a:p>
            <a:pPr algn="ctr">
              <a:spcBef>
                <a:spcPts val="100"/>
              </a:spcBef>
              <a:defRPr/>
            </a:pPr>
            <a:r>
              <a:rPr lang="pt-BR" sz="3200" b="1" dirty="0" smtClean="0">
                <a:latin typeface="Calibri" panose="020F0502020204030204" pitchFamily="34" charset="0"/>
              </a:rPr>
              <a:t>DE </a:t>
            </a:r>
            <a:r>
              <a:rPr lang="pt-BR" sz="3200" b="1" dirty="0">
                <a:latin typeface="Calibri" panose="020F0502020204030204" pitchFamily="34" charset="0"/>
              </a:rPr>
              <a:t>SALVADOR</a:t>
            </a:r>
          </a:p>
          <a:p>
            <a:pPr algn="ctr">
              <a:spcBef>
                <a:spcPts val="100"/>
              </a:spcBef>
              <a:defRPr/>
            </a:pPr>
            <a:endParaRPr lang="pt-BR" sz="3200" b="1" dirty="0">
              <a:latin typeface="Calibri" panose="020F0502020204030204" pitchFamily="34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539552" y="407520"/>
            <a:ext cx="7686360" cy="4048560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899592" y="675638"/>
            <a:ext cx="6840760" cy="3780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r>
              <a:rPr lang="pt-BR" sz="2600" b="1" spc="-1" dirty="0">
                <a:solidFill>
                  <a:srgbClr val="2E363D"/>
                </a:solidFill>
                <a:latin typeface="Calibri"/>
                <a:ea typeface="Calibri"/>
              </a:rPr>
              <a:t>Histórico</a:t>
            </a:r>
          </a:p>
          <a:p>
            <a:pPr algn="just"/>
            <a:r>
              <a:rPr lang="pt-BR" sz="1600" dirty="0" smtClean="0">
                <a:solidFill>
                  <a:prstClr val="black"/>
                </a:solidFill>
              </a:rPr>
              <a:t>“Implantada </a:t>
            </a:r>
            <a:r>
              <a:rPr lang="pt-BR" sz="1600" dirty="0">
                <a:solidFill>
                  <a:prstClr val="black"/>
                </a:solidFill>
              </a:rPr>
              <a:t>em 1970 e inicialmente denominada Agência, seus primeiros trabalhos consistiram na continuação dos projetos então desenvolvidos pelo 7º Distrito do </a:t>
            </a:r>
            <a:r>
              <a:rPr lang="pt-BR" sz="1600" dirty="0" smtClean="0">
                <a:solidFill>
                  <a:prstClr val="black"/>
                </a:solidFill>
              </a:rPr>
              <a:t>DNPM, hoje </a:t>
            </a:r>
            <a:r>
              <a:rPr lang="pt-BR" sz="1600" dirty="0" smtClean="0">
                <a:solidFill>
                  <a:prstClr val="black"/>
                </a:solidFill>
              </a:rPr>
              <a:t>Agência Nacional de Mineração-ANM</a:t>
            </a:r>
            <a:r>
              <a:rPr lang="pt-BR" sz="1600" dirty="0" smtClean="0">
                <a:solidFill>
                  <a:prstClr val="black"/>
                </a:solidFill>
              </a:rPr>
              <a:t>. </a:t>
            </a:r>
            <a:r>
              <a:rPr lang="pt-BR" sz="1600" dirty="0">
                <a:solidFill>
                  <a:prstClr val="black"/>
                </a:solidFill>
              </a:rPr>
              <a:t>Entre eles, merecem destaque os projetos especiais </a:t>
            </a:r>
            <a:r>
              <a:rPr lang="pt-BR" sz="1600" i="1" dirty="0">
                <a:solidFill>
                  <a:prstClr val="black"/>
                </a:solidFill>
              </a:rPr>
              <a:t>Cobre do Vale do Curaçá</a:t>
            </a:r>
            <a:r>
              <a:rPr lang="pt-BR" sz="1600" dirty="0">
                <a:solidFill>
                  <a:prstClr val="black"/>
                </a:solidFill>
              </a:rPr>
              <a:t> e </a:t>
            </a:r>
            <a:r>
              <a:rPr lang="pt-BR" sz="1600" i="1" dirty="0">
                <a:solidFill>
                  <a:prstClr val="black"/>
                </a:solidFill>
              </a:rPr>
              <a:t>Cromo de Campo Formoso</a:t>
            </a:r>
            <a:r>
              <a:rPr lang="pt-BR" sz="1600" dirty="0">
                <a:solidFill>
                  <a:prstClr val="black"/>
                </a:solidFill>
              </a:rPr>
              <a:t>, e o </a:t>
            </a:r>
            <a:r>
              <a:rPr lang="pt-BR" sz="1600" i="1" dirty="0">
                <a:solidFill>
                  <a:prstClr val="black"/>
                </a:solidFill>
              </a:rPr>
              <a:t>Projeto Bahia</a:t>
            </a:r>
            <a:r>
              <a:rPr lang="pt-BR" sz="1600" dirty="0">
                <a:solidFill>
                  <a:prstClr val="black"/>
                </a:solidFill>
              </a:rPr>
              <a:t>, que inaugurou o amplo programa de levantamentos geológicos básicos sistemáticos que viria a ser executado nos estados da Bahia e Sergipe.</a:t>
            </a:r>
          </a:p>
          <a:p>
            <a:pPr algn="just"/>
            <a:r>
              <a:rPr lang="pt-BR" sz="1600" dirty="0">
                <a:solidFill>
                  <a:prstClr val="black"/>
                </a:solidFill>
              </a:rPr>
              <a:t>A importância desses dois projetos especiais pode ser mensurada pelos seus expressivos resultados: definição de metodologias de exploração, estabelecimento das bases geológicas e </a:t>
            </a:r>
            <a:r>
              <a:rPr lang="pt-BR" sz="1600" dirty="0" err="1">
                <a:solidFill>
                  <a:prstClr val="black"/>
                </a:solidFill>
              </a:rPr>
              <a:t>metalogenéticas</a:t>
            </a:r>
            <a:r>
              <a:rPr lang="pt-BR" sz="1600" dirty="0">
                <a:solidFill>
                  <a:prstClr val="black"/>
                </a:solidFill>
              </a:rPr>
              <a:t> e avaliação de importantes depósitos de cobre e cromo, com a definição da potencialidade desses dois distritos mineiros da Bahia. Acrescente-se ainda a descoberta de novos depósitos e a inclusão do Brasil entre os países exportadores de </a:t>
            </a:r>
            <a:r>
              <a:rPr lang="pt-BR" sz="1600" dirty="0" err="1">
                <a:solidFill>
                  <a:prstClr val="black"/>
                </a:solidFill>
              </a:rPr>
              <a:t>cromita</a:t>
            </a:r>
            <a:r>
              <a:rPr lang="pt-BR" sz="1600" dirty="0" smtClean="0">
                <a:solidFill>
                  <a:prstClr val="black"/>
                </a:solidFill>
              </a:rPr>
              <a:t>.”                                                                       </a:t>
            </a:r>
            <a:r>
              <a:rPr lang="pt-BR" sz="700" b="1" dirty="0" smtClean="0">
                <a:solidFill>
                  <a:prstClr val="black"/>
                </a:solidFill>
              </a:rPr>
              <a:t>(Fonte: José Carlos Gonçalves: </a:t>
            </a:r>
            <a:r>
              <a:rPr lang="pt-BR" sz="700" b="1" dirty="0" err="1" smtClean="0">
                <a:solidFill>
                  <a:prstClr val="black"/>
                </a:solidFill>
              </a:rPr>
              <a:t>ex-SUREG</a:t>
            </a:r>
            <a:r>
              <a:rPr lang="pt-BR" sz="700" b="1" dirty="0" smtClean="0">
                <a:solidFill>
                  <a:prstClr val="black"/>
                </a:solidFill>
              </a:rPr>
              <a:t>/SA)</a:t>
            </a:r>
            <a:endParaRPr lang="pt-BR" sz="2800" b="1" spc="-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04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-1188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13" name="Retângulo de cantos arredondados 12"/>
          <p:cNvSpPr/>
          <p:nvPr/>
        </p:nvSpPr>
        <p:spPr>
          <a:xfrm>
            <a:off x="3491880" y="1923678"/>
            <a:ext cx="511256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CustomShape 1"/>
          <p:cNvSpPr/>
          <p:nvPr/>
        </p:nvSpPr>
        <p:spPr>
          <a:xfrm>
            <a:off x="436320" y="407520"/>
            <a:ext cx="8384152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755576" y="555526"/>
            <a:ext cx="31647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Área de atuação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0" name="CustomShape 3"/>
          <p:cNvSpPr/>
          <p:nvPr/>
        </p:nvSpPr>
        <p:spPr>
          <a:xfrm>
            <a:off x="755576" y="1131590"/>
            <a:ext cx="4248472" cy="576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600" b="1" strike="noStrike" spc="-1" dirty="0" smtClean="0">
                <a:latin typeface="Calibri"/>
                <a:ea typeface="Arial"/>
              </a:rPr>
              <a:t>Superintendência de Salvador - SUREG/SA</a:t>
            </a:r>
            <a:r>
              <a:rPr lang="pt-BR" sz="1600" b="1" strike="noStrike" spc="-1" dirty="0" smtClean="0">
                <a:solidFill>
                  <a:srgbClr val="7030A0"/>
                </a:solidFill>
                <a:latin typeface="Calibri"/>
                <a:ea typeface="Arial"/>
              </a:rPr>
              <a:t/>
            </a:r>
            <a:br>
              <a:rPr lang="pt-BR" sz="1600" b="1" strike="noStrike" spc="-1" dirty="0" smtClean="0">
                <a:solidFill>
                  <a:srgbClr val="7030A0"/>
                </a:solidFill>
                <a:latin typeface="Calibri"/>
                <a:ea typeface="Arial"/>
              </a:rPr>
            </a:br>
            <a:r>
              <a:rPr lang="pt-BR" sz="1600" i="1" strike="noStrike" spc="-1" dirty="0" smtClean="0">
                <a:latin typeface="Calibri"/>
                <a:ea typeface="Arial"/>
              </a:rPr>
              <a:t>Área de atuação: Bahia (BA) e Sergipe (SE)</a:t>
            </a:r>
            <a:endParaRPr lang="pt-BR" sz="1400" i="1" strike="noStrike" spc="-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3563888" y="2099009"/>
            <a:ext cx="5112568" cy="5819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ea typeface="Arial"/>
              </a:rPr>
              <a:t> População estimada do Estado de </a:t>
            </a:r>
            <a:r>
              <a:rPr lang="pt-BR" sz="1600" b="1" strike="noStrike" spc="-1" dirty="0" smtClean="0">
                <a:latin typeface="Calibri"/>
                <a:ea typeface="Arial"/>
              </a:rPr>
              <a:t>BA: 14.930.634 </a:t>
            </a:r>
            <a:r>
              <a:rPr lang="pt-BR" sz="1600" strike="noStrike" spc="-1" dirty="0" smtClean="0">
                <a:latin typeface="Calibri"/>
                <a:ea typeface="Arial"/>
              </a:rPr>
              <a:t>pessoas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ea typeface="Arial"/>
              </a:rPr>
              <a:t> População estimada do Estado do </a:t>
            </a:r>
            <a:r>
              <a:rPr lang="pt-BR" sz="1600" b="1" strike="noStrike" spc="-1" dirty="0" smtClean="0">
                <a:latin typeface="Calibri"/>
                <a:ea typeface="Arial"/>
              </a:rPr>
              <a:t>SE:    2.318.822 </a:t>
            </a:r>
            <a:r>
              <a:rPr lang="pt-BR" sz="1600" strike="noStrike" spc="-1" dirty="0" smtClean="0">
                <a:latin typeface="Calibri"/>
                <a:ea typeface="Arial"/>
              </a:rPr>
              <a:t>pessoas</a:t>
            </a:r>
          </a:p>
          <a:p>
            <a:pPr algn="ctr">
              <a:lnSpc>
                <a:spcPct val="100000"/>
              </a:lnSpc>
            </a:pPr>
            <a:r>
              <a:rPr lang="pt-BR" sz="600" b="1" strike="noStrike" spc="-1" dirty="0" smtClean="0"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pt-BR" sz="800" b="1" strike="noStrike" spc="-1" dirty="0" smtClean="0">
                <a:latin typeface="Calibri" pitchFamily="34" charset="0"/>
                <a:cs typeface="Calibri" pitchFamily="34" charset="0"/>
              </a:rPr>
              <a:t>(Fonte: </a:t>
            </a:r>
            <a:r>
              <a:rPr lang="pt-BR" sz="800" b="1" strike="noStrike" spc="-1" dirty="0" smtClean="0">
                <a:latin typeface="Calibri" pitchFamily="34" charset="0"/>
                <a:cs typeface="Calibri" pitchFamily="34" charset="0"/>
              </a:rPr>
              <a:t>IBGE</a:t>
            </a:r>
            <a:r>
              <a:rPr lang="pt-BR" sz="600" b="1" strike="noStrike" spc="-1" dirty="0" smtClean="0">
                <a:latin typeface="Calibri" pitchFamily="34" charset="0"/>
                <a:cs typeface="Calibri" pitchFamily="34" charset="0"/>
              </a:rPr>
              <a:t>)</a:t>
            </a:r>
            <a:endParaRPr lang="pt-BR" sz="600" b="1" strike="noStrike" spc="-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3491880" y="2859782"/>
            <a:ext cx="5112568" cy="16561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ustomShape 3"/>
          <p:cNvSpPr/>
          <p:nvPr/>
        </p:nvSpPr>
        <p:spPr>
          <a:xfrm>
            <a:off x="3563331" y="2885358"/>
            <a:ext cx="5071875" cy="17438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endParaRPr lang="pt-BR" sz="1400" strike="noStrike" spc="-1" dirty="0" smtClean="0">
              <a:latin typeface="Calibri"/>
              <a:ea typeface="Arial"/>
            </a:endParaRPr>
          </a:p>
          <a:p>
            <a:r>
              <a:rPr lang="pt-BR" sz="1400" strike="noStrike" spc="-1" dirty="0" smtClean="0">
                <a:latin typeface="Calibri"/>
                <a:ea typeface="Arial"/>
              </a:rPr>
              <a:t>O Estado da </a:t>
            </a:r>
            <a:r>
              <a:rPr lang="pt-BR" sz="1400" b="1" strike="noStrike" spc="-1" dirty="0" smtClean="0">
                <a:latin typeface="Calibri"/>
                <a:ea typeface="Arial"/>
              </a:rPr>
              <a:t>Bahia </a:t>
            </a:r>
            <a:r>
              <a:rPr lang="pt-BR" sz="1400" spc="-1" dirty="0" smtClean="0">
                <a:latin typeface="Calibri"/>
                <a:ea typeface="Arial"/>
              </a:rPr>
              <a:t>detém </a:t>
            </a:r>
            <a:r>
              <a:rPr lang="pt-BR" sz="1400" spc="-1" dirty="0">
                <a:latin typeface="Calibri"/>
                <a:ea typeface="Arial"/>
              </a:rPr>
              <a:t>o sétimo maior Produto Interno Bruto (PIB) do Brasil, </a:t>
            </a:r>
            <a:r>
              <a:rPr lang="pt-BR" sz="1400" strike="noStrike" spc="-1" dirty="0" smtClean="0">
                <a:latin typeface="Calibri"/>
                <a:ea typeface="Arial"/>
              </a:rPr>
              <a:t>com </a:t>
            </a:r>
            <a:r>
              <a:rPr lang="pt-BR" sz="1400" b="1" spc="-1" dirty="0">
                <a:latin typeface="Calibri"/>
                <a:ea typeface="Arial"/>
              </a:rPr>
              <a:t>R$ 304,8 bilhões</a:t>
            </a:r>
            <a:r>
              <a:rPr lang="pt-BR" sz="1400" spc="-1" dirty="0">
                <a:latin typeface="Calibri"/>
                <a:ea typeface="Arial"/>
              </a:rPr>
              <a:t> </a:t>
            </a:r>
            <a:r>
              <a:rPr lang="pt-BR" sz="1400" strike="noStrike" spc="-1" dirty="0" smtClean="0">
                <a:latin typeface="Calibri"/>
                <a:ea typeface="Arial"/>
              </a:rPr>
              <a:t>de </a:t>
            </a:r>
            <a:r>
              <a:rPr lang="pt-BR" sz="1400" strike="noStrike" spc="-1" dirty="0" smtClean="0">
                <a:latin typeface="Calibri"/>
                <a:ea typeface="Arial"/>
              </a:rPr>
              <a:t>reais.                  </a:t>
            </a:r>
            <a:r>
              <a:rPr lang="pt-BR" sz="800" b="1" spc="-1" dirty="0" smtClean="0">
                <a:latin typeface="Calibri" pitchFamily="34" charset="0"/>
                <a:cs typeface="Calibri" pitchFamily="34" charset="0"/>
              </a:rPr>
              <a:t>(Fonte: SEI/SEPLAN/BA 2019)</a:t>
            </a:r>
            <a:endParaRPr lang="pt-BR" sz="800" b="1" spc="-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00000"/>
              </a:lnSpc>
            </a:pPr>
            <a:endParaRPr lang="pt-BR" sz="1400" strike="noStrike" spc="-1" dirty="0" smtClean="0">
              <a:latin typeface="Calibri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pt-BR" sz="1400" spc="-1" dirty="0" smtClean="0">
                <a:latin typeface="Calibri"/>
                <a:cs typeface="Calibri" pitchFamily="34" charset="0"/>
              </a:rPr>
              <a:t>O Estado de </a:t>
            </a:r>
            <a:r>
              <a:rPr lang="pt-BR" sz="1400" b="1" spc="-1" dirty="0" smtClean="0">
                <a:latin typeface="Calibri"/>
                <a:cs typeface="Calibri" pitchFamily="34" charset="0"/>
              </a:rPr>
              <a:t>Sergipe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 é a 23ª economia do país, com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R$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40,7 bilhões de reais do Produto Interno Bruto (PIB).                                       </a:t>
            </a:r>
            <a:r>
              <a:rPr lang="pt-BR" sz="600" b="1" spc="-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800" b="1" spc="-1" dirty="0">
                <a:latin typeface="Calibri" pitchFamily="34" charset="0"/>
                <a:cs typeface="Calibri" pitchFamily="34" charset="0"/>
              </a:rPr>
              <a:t>(Fontes: </a:t>
            </a:r>
            <a:r>
              <a:rPr lang="pt-BR" sz="800" b="1" spc="-1" dirty="0" smtClean="0">
                <a:latin typeface="Calibri" pitchFamily="34" charset="0"/>
                <a:cs typeface="Calibri" pitchFamily="34" charset="0"/>
              </a:rPr>
              <a:t>IBGE 2017)</a:t>
            </a:r>
            <a:endParaRPr lang="pt-BR" sz="800" b="1" spc="-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Área de atuação da SUREG/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23678"/>
            <a:ext cx="26670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-11880"/>
            <a:ext cx="9143640" cy="5155200"/>
          </a:xfrm>
          <a:prstGeom prst="rect">
            <a:avLst/>
          </a:prstGeom>
          <a:ln>
            <a:noFill/>
          </a:ln>
        </p:spPr>
      </p:pic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4" name="CustomShape 1"/>
          <p:cNvSpPr/>
          <p:nvPr/>
        </p:nvSpPr>
        <p:spPr>
          <a:xfrm>
            <a:off x="436320" y="407520"/>
            <a:ext cx="8384152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755576" y="555526"/>
            <a:ext cx="31647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Área de atuação</a:t>
            </a:r>
            <a:endParaRPr lang="pt-BR" sz="2600" b="0" strike="noStrike" spc="-1" dirty="0">
              <a:latin typeface="Arial"/>
            </a:endParaRPr>
          </a:p>
        </p:txBody>
      </p:sp>
      <p:sp>
        <p:nvSpPr>
          <p:cNvPr id="16" name="CustomShape 3"/>
          <p:cNvSpPr/>
          <p:nvPr/>
        </p:nvSpPr>
        <p:spPr>
          <a:xfrm>
            <a:off x="746191" y="1131590"/>
            <a:ext cx="4248472" cy="576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600" b="1" strike="noStrike" spc="-1" dirty="0" smtClean="0">
                <a:solidFill>
                  <a:srgbClr val="7030A0"/>
                </a:solidFill>
                <a:latin typeface="Calibri"/>
                <a:ea typeface="Arial"/>
              </a:rPr>
              <a:t>Superintendência de Salvador - SUREG/SA</a:t>
            </a:r>
            <a:br>
              <a:rPr lang="pt-BR" sz="1600" b="1" strike="noStrike" spc="-1" dirty="0" smtClean="0">
                <a:solidFill>
                  <a:srgbClr val="7030A0"/>
                </a:solidFill>
                <a:latin typeface="Calibri"/>
                <a:ea typeface="Arial"/>
              </a:rPr>
            </a:br>
            <a:r>
              <a:rPr lang="pt-BR" sz="1600" i="1" strike="noStrike" spc="-1" dirty="0" smtClean="0">
                <a:latin typeface="Calibri"/>
                <a:ea typeface="Arial"/>
              </a:rPr>
              <a:t>Área de atuação: Bahia (BA) e Sergipe (SE)</a:t>
            </a:r>
            <a:endParaRPr lang="pt-BR" sz="1400" i="1" strike="noStrike" spc="-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ustomShape 3"/>
          <p:cNvSpPr/>
          <p:nvPr/>
        </p:nvSpPr>
        <p:spPr>
          <a:xfrm>
            <a:off x="746191" y="1836306"/>
            <a:ext cx="4248472" cy="15995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lvl="0"/>
            <a:r>
              <a:rPr lang="pt-BR" sz="1600" i="1" spc="-1" dirty="0">
                <a:solidFill>
                  <a:prstClr val="black"/>
                </a:solidFill>
                <a:latin typeface="Calibri"/>
                <a:ea typeface="Arial"/>
              </a:rPr>
              <a:t>Recursos Humanos:</a:t>
            </a:r>
          </a:p>
          <a:p>
            <a:pPr lvl="0"/>
            <a:endParaRPr lang="pt-BR" sz="700" i="1" spc="-1" dirty="0">
              <a:solidFill>
                <a:prstClr val="black"/>
              </a:solidFill>
              <a:latin typeface="Calibri"/>
              <a:ea typeface="Arial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t-BR" sz="1600" i="1" spc="-1" dirty="0">
                <a:solidFill>
                  <a:prstClr val="black"/>
                </a:solidFill>
                <a:latin typeface="Calibri"/>
                <a:ea typeface="Arial"/>
              </a:rPr>
              <a:t>Pessoal efetivo </a:t>
            </a:r>
            <a:r>
              <a:rPr lang="pt-BR" sz="1600" i="1" spc="-1" dirty="0" smtClean="0">
                <a:solidFill>
                  <a:prstClr val="black"/>
                </a:solidFill>
                <a:latin typeface="Calibri"/>
                <a:ea typeface="Arial"/>
              </a:rPr>
              <a:t>                                           134</a:t>
            </a:r>
            <a:endParaRPr lang="pt-BR" sz="1600" i="1" spc="-1" dirty="0">
              <a:solidFill>
                <a:prstClr val="black"/>
              </a:solidFill>
              <a:latin typeface="Calibri"/>
              <a:ea typeface="Arial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t-BR" sz="1600" i="1" spc="-1" dirty="0">
                <a:solidFill>
                  <a:prstClr val="black"/>
                </a:solidFill>
                <a:latin typeface="Calibri"/>
                <a:ea typeface="Arial"/>
              </a:rPr>
              <a:t>Pessoal terceirizado    </a:t>
            </a:r>
            <a:r>
              <a:rPr lang="pt-BR" sz="1600" i="1" spc="-1" dirty="0" smtClean="0">
                <a:solidFill>
                  <a:prstClr val="black"/>
                </a:solidFill>
                <a:latin typeface="Calibri"/>
                <a:ea typeface="Arial"/>
              </a:rPr>
              <a:t>                                 37</a:t>
            </a:r>
            <a:endParaRPr lang="pt-BR" sz="1600" i="1" spc="-1" dirty="0">
              <a:solidFill>
                <a:prstClr val="black"/>
              </a:solidFill>
              <a:latin typeface="Calibri"/>
              <a:ea typeface="Arial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t-BR" sz="1600" i="1" spc="-1" dirty="0">
                <a:solidFill>
                  <a:prstClr val="black"/>
                </a:solidFill>
                <a:latin typeface="Calibri"/>
                <a:ea typeface="Arial"/>
              </a:rPr>
              <a:t>Estagiário                     </a:t>
            </a:r>
            <a:r>
              <a:rPr lang="pt-BR" sz="1600" i="1" spc="-1" dirty="0" smtClean="0">
                <a:solidFill>
                  <a:prstClr val="black"/>
                </a:solidFill>
                <a:latin typeface="Calibri"/>
                <a:ea typeface="Arial"/>
              </a:rPr>
              <a:t>                                 11</a:t>
            </a:r>
            <a:endParaRPr lang="pt-BR" sz="1600" i="1" spc="-1" dirty="0">
              <a:solidFill>
                <a:prstClr val="black"/>
              </a:solidFill>
              <a:latin typeface="Calibri"/>
              <a:ea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t-BR" sz="400" i="1" spc="-1" dirty="0">
              <a:solidFill>
                <a:prstClr val="black"/>
              </a:solidFill>
              <a:latin typeface="Calibri"/>
              <a:ea typeface="Arial"/>
            </a:endParaRPr>
          </a:p>
          <a:p>
            <a:pPr lvl="0"/>
            <a:r>
              <a:rPr lang="pt-BR" sz="1600" b="1" i="1" spc="-1" dirty="0" smtClean="0">
                <a:solidFill>
                  <a:prstClr val="black"/>
                </a:solidFill>
                <a:latin typeface="Calibri"/>
                <a:ea typeface="Arial"/>
              </a:rPr>
              <a:t>     Total </a:t>
            </a:r>
            <a:r>
              <a:rPr lang="pt-BR" sz="1600" b="1" i="1" spc="-1" dirty="0">
                <a:solidFill>
                  <a:prstClr val="black"/>
                </a:solidFill>
                <a:latin typeface="Calibri"/>
                <a:ea typeface="Arial"/>
              </a:rPr>
              <a:t>Geral      </a:t>
            </a:r>
            <a:r>
              <a:rPr lang="pt-BR" sz="1600" b="1" i="1" spc="-1" dirty="0" smtClean="0">
                <a:solidFill>
                  <a:prstClr val="black"/>
                </a:solidFill>
                <a:latin typeface="Calibri"/>
                <a:ea typeface="Arial"/>
              </a:rPr>
              <a:t>                                             182</a:t>
            </a:r>
            <a:endParaRPr lang="pt-BR" sz="1600" b="1" i="1" spc="-1" dirty="0">
              <a:solidFill>
                <a:prstClr val="black"/>
              </a:solidFill>
              <a:latin typeface="Calibri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7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-11880"/>
            <a:ext cx="9143640" cy="5155200"/>
          </a:xfrm>
          <a:prstGeom prst="rect">
            <a:avLst/>
          </a:prstGeom>
          <a:ln>
            <a:noFill/>
          </a:ln>
        </p:spPr>
      </p:pic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4" name="CustomShape 1"/>
          <p:cNvSpPr/>
          <p:nvPr/>
        </p:nvSpPr>
        <p:spPr>
          <a:xfrm>
            <a:off x="379924" y="445519"/>
            <a:ext cx="8384152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543144" y="555526"/>
            <a:ext cx="31647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Localização</a:t>
            </a:r>
            <a:endParaRPr lang="pt-BR" sz="2600" b="0" strike="noStrike" spc="-1" dirty="0">
              <a:latin typeface="Arial"/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539552" y="1131590"/>
            <a:ext cx="2520280" cy="33957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500" b="1" strike="noStrike" spc="-1" dirty="0" smtClean="0">
                <a:solidFill>
                  <a:srgbClr val="7030A0"/>
                </a:solidFill>
                <a:latin typeface="Calibri"/>
                <a:ea typeface="Arial"/>
              </a:rPr>
              <a:t>Superintendência de Salvador - SUREG/SA</a:t>
            </a:r>
          </a:p>
          <a:p>
            <a:pPr>
              <a:lnSpc>
                <a:spcPct val="100000"/>
              </a:lnSpc>
            </a:pPr>
            <a:endParaRPr lang="pt-BR" sz="1500" b="1" spc="-1" dirty="0">
              <a:solidFill>
                <a:srgbClr val="7030A0"/>
              </a:solidFill>
              <a:latin typeface="Calibri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pt-BR" sz="1500" b="1" strike="noStrike" spc="-1" dirty="0" smtClean="0">
                <a:solidFill>
                  <a:srgbClr val="7030A0"/>
                </a:solidFill>
                <a:latin typeface="Calibri"/>
                <a:ea typeface="Arial"/>
              </a:rPr>
              <a:t/>
            </a:r>
            <a:br>
              <a:rPr lang="pt-BR" sz="1500" b="1" strike="noStrike" spc="-1" dirty="0" smtClean="0">
                <a:solidFill>
                  <a:srgbClr val="7030A0"/>
                </a:solidFill>
                <a:latin typeface="Calibri"/>
                <a:ea typeface="Arial"/>
              </a:rPr>
            </a:br>
            <a:r>
              <a:rPr lang="pt-BR" sz="1500" i="1" strike="noStrike" spc="-1" dirty="0" smtClean="0">
                <a:latin typeface="Calibri"/>
                <a:ea typeface="Arial"/>
              </a:rPr>
              <a:t>Avenida </a:t>
            </a:r>
            <a:r>
              <a:rPr lang="pt-BR" sz="1500" i="1" strike="noStrike" spc="-1" dirty="0" smtClean="0">
                <a:latin typeface="Calibri"/>
                <a:ea typeface="Arial"/>
              </a:rPr>
              <a:t>Ulysses </a:t>
            </a:r>
            <a:r>
              <a:rPr lang="pt-BR" sz="1500" i="1" strike="noStrike" spc="-1" dirty="0" smtClean="0">
                <a:latin typeface="Calibri"/>
                <a:ea typeface="Arial"/>
              </a:rPr>
              <a:t>Guimarães -  2862, Sussuarana, </a:t>
            </a:r>
            <a:r>
              <a:rPr lang="pt-BR" sz="1500" i="1" strike="noStrike" spc="-1" dirty="0" smtClean="0">
                <a:latin typeface="Calibri"/>
                <a:ea typeface="Arial"/>
              </a:rPr>
              <a:t>CAB</a:t>
            </a:r>
          </a:p>
          <a:p>
            <a:pPr>
              <a:lnSpc>
                <a:spcPct val="100000"/>
              </a:lnSpc>
            </a:pPr>
            <a:r>
              <a:rPr lang="pt-BR" sz="1500" i="1" strike="noStrike" spc="-1" dirty="0" err="1" smtClean="0">
                <a:latin typeface="Calibri"/>
                <a:ea typeface="Arial"/>
              </a:rPr>
              <a:t>Salvador-Ba</a:t>
            </a:r>
            <a:r>
              <a:rPr lang="pt-BR" sz="1500" i="1" strike="noStrike" spc="-1" dirty="0" smtClean="0">
                <a:latin typeface="Calibri"/>
                <a:ea typeface="Arial"/>
              </a:rPr>
              <a:t>, 41.213-000</a:t>
            </a:r>
          </a:p>
          <a:p>
            <a:pPr>
              <a:lnSpc>
                <a:spcPct val="100000"/>
              </a:lnSpc>
            </a:pPr>
            <a:r>
              <a:rPr lang="pt-BR" sz="1500" i="1" strike="noStrike" spc="-1" dirty="0" smtClean="0">
                <a:latin typeface="Calibri"/>
                <a:ea typeface="Arial"/>
              </a:rPr>
              <a:t>Tel.: 71 2101 7300</a:t>
            </a:r>
          </a:p>
          <a:p>
            <a:pPr>
              <a:lnSpc>
                <a:spcPct val="100000"/>
              </a:lnSpc>
            </a:pPr>
            <a:r>
              <a:rPr lang="pt-BR" sz="1500" i="1" spc="-1" dirty="0" smtClean="0">
                <a:latin typeface="Calibri"/>
                <a:cs typeface="Calibri" pitchFamily="34" charset="0"/>
              </a:rPr>
              <a:t>suregsa@cprm.gov.br</a:t>
            </a:r>
            <a:endParaRPr lang="pt-BR" sz="1500" i="1" strike="noStrike" spc="-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19" y="3424641"/>
            <a:ext cx="2714259" cy="108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4095"/>
            <a:ext cx="4183360" cy="286609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5" descr="sureg0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101" y="3581004"/>
            <a:ext cx="1616345" cy="108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sureg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5" y="3576841"/>
            <a:ext cx="1638799" cy="108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sureg0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925" y="3595365"/>
            <a:ext cx="1609953" cy="108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31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07520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Sureg-SA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1" name="CustomShape 3"/>
          <p:cNvSpPr/>
          <p:nvPr/>
        </p:nvSpPr>
        <p:spPr>
          <a:xfrm>
            <a:off x="323528" y="1197918"/>
            <a:ext cx="8352928" cy="34563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trike="noStrike" spc="-1" dirty="0" smtClean="0">
                <a:latin typeface="Calibri"/>
                <a:ea typeface="Arial"/>
              </a:rPr>
              <a:t> Gerência de Geologia e Recursos </a:t>
            </a:r>
            <a:r>
              <a:rPr lang="pt-BR" strike="noStrike" spc="-1" dirty="0" smtClean="0">
                <a:latin typeface="Calibri"/>
                <a:ea typeface="Arial"/>
              </a:rPr>
              <a:t>Minerais-GEREMI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endParaRPr lang="pt-BR" sz="600" strike="noStrike" spc="-1" dirty="0" smtClean="0">
              <a:latin typeface="Calibri"/>
              <a:ea typeface="Arial"/>
            </a:endParaRP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pt-BR" sz="1400" u="sng" spc="-1" dirty="0" smtClean="0">
                <a:latin typeface="Calibri"/>
                <a:cs typeface="Calibri" pitchFamily="34" charset="0"/>
              </a:rPr>
              <a:t>Mapa Tectônico-Geocronológico </a:t>
            </a:r>
            <a:r>
              <a:rPr lang="pt-BR" sz="1400" u="sng" spc="-1" dirty="0">
                <a:latin typeface="Calibri"/>
                <a:cs typeface="Calibri" pitchFamily="34" charset="0"/>
              </a:rPr>
              <a:t>do Estado da </a:t>
            </a:r>
            <a:r>
              <a:rPr lang="pt-BR" sz="1400" u="sng" spc="-1" dirty="0" smtClean="0">
                <a:latin typeface="Calibri"/>
                <a:cs typeface="Calibri" pitchFamily="34" charset="0"/>
              </a:rPr>
              <a:t>Bahia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400" spc="-1" dirty="0" smtClean="0">
                <a:latin typeface="Calibri"/>
                <a:cs typeface="Calibri" pitchFamily="34" charset="0"/>
              </a:rPr>
              <a:t>2 Mapas (versões português e inglês), SIG e 2 Notas Explicativas </a:t>
            </a:r>
            <a:r>
              <a:rPr lang="pt-BR" sz="1400" spc="-1" dirty="0">
                <a:latin typeface="Calibri"/>
                <a:cs typeface="Calibri" pitchFamily="34" charset="0"/>
              </a:rPr>
              <a:t>(versões português e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inglês)</a:t>
            </a: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pt-BR" sz="1400" u="sng" spc="-1" dirty="0" smtClean="0">
                <a:latin typeface="Calibri"/>
                <a:cs typeface="Calibri" pitchFamily="34" charset="0"/>
              </a:rPr>
              <a:t>Atlas </a:t>
            </a:r>
            <a:r>
              <a:rPr lang="pt-BR" sz="1400" u="sng" spc="-1" dirty="0">
                <a:latin typeface="Calibri"/>
                <a:cs typeface="Calibri" pitchFamily="34" charset="0"/>
              </a:rPr>
              <a:t>de </a:t>
            </a:r>
            <a:r>
              <a:rPr lang="pt-BR" sz="1400" u="sng" spc="-1" dirty="0" smtClean="0">
                <a:latin typeface="Calibri"/>
                <a:cs typeface="Calibri" pitchFamily="34" charset="0"/>
              </a:rPr>
              <a:t>Rochas Ornamentais da Bahia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400" spc="-1" dirty="0" smtClean="0">
                <a:latin typeface="Calibri"/>
                <a:cs typeface="Calibri" pitchFamily="34" charset="0"/>
              </a:rPr>
              <a:t>Informe </a:t>
            </a:r>
            <a:r>
              <a:rPr lang="pt-BR" sz="1400" spc="-1" dirty="0">
                <a:latin typeface="Calibri"/>
                <a:cs typeface="Calibri" pitchFamily="34" charset="0"/>
              </a:rPr>
              <a:t>de Recursos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Minerais</a:t>
            </a:r>
            <a:endParaRPr lang="pt-BR" sz="1400" spc="-1" dirty="0">
              <a:latin typeface="Calibri"/>
              <a:cs typeface="Calibri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pt-BR" sz="1400" u="sng" spc="-1" dirty="0" smtClean="0">
                <a:latin typeface="Calibri"/>
                <a:cs typeface="Calibri" pitchFamily="34" charset="0"/>
              </a:rPr>
              <a:t>Projeto </a:t>
            </a:r>
            <a:r>
              <a:rPr lang="pt-BR" sz="1400" u="sng" spc="-1" dirty="0">
                <a:latin typeface="Calibri"/>
                <a:cs typeface="Calibri" pitchFamily="34" charset="0"/>
              </a:rPr>
              <a:t>Serra de </a:t>
            </a:r>
            <a:r>
              <a:rPr lang="pt-BR" sz="1400" u="sng" spc="-1" dirty="0" smtClean="0">
                <a:latin typeface="Calibri"/>
                <a:cs typeface="Calibri" pitchFamily="34" charset="0"/>
              </a:rPr>
              <a:t>Jacobina</a:t>
            </a:r>
          </a:p>
          <a:p>
            <a:pPr marL="742950" lvl="2" indent="-285750">
              <a:buFont typeface="Wingdings" pitchFamily="2" charset="2"/>
              <a:buChar char="Ø"/>
            </a:pPr>
            <a:r>
              <a:rPr lang="pt-BR" sz="1400" spc="-1" dirty="0" smtClean="0">
                <a:latin typeface="Calibri"/>
                <a:cs typeface="Calibri" pitchFamily="34" charset="0"/>
              </a:rPr>
              <a:t>Mapa, SIG, Informe </a:t>
            </a:r>
            <a:r>
              <a:rPr lang="pt-BR" sz="1400" spc="-1" dirty="0">
                <a:latin typeface="Calibri"/>
                <a:cs typeface="Calibri" pitchFamily="34" charset="0"/>
              </a:rPr>
              <a:t>de Recursos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Minerais e </a:t>
            </a:r>
            <a:r>
              <a:rPr lang="pt-BR" sz="1400" spc="-1" dirty="0">
                <a:latin typeface="Calibri"/>
                <a:cs typeface="Calibri" pitchFamily="34" charset="0"/>
              </a:rPr>
              <a:t>banco de dados no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GEOSGB</a:t>
            </a:r>
            <a:endParaRPr lang="pt-BR" sz="1400" spc="-1" dirty="0">
              <a:latin typeface="Calibri"/>
              <a:cs typeface="Calibri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pt-BR" sz="1400" u="sng" spc="-1" dirty="0">
                <a:latin typeface="Calibri"/>
                <a:cs typeface="Calibri" pitchFamily="34" charset="0"/>
              </a:rPr>
              <a:t>Projeto </a:t>
            </a:r>
            <a:r>
              <a:rPr lang="pt-BR" sz="1400" u="sng" spc="-1" dirty="0" smtClean="0">
                <a:latin typeface="Calibri"/>
                <a:cs typeface="Calibri" pitchFamily="34" charset="0"/>
              </a:rPr>
              <a:t>Remanso-Sobradinho</a:t>
            </a:r>
            <a:endParaRPr lang="pt-BR" sz="1400" u="sng" spc="-1" dirty="0">
              <a:latin typeface="Calibri"/>
              <a:cs typeface="Calibri" pitchFamily="34" charset="0"/>
            </a:endParaRPr>
          </a:p>
          <a:p>
            <a:pPr marL="742950" lvl="2" indent="-285750">
              <a:buFont typeface="Wingdings" pitchFamily="2" charset="2"/>
              <a:buChar char="Ø"/>
            </a:pPr>
            <a:r>
              <a:rPr lang="pt-BR" sz="1400" spc="-1" dirty="0">
                <a:latin typeface="Calibri"/>
                <a:cs typeface="Calibri" pitchFamily="34" charset="0"/>
              </a:rPr>
              <a:t>Mapa, SIG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, Informe </a:t>
            </a:r>
            <a:r>
              <a:rPr lang="pt-BR" sz="1400" spc="-1" dirty="0">
                <a:latin typeface="Calibri"/>
                <a:cs typeface="Calibri" pitchFamily="34" charset="0"/>
              </a:rPr>
              <a:t>de Recursos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Minerais e </a:t>
            </a:r>
            <a:r>
              <a:rPr lang="pt-BR" sz="1400" spc="-1" dirty="0">
                <a:latin typeface="Calibri"/>
                <a:cs typeface="Calibri" pitchFamily="34" charset="0"/>
              </a:rPr>
              <a:t>banco de dados no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GEOSGB</a:t>
            </a:r>
            <a:endParaRPr lang="pt-BR" sz="1400" spc="-1" dirty="0">
              <a:latin typeface="Calibri"/>
              <a:cs typeface="Calibri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pt-BR" sz="1400" u="sng" spc="-1" dirty="0">
                <a:latin typeface="Calibri"/>
                <a:cs typeface="Calibri" pitchFamily="34" charset="0"/>
              </a:rPr>
              <a:t>Projeto </a:t>
            </a:r>
            <a:r>
              <a:rPr lang="pt-BR" sz="1400" u="sng" spc="-1" dirty="0" smtClean="0">
                <a:latin typeface="Calibri"/>
                <a:cs typeface="Calibri" pitchFamily="34" charset="0"/>
              </a:rPr>
              <a:t>Brumado-Condeúba</a:t>
            </a:r>
            <a:endParaRPr lang="pt-BR" sz="1400" u="sng" spc="-1" dirty="0">
              <a:latin typeface="Calibri"/>
              <a:cs typeface="Calibri" pitchFamily="34" charset="0"/>
            </a:endParaRPr>
          </a:p>
          <a:p>
            <a:pPr marL="742950" lvl="2" indent="-285750">
              <a:buFont typeface="Wingdings" pitchFamily="2" charset="2"/>
              <a:buChar char="Ø"/>
            </a:pPr>
            <a:r>
              <a:rPr lang="pt-BR" sz="1400" spc="-1" dirty="0" smtClean="0">
                <a:latin typeface="Calibri"/>
                <a:cs typeface="Calibri" pitchFamily="34" charset="0"/>
              </a:rPr>
              <a:t>Nota Explicativa e banco </a:t>
            </a:r>
            <a:r>
              <a:rPr lang="pt-BR" sz="1400" spc="-1" dirty="0">
                <a:latin typeface="Calibri"/>
                <a:cs typeface="Calibri" pitchFamily="34" charset="0"/>
              </a:rPr>
              <a:t>de dados no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GEOSGB</a:t>
            </a:r>
            <a:endParaRPr lang="pt-BR" sz="1400" spc="-1" dirty="0">
              <a:latin typeface="Calibri"/>
              <a:cs typeface="Calibri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pt-BR" sz="1400" u="sng" spc="-1" dirty="0">
                <a:latin typeface="Calibri"/>
                <a:cs typeface="Calibri" pitchFamily="34" charset="0"/>
              </a:rPr>
              <a:t>Projeto Contendas-Macajuba</a:t>
            </a:r>
          </a:p>
          <a:p>
            <a:pPr marL="742950" lvl="2" indent="-285750">
              <a:buFont typeface="Wingdings" pitchFamily="2" charset="2"/>
              <a:buChar char="Ø"/>
            </a:pPr>
            <a:r>
              <a:rPr lang="pt-BR" sz="1400" spc="-1" dirty="0" smtClean="0">
                <a:latin typeface="Calibri"/>
                <a:cs typeface="Calibri" pitchFamily="34" charset="0"/>
              </a:rPr>
              <a:t>5 Mapas e SIG</a:t>
            </a:r>
            <a:endParaRPr lang="pt-BR" sz="1400" spc="-1" dirty="0">
              <a:latin typeface="Calibri"/>
              <a:cs typeface="Calibri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pt-BR" sz="1400" u="sng" spc="-1" dirty="0" smtClean="0">
                <a:latin typeface="Calibri"/>
                <a:cs typeface="Calibri" pitchFamily="34" charset="0"/>
              </a:rPr>
              <a:t>Potencial </a:t>
            </a:r>
            <a:r>
              <a:rPr lang="pt-BR" sz="1400" u="sng" spc="-1" dirty="0">
                <a:latin typeface="Calibri"/>
                <a:cs typeface="Calibri" pitchFamily="34" charset="0"/>
              </a:rPr>
              <a:t>do Lineamento AZ 125 e Metodologia de Cartografia </a:t>
            </a:r>
            <a:r>
              <a:rPr lang="pt-BR" sz="1400" u="sng" spc="-1" dirty="0" smtClean="0">
                <a:latin typeface="Calibri"/>
                <a:cs typeface="Calibri" pitchFamily="34" charset="0"/>
              </a:rPr>
              <a:t>de </a:t>
            </a:r>
            <a:r>
              <a:rPr lang="pt-BR" sz="1400" u="sng" spc="-1" dirty="0" err="1" smtClean="0">
                <a:latin typeface="Calibri"/>
                <a:cs typeface="Calibri" pitchFamily="34" charset="0"/>
              </a:rPr>
              <a:t>Regolitos</a:t>
            </a:r>
            <a:endParaRPr lang="pt-BR" sz="1400" spc="-1" dirty="0" smtClean="0">
              <a:latin typeface="Calibri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pt-BR" sz="1400" spc="-1" dirty="0" smtClean="0">
                <a:latin typeface="Calibri"/>
                <a:cs typeface="Calibri" pitchFamily="34" charset="0"/>
              </a:rPr>
              <a:t>Informe de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Geofísica Aplicada e </a:t>
            </a:r>
            <a:r>
              <a:rPr lang="pt-BR" sz="1400" spc="-1" dirty="0" smtClean="0">
                <a:latin typeface="Calibri"/>
                <a:cs typeface="Calibri" pitchFamily="34" charset="0"/>
              </a:rPr>
              <a:t>artigo publicado no J</a:t>
            </a:r>
            <a:r>
              <a:rPr lang="en-US" sz="1400" spc="-1" dirty="0" err="1">
                <a:latin typeface="Calibri"/>
                <a:cs typeface="Calibri" pitchFamily="34" charset="0"/>
              </a:rPr>
              <a:t>ournal</a:t>
            </a:r>
            <a:r>
              <a:rPr lang="en-US" sz="1400" spc="-1" dirty="0">
                <a:latin typeface="Calibri"/>
                <a:cs typeface="Calibri" pitchFamily="34" charset="0"/>
              </a:rPr>
              <a:t> of the Geological Survey of Brazil </a:t>
            </a:r>
            <a:r>
              <a:rPr lang="en-US" sz="1400" spc="-1" dirty="0" smtClean="0">
                <a:latin typeface="Calibri"/>
                <a:cs typeface="Calibri" pitchFamily="34" charset="0"/>
              </a:rPr>
              <a:t>- JGSB</a:t>
            </a:r>
            <a:endParaRPr lang="pt-BR" spc="-1" dirty="0">
              <a:latin typeface="Calibri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29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07520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Sureg-SA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0" name="CustomShape 3"/>
          <p:cNvSpPr/>
          <p:nvPr/>
        </p:nvSpPr>
        <p:spPr>
          <a:xfrm>
            <a:off x="467544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trike="noStrike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Sureg-SA</a:t>
            </a:r>
            <a:endParaRPr lang="pt-BR" sz="2600" b="0" strike="noStrike" spc="-1" dirty="0">
              <a:latin typeface="Arial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323527" y="1197326"/>
            <a:ext cx="6840761" cy="34563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ea typeface="Arial"/>
              </a:rPr>
              <a:t> </a:t>
            </a:r>
            <a:r>
              <a:rPr lang="pt-BR" strike="noStrike" spc="-1" dirty="0" smtClean="0">
                <a:latin typeface="Calibri"/>
                <a:ea typeface="Arial"/>
              </a:rPr>
              <a:t>Gerência de </a:t>
            </a:r>
            <a:r>
              <a:rPr lang="pt-BR" spc="-1" dirty="0" smtClean="0">
                <a:latin typeface="Calibri"/>
                <a:ea typeface="Arial"/>
              </a:rPr>
              <a:t>Hidrologia e </a:t>
            </a:r>
            <a:r>
              <a:rPr lang="pt-BR" spc="-1" dirty="0">
                <a:latin typeface="Calibri"/>
                <a:ea typeface="Arial"/>
              </a:rPr>
              <a:t>G</a:t>
            </a:r>
            <a:r>
              <a:rPr lang="pt-BR" spc="-1" dirty="0" smtClean="0">
                <a:latin typeface="Calibri"/>
                <a:ea typeface="Arial"/>
              </a:rPr>
              <a:t>estão </a:t>
            </a:r>
            <a:r>
              <a:rPr lang="pt-BR" spc="-1" dirty="0" smtClean="0">
                <a:latin typeface="Calibri"/>
                <a:ea typeface="Arial"/>
              </a:rPr>
              <a:t>Territorial-GEHITE</a:t>
            </a:r>
          </a:p>
          <a:p>
            <a:pPr>
              <a:lnSpc>
                <a:spcPct val="100000"/>
              </a:lnSpc>
            </a:pPr>
            <a:endParaRPr lang="pt-BR" sz="400" strike="noStrike" spc="-1" dirty="0" smtClean="0">
              <a:latin typeface="Calibri"/>
              <a:ea typeface="Arial"/>
            </a:endParaRPr>
          </a:p>
          <a:p>
            <a:pPr>
              <a:lnSpc>
                <a:spcPct val="100000"/>
              </a:lnSpc>
            </a:pPr>
            <a:endParaRPr lang="pt-BR" sz="400" spc="-1" dirty="0">
              <a:latin typeface="Calibri"/>
              <a:ea typeface="Arial"/>
            </a:endParaRPr>
          </a:p>
          <a:p>
            <a:pPr>
              <a:lnSpc>
                <a:spcPct val="100000"/>
              </a:lnSpc>
            </a:pPr>
            <a:endParaRPr lang="pt-BR" sz="400" strike="noStrike" spc="-1" dirty="0" smtClean="0">
              <a:latin typeface="Calibri"/>
              <a:ea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i="1" dirty="0" smtClean="0"/>
              <a:t>Rede Integrada de Monitoramento das Águas Subterrâneas–RIMAS (409 poços cadastrados);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i="1" dirty="0" smtClean="0"/>
              <a:t>Sistema </a:t>
            </a:r>
            <a:r>
              <a:rPr lang="pt-BR" sz="1400" i="1" dirty="0"/>
              <a:t>de </a:t>
            </a:r>
            <a:r>
              <a:rPr lang="pt-BR" sz="1400" i="1" dirty="0" smtClean="0"/>
              <a:t>Informações de Águas Subterrâneas–SIAGAS (332.312 </a:t>
            </a:r>
            <a:r>
              <a:rPr lang="pt-BR" sz="1400" i="1" dirty="0"/>
              <a:t>poços cadastrados</a:t>
            </a:r>
            <a:r>
              <a:rPr lang="pt-BR" sz="1400" i="1" dirty="0" smtClean="0"/>
              <a:t>);</a:t>
            </a:r>
            <a:endParaRPr lang="pt-BR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i="1" dirty="0" smtClean="0"/>
              <a:t>Rede Hidrometeorológica Nacional-RHN (Execução Descentralizada ANA/CPRM);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i="1" dirty="0" smtClean="0"/>
              <a:t>Atlas Pluviométrico do Brasil;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i="1" dirty="0" smtClean="0"/>
              <a:t>Mapeamento </a:t>
            </a:r>
            <a:r>
              <a:rPr lang="pt-BR" sz="1400" i="1" dirty="0"/>
              <a:t>de Setorização de Riscos no Brasil;</a:t>
            </a:r>
            <a:endParaRPr lang="pt-BR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i="1" dirty="0"/>
              <a:t>Mapeamento de Suscetibilidade a Deslizamentos e Enchentes no </a:t>
            </a:r>
            <a:r>
              <a:rPr lang="pt-BR" sz="1400" i="1" dirty="0" smtClean="0"/>
              <a:t>Brasil;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i="1" dirty="0" smtClean="0"/>
              <a:t>Levantamento </a:t>
            </a:r>
            <a:r>
              <a:rPr lang="pt-BR" sz="1400" i="1" dirty="0"/>
              <a:t>da </a:t>
            </a:r>
            <a:r>
              <a:rPr lang="pt-BR" sz="1400" i="1" dirty="0" smtClean="0"/>
              <a:t>Geodiversidade.</a:t>
            </a:r>
            <a:endParaRPr lang="pt-BR" sz="1400" i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endParaRPr lang="pt-BR" sz="1400" spc="-1" dirty="0">
              <a:latin typeface="Calibri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76" y="1308374"/>
            <a:ext cx="1276653" cy="132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069" y="407520"/>
            <a:ext cx="1800201" cy="91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MEDIÇÃ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496" y="2631082"/>
            <a:ext cx="1265040" cy="94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r="19017"/>
          <a:stretch>
            <a:fillRect/>
          </a:stretch>
        </p:blipFill>
        <p:spPr bwMode="auto">
          <a:xfrm>
            <a:off x="7104930" y="3595385"/>
            <a:ext cx="974426" cy="79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 descr="DSC0459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348" y="3579862"/>
            <a:ext cx="890833" cy="79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90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539552" y="40692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539552" y="555526"/>
            <a:ext cx="50405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r>
              <a:rPr lang="pt-BR" sz="2600" b="1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na </a:t>
            </a:r>
            <a:r>
              <a:rPr lang="pt-BR" sz="2600" b="1" spc="-1" dirty="0" err="1" smtClean="0">
                <a:solidFill>
                  <a:srgbClr val="2E363D"/>
                </a:solidFill>
                <a:latin typeface="Calibri"/>
                <a:ea typeface="Calibri"/>
              </a:rPr>
              <a:t>Sureg-SA</a:t>
            </a:r>
            <a:endParaRPr lang="pt-BR" sz="2600" spc="-1" dirty="0">
              <a:solidFill>
                <a:prstClr val="black"/>
              </a:solidFill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2" name="CustomShape 3"/>
          <p:cNvSpPr/>
          <p:nvPr/>
        </p:nvSpPr>
        <p:spPr>
          <a:xfrm>
            <a:off x="611560" y="1131590"/>
            <a:ext cx="3888432" cy="6120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pt-BR" sz="1600" spc="-1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 Gerência de Hidrologia e Gestão Territorial</a:t>
            </a:r>
            <a:br>
              <a:rPr lang="pt-BR" sz="1600" spc="-1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</a:br>
            <a:r>
              <a:rPr lang="pt-BR" sz="1600" i="1" spc="-1" dirty="0" smtClean="0">
                <a:solidFill>
                  <a:srgbClr val="FF0000"/>
                </a:solidFill>
                <a:latin typeface="Calibri"/>
                <a:ea typeface="Arial"/>
              </a:rPr>
              <a:t> </a:t>
            </a:r>
            <a:endParaRPr lang="pt-BR" sz="1600" i="1" spc="-1" dirty="0">
              <a:solidFill>
                <a:srgbClr val="FF0000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9" name="CustomShape 3"/>
          <p:cNvSpPr/>
          <p:nvPr/>
        </p:nvSpPr>
        <p:spPr>
          <a:xfrm>
            <a:off x="755576" y="1419622"/>
            <a:ext cx="4729217" cy="3960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r>
              <a:rPr lang="pt-BR" sz="1200" i="1" spc="-1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Mapa Geodiversidade do Baixio da Boa </a:t>
            </a:r>
            <a:r>
              <a:rPr lang="pt-BR" sz="1200" i="1" spc="-1" dirty="0" err="1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Vista-BA</a:t>
            </a:r>
            <a:r>
              <a:rPr lang="pt-BR" sz="1200" i="1" spc="-1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, 2019 (Mapa) e 2020 (Nota Explicativa)</a:t>
            </a:r>
            <a:endParaRPr lang="pt-BR" sz="1200" spc="-1" dirty="0" smtClean="0">
              <a:solidFill>
                <a:prstClr val="black"/>
              </a:solidFill>
              <a:latin typeface="Calibri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3" y="1787604"/>
            <a:ext cx="4752527" cy="227709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90" y="1804738"/>
            <a:ext cx="3693107" cy="218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5971</TotalTime>
  <Words>905</Words>
  <Application>Microsoft Office PowerPoint</Application>
  <PresentationFormat>Apresentação na tela (16:9)</PresentationFormat>
  <Paragraphs>146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15</vt:i4>
      </vt:variant>
    </vt:vector>
  </HeadingPairs>
  <TitlesOfParts>
    <vt:vector size="18" baseType="lpstr">
      <vt:lpstr>Office Theme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Nikola Alves</dc:creator>
  <cp:lastModifiedBy>User</cp:lastModifiedBy>
  <cp:revision>131</cp:revision>
  <dcterms:modified xsi:type="dcterms:W3CDTF">2020-11-16T20:25:38Z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10</vt:i4>
  </property>
  <property fmtid="{D5CDD505-2E9C-101B-9397-08002B2CF9AE}" pid="8" name="PresentationFormat">
    <vt:lpwstr>Apresentação na tela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