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2"/>
  </p:notesMasterIdLst>
  <p:sldIdLst>
    <p:sldId id="256" r:id="rId3"/>
    <p:sldId id="266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7" r:id="rId29"/>
    <p:sldId id="268" r:id="rId30"/>
    <p:sldId id="265" r:id="rId31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DC636-C5AF-4D30-A47C-0226431AB6E9}" type="datetimeFigureOut">
              <a:rPr lang="pt-BR" smtClean="0"/>
              <a:t>13/11/2020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D4825-EEB3-45EB-9E81-7B20C2EE388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57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D4825-EEB3-45EB-9E81-7B20C2EE3882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Autofit/>
          </a:bodyPr>
          <a:lstStyle/>
          <a:p>
            <a:r>
              <a:rPr lang="pt-BR" sz="52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fld id="{CA4607E2-70FF-468F-B2EA-7CF8BBDEC030}" type="slidenum">
              <a:rPr lang="pt-BR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</p:spPr>
        <p:txBody>
          <a:bodyPr tIns="91440" bIns="9144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pPr algn="r">
              <a:lnSpc>
                <a:spcPct val="100000"/>
              </a:lnSpc>
            </a:pPr>
            <a:fld id="{A79AA8C3-55F2-42B5-BF68-77DD57A0E46A}" type="slidenum">
              <a:rPr lang="pt-BR" sz="1000" b="0" strike="noStrike" spc="-1">
                <a:solidFill>
                  <a:srgbClr val="595959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‹nº›</a:t>
            </a:fld>
            <a:endParaRPr lang="pt-BR" sz="1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6.e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59280" y="245880"/>
            <a:ext cx="503496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</a:pPr>
            <a:r>
              <a:rPr lang="pt-BR" sz="2000" b="0" strike="noStrike" spc="-1">
                <a:solidFill>
                  <a:srgbClr val="F3F3F3"/>
                </a:solidFill>
                <a:latin typeface="Calibri"/>
                <a:ea typeface="Calibri"/>
              </a:rPr>
              <a:t>Serviço Geológico do Brasil - CPRM</a:t>
            </a:r>
            <a:endParaRPr lang="pt-BR" sz="20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180360" y="1946880"/>
            <a:ext cx="4819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3"/>
          <p:cNvSpPr/>
          <p:nvPr/>
        </p:nvSpPr>
        <p:spPr>
          <a:xfrm>
            <a:off x="388800" y="2167200"/>
            <a:ext cx="4257360" cy="88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pt-BR" sz="4800" b="1" strike="noStrike" spc="-1" dirty="0" smtClean="0">
                <a:solidFill>
                  <a:srgbClr val="F3F3F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SUREG-GO</a:t>
            </a:r>
            <a:endParaRPr lang="pt-BR" sz="4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CustomShape 4"/>
          <p:cNvSpPr/>
          <p:nvPr/>
        </p:nvSpPr>
        <p:spPr>
          <a:xfrm>
            <a:off x="348840" y="630720"/>
            <a:ext cx="4706640" cy="12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FFFFFF"/>
                </a:solidFill>
                <a:latin typeface="Calibri"/>
                <a:ea typeface="Calibri"/>
              </a:rPr>
              <a:t>Falando a mesma linguagem no SGB</a:t>
            </a:r>
            <a:endParaRPr lang="pt-BR" sz="4000" b="0" strike="noStrike" spc="-1">
              <a:latin typeface="Arial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80360" y="2992778"/>
            <a:ext cx="62638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SUREG-GO: 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Sheila Soraya Alves </a:t>
            </a:r>
            <a:r>
              <a:rPr lang="pt-BR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Knust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Sheila.knust@cprm.gov.br</a:t>
            </a:r>
            <a:endParaRPr lang="pt-BR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GEREMI-GO: 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Marcelo Ferreira da Silva – Marcelo.ferreira@cprm.gov.br</a:t>
            </a:r>
            <a:endParaRPr lang="pt-BR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GEHITE-GO: 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Vivian </a:t>
            </a:r>
            <a:r>
              <a:rPr lang="pt-BR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Athaydes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Fernandes– Vivian.Fernandes@cprm.gov.br</a:t>
            </a:r>
            <a:endParaRPr lang="pt-BR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GERINF-GO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Wilian Ribeiro de Padua– wilian.padua@cprm.gov.br</a:t>
            </a:r>
            <a:endParaRPr lang="pt-BR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GERAFI-GO: Marcelo Henrique S. </a:t>
            </a:r>
            <a:r>
              <a:rPr lang="pt-BR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Rosa - – Marcelo.rosa@cprm.gov.br</a:t>
            </a:r>
            <a:endParaRPr lang="pt-BR" sz="1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BR" sz="1400" dirty="0">
              <a:latin typeface="Arial Narrow"/>
              <a:cs typeface="Arial Narrow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9" name="Imagem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91650"/>
            <a:ext cx="3419512" cy="4192749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67544" y="820921"/>
            <a:ext cx="4652251" cy="286086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Agrominerais</a:t>
            </a:r>
            <a:r>
              <a:rPr lang="pt-BR" sz="1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Goiás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objetivo é pesquisar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proferir um conhecimento técnico visando a utilização dos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materiais de descarte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mineração existentes no estado de Goiás para o processo de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rochagem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pois, 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Estado atua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o terceiro polo mineral do Brasil, contribuindo com cerca de 5% da produção nacional, atrás apenas do Pará e Minas Gerais. </a:t>
            </a:r>
            <a:endParaRPr lang="pt-BR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consistirá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seleção de Unidades de Interesse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Agrogeológico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foco naquelas que sediam extração mineral, selecionando rochas em função da disponibilidade, composição química e mineralógica para emprego em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remineralização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correção 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solos.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 caracterização permitirá que seja avaliado de maneira prévia o potencial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agromineral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destes materiais geológicos, de maneira a permitir a seleção das rochas mais indicadas para testes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agronômicos.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4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campanhas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3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2083" r="4110" b="5613"/>
          <a:stretch/>
        </p:blipFill>
        <p:spPr>
          <a:xfrm>
            <a:off x="4950193" y="568182"/>
            <a:ext cx="3978111" cy="4216217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79152" y="780492"/>
            <a:ext cx="4652251" cy="32302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NOVO PROJETO GEREMI-GO (2021-2023): </a:t>
            </a:r>
            <a:r>
              <a:rPr lang="pt-BR" sz="1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grafita goiás-</a:t>
            </a:r>
            <a:r>
              <a:rPr lang="pt-BR" sz="12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tocantins</a:t>
            </a:r>
            <a:endParaRPr lang="pt-BR" sz="1200" cap="al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Reconhecimento regional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 Formação </a:t>
            </a:r>
            <a:r>
              <a:rPr lang="pt-B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Ticunzal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do Grupo Água Suja, e a cartografia destas unidades em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escala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1:100.000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que ocorrem em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folhas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1:1250.000 no estado do Tocantins, assim designadas: Alvorada, Arraias, Gurupi e Dianópolis , e na porção norte do estado de Goiás, pertinentes as Folhas 1:100.000: Novo Planalto, Mata Azul e Bonópolis.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principais suportes são os levantamentos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aerogeofísicos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(CPRM 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ANP),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espaçamento de 500m.</a:t>
            </a:r>
          </a:p>
          <a:p>
            <a:pPr lvl="0" algn="just"/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Estabelecer áreas potenciais para mineralizações de grafita, tendo como alvo geológico as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unidades supracitadas, por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meio de um mapa de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favorabilidade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Fazer uma caracterização tecnológica dos diferentes minérios de grafita encontrados na área, através de análises mineralógicas, químicas e granulométricas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4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campanhas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0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TextBox 9"/>
          <p:cNvSpPr txBox="1"/>
          <p:nvPr/>
        </p:nvSpPr>
        <p:spPr>
          <a:xfrm>
            <a:off x="627388" y="901067"/>
            <a:ext cx="4016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PROJETOS EM ANDAMENTO NA GEHITE: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47782" y="1651671"/>
            <a:ext cx="76073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Operação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Rede Hidrometeorológica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Nacional;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Operação da Rede de Monitoramento das Águas Superficiais e Subterrâneas do Distrito Federal (convênio com a ADASA);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Integrada de Monitoramento de Águas Subterrâneas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RIMAS;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Sistema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Informações de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Águas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Subterrâneas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–SIAGAS;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Setorização de Riscos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Geológicos e da Suscetibilidade a Inundação e Movimento de Massa;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da </a:t>
            </a:r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Geodiversidade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Polo Turístico de </a:t>
            </a:r>
            <a:r>
              <a:rPr lang="pt-B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Hidrotermalismo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dos Municípios de Jaciara e Juscimeira-MT;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Nacional de Aplicações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sotópicas na Hidrologia – Rede de Monitoramento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sotópico da Chuva (GNIP);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Estado de Mato Grosso.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0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602998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150" y="620952"/>
            <a:ext cx="3657833" cy="41857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507111"/>
            <a:ext cx="1329360" cy="1313534"/>
          </a:xfrm>
          <a:prstGeom prst="rect">
            <a:avLst/>
          </a:prstGeom>
        </p:spPr>
      </p:pic>
      <p:sp>
        <p:nvSpPr>
          <p:cNvPr id="9" name="Rectangle 36"/>
          <p:cNvSpPr txBox="1">
            <a:spLocks noChangeArrowheads="1"/>
          </p:cNvSpPr>
          <p:nvPr/>
        </p:nvSpPr>
        <p:spPr>
          <a:xfrm>
            <a:off x="6156176" y="400274"/>
            <a:ext cx="2592288" cy="2709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Estações operadas pela SUREG-GO</a:t>
            </a:r>
            <a:r>
              <a:rPr lang="pt-BR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511" y="2311101"/>
            <a:ext cx="1319011" cy="9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511" y="3483241"/>
            <a:ext cx="1316063" cy="10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37"/>
          <p:cNvSpPr txBox="1">
            <a:spLocks noChangeArrowheads="1"/>
          </p:cNvSpPr>
          <p:nvPr/>
        </p:nvSpPr>
        <p:spPr>
          <a:xfrm>
            <a:off x="2259624" y="2311101"/>
            <a:ext cx="2550745" cy="21218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total de estações: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Pluviométricas: 429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Fluviométricas: 228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Medições líquidas: 216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Sedimentométricas: 88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Qualidade da água: 216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Est. Convencionais: 522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Est. Telemétricas: 122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Visitas anuais: 1744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Boletins: 10338</a:t>
            </a:r>
          </a:p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observadores: 551</a:t>
            </a:r>
          </a:p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Roteiros de operação (total): 28</a:t>
            </a:r>
          </a:p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Meios de transporte: Rodoviário e fluvial.</a:t>
            </a:r>
          </a:p>
        </p:txBody>
      </p:sp>
      <p:sp>
        <p:nvSpPr>
          <p:cNvPr id="13" name="Rectangle 36"/>
          <p:cNvSpPr txBox="1">
            <a:spLocks noChangeArrowheads="1"/>
          </p:cNvSpPr>
          <p:nvPr/>
        </p:nvSpPr>
        <p:spPr>
          <a:xfrm>
            <a:off x="2586673" y="2075961"/>
            <a:ext cx="2179955" cy="2709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Operacionais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83427" y="628818"/>
            <a:ext cx="4968875" cy="182981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5000" rIns="90000" bIns="45000">
            <a:spAutoFit/>
          </a:bodyPr>
          <a:lstStyle/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Instalação, Operação e Modernização da Rede Hidrometeorológica Nacional </a:t>
            </a:r>
            <a:endParaRPr lang="pt-BR" sz="1200" cap="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Modernizar, expandir e operar a rede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hidrometeorológica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nacional, no âmbito de atuação da SUREG/GO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Benefícios </a:t>
            </a:r>
            <a:r>
              <a:rPr lang="pt-BR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esperados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Gerar e disponibilizar séries hidrológicas para a gestão e o aproveitamento racional dos recursos hídricos superficiais.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b="1" dirty="0" smtClean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900" b="1" dirty="0">
              <a:solidFill>
                <a:srgbClr val="000000"/>
              </a:solidFill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Espaço Reservado para Conteúdo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51" y="556302"/>
            <a:ext cx="3279653" cy="22153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t="7846"/>
          <a:stretch/>
        </p:blipFill>
        <p:spPr>
          <a:xfrm>
            <a:off x="5648651" y="2783564"/>
            <a:ext cx="3279653" cy="202315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27013"/>
            <a:ext cx="1411001" cy="96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14121"/>
            <a:ext cx="1423963" cy="976595"/>
          </a:xfrm>
          <a:prstGeom prst="rect">
            <a:avLst/>
          </a:prstGeom>
        </p:spPr>
      </p:pic>
      <p:sp>
        <p:nvSpPr>
          <p:cNvPr id="11" name="Rectangle 37"/>
          <p:cNvSpPr txBox="1">
            <a:spLocks noChangeArrowheads="1"/>
          </p:cNvSpPr>
          <p:nvPr/>
        </p:nvSpPr>
        <p:spPr>
          <a:xfrm>
            <a:off x="2921141" y="2446573"/>
            <a:ext cx="2550745" cy="21218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total de estações: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Pluviométricas: 29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Fluviométricas: 55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Medições líquidas: 52</a:t>
            </a:r>
          </a:p>
          <a:p>
            <a:pPr lvl="1" algn="just">
              <a:defRPr/>
            </a:pPr>
            <a:r>
              <a:rPr lang="pt-BR" sz="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Sedimentométricas</a:t>
            </a: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04 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Est. Convencionais: 28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Est. Telemétricas: 24 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Visitas anuais: 1524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Boletins: 79</a:t>
            </a:r>
          </a:p>
          <a:p>
            <a:pPr lvl="1"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Poços de monitoramento: 84</a:t>
            </a:r>
          </a:p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observadores: 50</a:t>
            </a:r>
          </a:p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Roteiros de operação (total): 05</a:t>
            </a:r>
          </a:p>
          <a:p>
            <a:pPr algn="just">
              <a:defRPr/>
            </a:pPr>
            <a:r>
              <a:rPr lang="pt-BR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Meios de transporte: Rodoviário</a:t>
            </a:r>
            <a:r>
              <a:rPr lang="pt-B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6"/>
          <p:cNvSpPr txBox="1">
            <a:spLocks noChangeArrowheads="1"/>
          </p:cNvSpPr>
          <p:nvPr/>
        </p:nvSpPr>
        <p:spPr>
          <a:xfrm>
            <a:off x="2921141" y="2082323"/>
            <a:ext cx="2179955" cy="2709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Operacionais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79152" y="568183"/>
            <a:ext cx="5378295" cy="190676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100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Instalação, Operação e Modernização da </a:t>
            </a:r>
            <a:r>
              <a:rPr lang="pt-BR" sz="11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RedE</a:t>
            </a:r>
            <a:r>
              <a:rPr lang="pt-BR" sz="11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MONITORAMENTO DAS ÁGUAS SUPERFICIAIS E SUBTERRÂNEAS DO DISTRITO FEDERAL</a:t>
            </a: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Modernizar, expandir e operar a rede 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monitoramento das águas superficiais e subterrâneas,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Distrito Federal, em convênio com a ADASA.</a:t>
            </a: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1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Benefícios </a:t>
            </a:r>
            <a:r>
              <a:rPr lang="pt-BR" sz="11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esperados</a:t>
            </a:r>
            <a:r>
              <a:rPr lang="pt-B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Gerar e disponibilizar séries </a:t>
            </a:r>
            <a:r>
              <a:rPr lang="pt-BR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hidrometeorológicas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hidrogeológicas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gestão e o aproveitamento racional 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integrado dos </a:t>
            </a:r>
            <a:r>
              <a:rPr lang="pt-B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recursos </a:t>
            </a:r>
            <a:r>
              <a:rPr lang="pt-BR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hídricos.</a:t>
            </a:r>
            <a:endParaRPr lang="pt-B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b="1" dirty="0" smtClean="0">
              <a:solidFill>
                <a:srgbClr val="000000"/>
              </a:solidFill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900" b="1" dirty="0">
              <a:solidFill>
                <a:srgbClr val="000000"/>
              </a:solidFill>
            </a:endParaRPr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b="1" dirty="0" smtClean="0">
              <a:solidFill>
                <a:srgbClr val="00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79323" y="3233529"/>
            <a:ext cx="18214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800" b="1" dirty="0" smtClean="0"/>
              <a:t>Estação Ribeirão do Gama</a:t>
            </a:r>
            <a:endParaRPr lang="pt-BR" altLang="pt-BR" sz="800" b="1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79323" y="4490588"/>
            <a:ext cx="1821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800" b="1" dirty="0" smtClean="0"/>
              <a:t>Poços de monitoramento da Estação 10</a:t>
            </a:r>
            <a:endParaRPr lang="pt-BR" altLang="pt-BR" sz="800" b="1" dirty="0"/>
          </a:p>
        </p:txBody>
      </p:sp>
    </p:spTree>
    <p:extLst>
      <p:ext uri="{BB962C8B-B14F-4D97-AF65-F5344CB8AC3E}">
        <p14:creationId xmlns:p14="http://schemas.microsoft.com/office/powerpoint/2010/main" val="25658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Rede Integrada de Monitoramento das Águas Subterrâne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224" y="568183"/>
            <a:ext cx="2340080" cy="2215276"/>
          </a:xfrm>
          <a:prstGeom prst="rect">
            <a:avLst/>
          </a:prstGeom>
          <a:noFill/>
        </p:spPr>
      </p:pic>
      <p:pic>
        <p:nvPicPr>
          <p:cNvPr id="8" name="Picture 2" descr="http://rimasweb.cprm.gov.br/layout/img/home_fig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0364" y="2790157"/>
            <a:ext cx="4097940" cy="2030488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18528" y="897222"/>
            <a:ext cx="5816664" cy="153742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 </a:t>
            </a:r>
            <a:r>
              <a:rPr lang="pt-BR" sz="1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RIMAS – Rede Integrada de Monitoramento de Águas SubterrÂneas</a:t>
            </a:r>
            <a:endParaRPr lang="pt-BR" sz="1200" cap="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Estruturação e implantação da rede nacional de monitoramento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quali-quantitativo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das águas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subterrâneas.</a:t>
            </a:r>
          </a:p>
          <a:p>
            <a:pPr marL="0" lvl="1"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Benefícios </a:t>
            </a:r>
            <a:r>
              <a:rPr lang="pt-BR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esperados</a:t>
            </a:r>
            <a:r>
              <a:rPr lang="pt-B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Ampliação do conhecimento hidrogeológico a respeito dos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aquíferos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brasileiros e o acompanhamento das alterações espaciais e temporais na qualidade e quantidade das águas subterrâneas para fins de gestão integrada de recursos hídricos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75656" y="3292383"/>
            <a:ext cx="4078655" cy="82954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ATUAL: </a:t>
            </a:r>
            <a:r>
              <a:rPr lang="pt-BR" sz="1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poços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GO: 5 poços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MT: 11 poços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TO: 4 poços</a:t>
            </a:r>
          </a:p>
        </p:txBody>
      </p:sp>
    </p:spTree>
    <p:extLst>
      <p:ext uri="{BB962C8B-B14F-4D97-AF65-F5344CB8AC3E}">
        <p14:creationId xmlns:p14="http://schemas.microsoft.com/office/powerpoint/2010/main" val="21277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http://siagasweb.cprm.gov.br/layout/img/home_f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9" y="985615"/>
            <a:ext cx="3564216" cy="3417042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7705" y="1025015"/>
            <a:ext cx="5106384" cy="384575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SIAGAS – Sistema de informações de águas subterrâneas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Coleta, consistência, armazenamento e difusão de informações </a:t>
            </a:r>
            <a:r>
              <a:rPr lang="pt-B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hidrogeológicas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endParaRPr lang="pt-B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Benefícios </a:t>
            </a:r>
            <a:r>
              <a:rPr lang="pt-BR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esperados</a:t>
            </a:r>
            <a:r>
              <a:rPr lang="pt-B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Fornecer dados e informações para ações extensivas de aumento de oferta hídrica, tais como a implantação de Sistema Simplificado 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Abastecimento; Subsidiar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pesquisas e estudos hidrogeológicos, bem como o desenvolvimento do SIG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hidrogeológico.</a:t>
            </a: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endParaRPr lang="pt-B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SITUAÇÃO ATUAL: </a:t>
            </a:r>
            <a:r>
              <a:rPr lang="pt-BR" sz="1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12.109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registros (10/11/2020)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GO: 6.143 poços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MT: 3.747 poços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TO:  1.213 poços</a:t>
            </a:r>
          </a:p>
          <a:p>
            <a:pPr algn="just">
              <a:buClr>
                <a:schemeClr val="bg2">
                  <a:lumMod val="50000"/>
                </a:schemeClr>
              </a:buClr>
              <a:buSzPct val="100000"/>
              <a:defRPr/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DF: 1.006 poços</a:t>
            </a:r>
          </a:p>
          <a:p>
            <a:pPr algn="just">
              <a:spcBef>
                <a:spcPts val="600"/>
              </a:spcBef>
              <a:buClr>
                <a:schemeClr val="bg2">
                  <a:lumMod val="50000"/>
                </a:schemeClr>
              </a:buClr>
              <a:buSzPct val="100000"/>
              <a:defRPr/>
            </a:pPr>
            <a:endParaRPr lang="pt-BR" sz="1100" dirty="0"/>
          </a:p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b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2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t="7622" r="19650" b="3530"/>
          <a:stretch/>
        </p:blipFill>
        <p:spPr bwMode="auto">
          <a:xfrm>
            <a:off x="5840279" y="2704825"/>
            <a:ext cx="3303361" cy="212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SC08337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828676" y="1580328"/>
            <a:ext cx="1552370" cy="1035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9" name="Picture 4" descr="C:\Users\rodrigo.fernandes\Desktop\Setorização de Risco\GO - Anapolis\Fotos\Ponto 2 - Leopoldo bulhoes\20140428_111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666586"/>
            <a:ext cx="1265296" cy="948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SC0834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827387" y="651028"/>
            <a:ext cx="1273005" cy="872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38275" y="771972"/>
            <a:ext cx="5598170" cy="376880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de Setorização de Riscos Geológicos  E DA SUSCETIBILIDADE A INUNDAÇÃO E MOVIMENTO DE MASSA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Identificar, caracterizar e orientar a tomada de decisões para a redução dos danos resultantes dos processos naturais somados às intervenções antrópicas no meio ambiente, principalmente dos escorregamentos, erosões diversas, assoreamentos e inundações. </a:t>
            </a:r>
          </a:p>
          <a:p>
            <a:pPr algn="just">
              <a:spcAft>
                <a:spcPts val="6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execução: Setorização de Risco de Aparecida de Goiânia/GO.</a:t>
            </a:r>
          </a:p>
          <a:p>
            <a:pPr lvl="1" algn="just">
              <a:lnSpc>
                <a:spcPts val="1200"/>
              </a:lnSpc>
              <a:spcAft>
                <a:spcPts val="600"/>
              </a:spcAft>
              <a:buFont typeface="Arial" charset="0"/>
              <a:buChar char="•"/>
            </a:pPr>
            <a:r>
              <a:rPr lang="pt-BR" alt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Identificação, delimitação, caracterização e vetorização de setores de risco alto e muito alto. Escala 1:2.000</a:t>
            </a:r>
          </a:p>
          <a:p>
            <a:pPr lvl="1" algn="just">
              <a:lnSpc>
                <a:spcPts val="1200"/>
              </a:lnSpc>
              <a:spcAft>
                <a:spcPts val="600"/>
              </a:spcAft>
              <a:buFont typeface="Arial" charset="0"/>
              <a:buChar char="•"/>
            </a:pPr>
            <a:r>
              <a:rPr lang="pt-BR" alt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Descrição dos processos, estimativa do número de imóveis e pessoas em riscos, sugestões e medidas estruturais </a:t>
            </a:r>
          </a:p>
          <a:p>
            <a:pPr lvl="1" algn="just">
              <a:lnSpc>
                <a:spcPts val="1200"/>
              </a:lnSpc>
              <a:spcAft>
                <a:spcPts val="600"/>
              </a:spcAft>
              <a:buFont typeface="Arial" charset="0"/>
              <a:buChar char="•"/>
            </a:pPr>
            <a:r>
              <a:rPr lang="pt-BR" alt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Municípios setorizados são disponibilizados para CENAD  - Centro Nacional de Gerenciamento de Riscos e Desastres e  CEMADEN - Centro Nacional de Monitoramento e Alertas de Desastres Naturais .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Benefícios </a:t>
            </a:r>
            <a:r>
              <a:rPr lang="pt-BR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esperados</a:t>
            </a:r>
            <a:r>
              <a:rPr lang="pt-BR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Aumentar o conhecimento dos processos destrutivos, de modo a orientar a tomada de decisões relativas a intervenções estruturais, planejamento urbano, educação ambiental, implantação de sistemas de alerta, entre outros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Imagem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t="3663" r="4931" b="32627"/>
          <a:stretch/>
        </p:blipFill>
        <p:spPr bwMode="auto">
          <a:xfrm>
            <a:off x="6616135" y="617118"/>
            <a:ext cx="2201293" cy="2174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48746" t="31495" r="26307" b="30405"/>
          <a:stretch/>
        </p:blipFill>
        <p:spPr>
          <a:xfrm>
            <a:off x="6616135" y="2859313"/>
            <a:ext cx="2201293" cy="1947407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38274" y="617118"/>
            <a:ext cx="6162525" cy="3568754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3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DA GEODIVERSIDADE DO POLO TURÍSTICO HIDROTERMAL DOS MUNICÍPIOS DE JACIARA E JUSCIMEIRA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3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 </a:t>
            </a: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Geodiversidade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compartimenta o território brasileiro em unidades geológico-ambientais, traduzindo o conhecimento geológico-científico com vistas à sua aplicação no uso adequado do território, notadamente nas áreas: obra civil, agricultura, recursos hídricos, recursos minerais e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geoturismo</a:t>
            </a: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3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Benefícios </a:t>
            </a:r>
            <a:r>
              <a:rPr lang="pt-BR" sz="13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esperados</a:t>
            </a:r>
            <a:r>
              <a:rPr lang="pt-BR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Auxiliar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gestores locais (órgãos gestores públicos e associações de classe da iniciativa privada) e população na resolução dos seguintes problemas: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pt-BR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Previnir</a:t>
            </a: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não ocorrência de escassez de água devido à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explotação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informal das águas subterrâneas para o desenvolvimento do turismo, indicando a real potencialidade de águas termais a serem utilizadas em </a:t>
            </a:r>
            <a:r>
              <a:rPr lang="pt-BR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balneáreos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forma sustentável;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•Maior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conhecimento da potencialidade de insumos básicos para construção civil;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•Identificação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 áreas críticas em relação à erosão, inundação e movimento de massa;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•Uso </a:t>
            </a:r>
            <a:r>
              <a:rPr lang="pt-B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inadequado do meio físico, principalmente, pelo seu desconhecimento; </a:t>
            </a:r>
          </a:p>
        </p:txBody>
      </p:sp>
    </p:spTree>
    <p:extLst>
      <p:ext uri="{BB962C8B-B14F-4D97-AF65-F5344CB8AC3E}">
        <p14:creationId xmlns:p14="http://schemas.microsoft.com/office/powerpoint/2010/main" val="35409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8541" y="1723605"/>
            <a:ext cx="3661849" cy="25043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618" y="1144870"/>
            <a:ext cx="1983658" cy="198062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1" y="3147814"/>
            <a:ext cx="1983658" cy="1644981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087" y="1526924"/>
            <a:ext cx="3759160" cy="175287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Nacional de Aplicações Isotópicas na Hidrologia – Rede de Monitoramento Isotópico da Chuva (GNIP</a:t>
            </a:r>
            <a:r>
              <a:rPr lang="pt-BR" sz="12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12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fornecer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dados de isótopos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uso em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investigações </a:t>
            </a:r>
            <a:r>
              <a:rPr lang="pt-B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hidrometeorológicas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hidrogeológicas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avaliação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planejamento, conservação e desenvolvimento de recursos hídricos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3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4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5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13" name="Retângulo de cantos arredondados 12"/>
          <p:cNvSpPr/>
          <p:nvPr/>
        </p:nvSpPr>
        <p:spPr>
          <a:xfrm>
            <a:off x="3491880" y="1923678"/>
            <a:ext cx="511256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CustomShape 1"/>
          <p:cNvSpPr/>
          <p:nvPr/>
        </p:nvSpPr>
        <p:spPr>
          <a:xfrm>
            <a:off x="436320" y="407520"/>
            <a:ext cx="8384152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Área de atuação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6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827584" y="1131590"/>
            <a:ext cx="4248472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600" b="1" strike="noStrike" spc="-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Superintendência de </a:t>
            </a:r>
            <a:r>
              <a:rPr lang="pt-BR" sz="1600" b="1" spc="-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Goiânia</a:t>
            </a:r>
            <a:r>
              <a:rPr lang="pt-BR" sz="1600" b="1" strike="noStrike" spc="-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- SUREG/GO</a:t>
            </a:r>
            <a:br>
              <a:rPr lang="pt-BR" sz="1600" b="1" strike="noStrike" spc="-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pt-BR" sz="16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pt-BR" sz="1600" i="1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Área de atuação: </a:t>
            </a:r>
            <a:r>
              <a:rPr lang="pt-BR" sz="1600" i="1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GO</a:t>
            </a:r>
            <a:r>
              <a:rPr lang="pt-BR" sz="1600" i="1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MT, MS*, TO</a:t>
            </a:r>
            <a:endParaRPr lang="pt-BR" sz="1400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3563888" y="1913788"/>
            <a:ext cx="5040560" cy="792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População estimada do Estado de </a:t>
            </a:r>
            <a:r>
              <a:rPr lang="pt-BR" sz="1400" b="1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GO</a:t>
            </a:r>
            <a:r>
              <a:rPr lang="pt-BR" sz="1400" b="1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7.113.540 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pessoas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População estimada do Estado do </a:t>
            </a:r>
            <a:r>
              <a:rPr lang="pt-BR" sz="1400" b="1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MT</a:t>
            </a:r>
            <a:r>
              <a:rPr lang="pt-BR" sz="1400" b="1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</a:t>
            </a:r>
            <a:r>
              <a:rPr lang="pt-BR" sz="1400" b="1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3</a:t>
            </a:r>
            <a:r>
              <a:rPr lang="pt-BR" sz="1400" b="1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.526.220 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pessoas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População estimada do Estado do </a:t>
            </a:r>
            <a:r>
              <a:rPr lang="pt-BR" sz="1400" b="1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TO</a:t>
            </a:r>
            <a:r>
              <a:rPr lang="pt-BR" sz="1400" b="1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1.590.248 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pessoas</a:t>
            </a:r>
          </a:p>
          <a:p>
            <a:pPr>
              <a:buFont typeface="Arial" pitchFamily="34" charset="0"/>
              <a:buChar char="•"/>
            </a:pPr>
            <a:r>
              <a:rPr lang="pt-BR" sz="14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População estimada do Estado do </a:t>
            </a:r>
            <a:r>
              <a:rPr lang="pt-BR" sz="1400" b="1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MS: 2.809.394 </a:t>
            </a:r>
            <a:r>
              <a:rPr lang="pt-BR" sz="14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pessoas</a:t>
            </a: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1600" strike="noStrike" spc="-1" dirty="0" smtClean="0">
              <a:latin typeface="Calibri"/>
              <a:ea typeface="Arial"/>
            </a:endParaRPr>
          </a:p>
          <a:p>
            <a:pPr>
              <a:lnSpc>
                <a:spcPct val="100000"/>
              </a:lnSpc>
              <a:buFont typeface="Arial" pitchFamily="34" charset="0"/>
              <a:buChar char="•"/>
            </a:pPr>
            <a:endParaRPr lang="pt-BR" sz="1600" strike="noStrike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491880" y="3003798"/>
            <a:ext cx="5112568" cy="15121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ustomShape 3"/>
          <p:cNvSpPr/>
          <p:nvPr/>
        </p:nvSpPr>
        <p:spPr>
          <a:xfrm>
            <a:off x="3527884" y="3147814"/>
            <a:ext cx="5112568" cy="15121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/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Goiás, com 191,90 bilhões de reais, detém o nono maior Produto Interno Bruto (PIB) do Brasil, e é o maior na área de atuação da SUREG-GO. Já o estado de Mato Grosso ocupa a 13◦ posição, Mato Grosso do Sul a 15◦ e Tocantins em 24◦. </a:t>
            </a:r>
            <a:r>
              <a:rPr lang="pt-B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composição do PIB mineiro é: agropecuária11,3%, indústria 21,6%, serviços 50,3%, administração pública 16,8%.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19417" r="20956" b="26241"/>
          <a:stretch/>
        </p:blipFill>
        <p:spPr>
          <a:xfrm>
            <a:off x="436320" y="1877057"/>
            <a:ext cx="2802295" cy="2782925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462121" y="4817087"/>
            <a:ext cx="22012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rgbClr val="249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1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Hidrometereológica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Nacional</a:t>
            </a:r>
            <a:endParaRPr lang="pt-BR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GEHITE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731" y="492466"/>
            <a:ext cx="4503610" cy="4314254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3766" y="816602"/>
            <a:ext cx="4405636" cy="349181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PROJETOS: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cap="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mapa </a:t>
            </a:r>
            <a:r>
              <a:rPr lang="pt-BR" sz="1200" b="1" cap="all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hidrogeológico</a:t>
            </a:r>
            <a:r>
              <a:rPr lang="pt-BR" sz="1200" b="1" cap="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ESTADO DO MATO GROSSO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cap="all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“PROJETO DE DISPONIBILIDADE HÍDRICA DO BRASIL”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desenvolver sistemas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informações geográficas na temática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recursos hídricos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conhecimento geológico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hidrológico existentes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conformidade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Missão Institucional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Serviço Geológico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Brasil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CPRM, de “gerar 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difundir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conhecimento geológico e hidrológico básico para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desenvolvimento sustentável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Brasil”.</a:t>
            </a:r>
          </a:p>
          <a:p>
            <a:pPr algn="just">
              <a:spcAft>
                <a:spcPts val="6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Hidrogeológico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Estado do Mato Grosso tem como objetivo servir como ferramenta importante nas definições de políticas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planejamento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gestão das águas subterrâneas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além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apresentar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importância relativa local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produtividades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físicas e </a:t>
            </a:r>
            <a:r>
              <a:rPr lang="pt-B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hidroquímicas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aquíferos</a:t>
            </a:r>
            <a:r>
              <a:rPr lang="pt-BR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3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GERINF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6" y="1643982"/>
            <a:ext cx="2699961" cy="114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68" y="1643981"/>
            <a:ext cx="1626466" cy="114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62" y="1643982"/>
            <a:ext cx="805285" cy="114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/>
          <a:stretch/>
        </p:blipFill>
        <p:spPr bwMode="auto">
          <a:xfrm>
            <a:off x="6736079" y="1643981"/>
            <a:ext cx="1457113" cy="11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9"/>
          <p:cNvSpPr txBox="1"/>
          <p:nvPr/>
        </p:nvSpPr>
        <p:spPr>
          <a:xfrm>
            <a:off x="-396552" y="424269"/>
            <a:ext cx="86756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	</a:t>
            </a:r>
            <a:endParaRPr lang="pt-BR" sz="14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200150" lvl="2" indent="-285750" algn="just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Laboratório de Preparação de Amostras: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Confecção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lâminas </a:t>
            </a:r>
            <a:r>
              <a:rPr lang="pt-BR" sz="1200" spc="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petrográficas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de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amostras de rocha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solos para análise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química,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preparação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datações geocronológicas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U-</a:t>
            </a:r>
            <a:r>
              <a:rPr lang="pt-BR" sz="1200" spc="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200" spc="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Sm-Nd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ensaios granulométricos, 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identificação de minerais por fluorescência de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raio-X, encaminhamento de amostras para os laboratórios de análises. </a:t>
            </a:r>
          </a:p>
          <a:p>
            <a:pPr lvl="2"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98" y="2927977"/>
            <a:ext cx="2229644" cy="146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870" y="2968122"/>
            <a:ext cx="2299863" cy="142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9"/>
          <p:cNvSpPr txBox="1"/>
          <p:nvPr/>
        </p:nvSpPr>
        <p:spPr>
          <a:xfrm>
            <a:off x="4308511" y="2861376"/>
            <a:ext cx="46197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	</a:t>
            </a: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200150" lvl="2" indent="-285750" algn="just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Litoteca: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Armazenamento, organização e disponibilização de amostras de rocha e alíquotas. Total de 1.331 caixas com amostras de rocha (36.657 amostras) e 9.350 alíquotas geoquímicas.</a:t>
            </a:r>
          </a:p>
          <a:p>
            <a:pPr lvl="2"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772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00722" y="560014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GERINF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215336" y="863990"/>
            <a:ext cx="49327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Cartografia e Geoprocessamento</a:t>
            </a: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3"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Elaboração e correção de layouts e </a:t>
            </a:r>
            <a:r>
              <a:rPr lang="pt-BR" sz="1200" i="1" spc="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shapefiles</a:t>
            </a:r>
            <a:r>
              <a:rPr lang="pt-BR" sz="1200" i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(06 projetos em andamento)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impressões e escaneamento de mapas, </a:t>
            </a:r>
            <a:r>
              <a:rPr lang="pt-BR" sz="12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georreferenciamento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imagens e processamentos básicos, editoração de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relatórios (05 projetos em andamento)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confecção de bases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cartográficas (07 bases em andamento).</a:t>
            </a:r>
            <a:endParaRPr lang="pt-BR" sz="12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spc="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pt-BR" sz="12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200150" lvl="2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00150" lvl="2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55" y="1008844"/>
            <a:ext cx="2614930" cy="133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55" y="2926402"/>
            <a:ext cx="2614930" cy="140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9"/>
          <p:cNvSpPr txBox="1"/>
          <p:nvPr/>
        </p:nvSpPr>
        <p:spPr>
          <a:xfrm>
            <a:off x="117295" y="2753016"/>
            <a:ext cx="52017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Biblioteca e Comunicação</a:t>
            </a:r>
          </a:p>
          <a:p>
            <a:pPr lvl="3"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Atendimentos a usuários internos e externos, formatação/padronização de citações e referências bibliográficas, consistência de dados no Catálogo Online, comutação bibliográfica, armazenamento de acervo técnico-científico etc.</a:t>
            </a:r>
          </a:p>
          <a:p>
            <a:pPr lvl="3"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Alimentação e disponibilização de informações/notas da SUREG-GO na INTRA-GO, ASSCOM e correio eletrônico interno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85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549985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GERINF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TextBox 9"/>
          <p:cNvSpPr txBox="1"/>
          <p:nvPr/>
        </p:nvSpPr>
        <p:spPr>
          <a:xfrm>
            <a:off x="-290284" y="583429"/>
            <a:ext cx="4646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	</a:t>
            </a: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200150" lvl="2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Tecnologia da </a:t>
            </a: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Informação:</a:t>
            </a:r>
          </a:p>
          <a:p>
            <a:pPr marL="1657350" lvl="3" indent="-285750" algn="just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Suporte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aos usuários, manutenção da rede/computadores/servidores, suporte à  videoconferências/ PABX/ relógio ponto e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execução de projetos </a:t>
            </a:r>
            <a:r>
              <a:rPr lang="pt-BR" sz="12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baseados no PDTI da CPRM  (implantação RNP, documentação da rede etc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spc="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lvl="3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lvl="3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803365"/>
            <a:ext cx="2819539" cy="13991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78716"/>
            <a:ext cx="2976332" cy="1908213"/>
          </a:xfrm>
          <a:prstGeom prst="rect">
            <a:avLst/>
          </a:prstGeom>
        </p:spPr>
      </p:pic>
      <p:sp>
        <p:nvSpPr>
          <p:cNvPr id="13" name="TextBox 9"/>
          <p:cNvSpPr txBox="1"/>
          <p:nvPr/>
        </p:nvSpPr>
        <p:spPr>
          <a:xfrm>
            <a:off x="-315760" y="2406797"/>
            <a:ext cx="46462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/>
                <a:cs typeface="Arial Narrow"/>
              </a:rPr>
              <a:t>	</a:t>
            </a: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200150" lvl="2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SGB-Educa</a:t>
            </a:r>
          </a:p>
          <a:p>
            <a:pPr marL="1657350" lvl="3" indent="-285750" algn="just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proposta deste projeto é produzir e levar conteúdo de qualidade sobre geociências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 ensino fundamental e médio,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uma linguagem acessível e aplicada.</a:t>
            </a: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spc="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marL="1657350" lvl="3" indent="-285750">
              <a:buClr>
                <a:schemeClr val="tx2">
                  <a:lumMod val="60000"/>
                  <a:lumOff val="4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lvl="3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endParaRPr lang="pt-BR" sz="1000" spc="20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  <a:p>
            <a:pPr lvl="3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endParaRPr lang="pt-BR" sz="1000" spc="20" dirty="0">
              <a:solidFill>
                <a:schemeClr val="tx1">
                  <a:lumMod val="65000"/>
                  <a:lumOff val="35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451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Calibri"/>
                <a:ea typeface="Calibri"/>
              </a:rPr>
              <a:t>GERAFI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 SUREG-GO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7" name="TextBox 9"/>
          <p:cNvSpPr txBox="1"/>
          <p:nvPr/>
        </p:nvSpPr>
        <p:spPr>
          <a:xfrm>
            <a:off x="1187624" y="1707654"/>
            <a:ext cx="64960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 </a:t>
            </a:r>
            <a:r>
              <a:rPr lang="pt-B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como tarefa </a:t>
            </a:r>
            <a:r>
              <a:rPr lang="pt-BR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princiapal</a:t>
            </a:r>
            <a:r>
              <a:rPr lang="pt-B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estabelecer e controlar procedimentos administrativos e organizar circuitos de informação, apoio às gerências técnicas e a gestão eficaz dos recursos </a:t>
            </a:r>
            <a:r>
              <a:rPr lang="pt-B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financeiros</a:t>
            </a:r>
            <a:r>
              <a:rPr lang="pt-BR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humanos e </a:t>
            </a:r>
            <a:r>
              <a:rPr lang="pt-B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materiais.</a:t>
            </a:r>
            <a:endParaRPr lang="pt-BR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0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866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Calibri"/>
                <a:ea typeface="Calibri"/>
              </a:rPr>
              <a:t>GERAFI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 SUREG-GO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7" name="TextBox 9"/>
          <p:cNvSpPr txBox="1"/>
          <p:nvPr/>
        </p:nvSpPr>
        <p:spPr>
          <a:xfrm>
            <a:off x="512332" y="738613"/>
            <a:ext cx="8060988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                 </a:t>
            </a:r>
            <a:r>
              <a:rPr lang="pt-BR" sz="14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ATIVIDADES GERAFI:</a:t>
            </a:r>
          </a:p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300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</a:t>
            </a:r>
            <a:r>
              <a:rPr lang="pt-BR" sz="500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</a:t>
            </a:r>
          </a:p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500" spc="20" dirty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5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 Narrow"/>
            </a:endParaRPr>
          </a:p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5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 Narrow"/>
            </a:endParaRPr>
          </a:p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500" b="1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 Narrow"/>
            </a:endParaRP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Seção de Tesouraria – SECTES</a:t>
            </a:r>
          </a:p>
          <a:p>
            <a:pPr lvl="2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Seção </a:t>
            </a: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Tesouraria têm </a:t>
            </a: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atribuições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condução dos assuntos relativos à política, planejamento, coordenação, supervisão e acompanhamento do 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Orçamento.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Seção </a:t>
            </a:r>
            <a:r>
              <a:rPr lang="pt-B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Contabilidade </a:t>
            </a:r>
            <a:r>
              <a:rPr lang="pt-B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t-BR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SECONT</a:t>
            </a:r>
            <a:endParaRPr lang="pt-BR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Seção de Contabilidade compete </a:t>
            </a: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organizar, controlar e executar as atividades referentes à 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administração contábil </a:t>
            </a: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Unidade Regional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Seção de Serviços – SECSER</a:t>
            </a:r>
          </a:p>
          <a:p>
            <a:pPr lvl="2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SECSER é responsável pelo acompanhamento e supervisão dos serviços de todas as naturezas (predial/frota veicular/maquinas e equipamentos), dando solução à todas as demandas de manutenção, consertos, revisões e outros.</a:t>
            </a: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5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35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Calibri"/>
                <a:ea typeface="Calibri"/>
              </a:rPr>
              <a:t>GERAFI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 SUREG-GO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7" name="TextBox 9"/>
          <p:cNvSpPr txBox="1"/>
          <p:nvPr/>
        </p:nvSpPr>
        <p:spPr>
          <a:xfrm>
            <a:off x="512332" y="738613"/>
            <a:ext cx="8060988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</a:t>
            </a:r>
            <a:r>
              <a:rPr lang="pt-BR" sz="12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ATIVIDADES GERAFI:</a:t>
            </a:r>
            <a:endParaRPr lang="pt-BR" sz="1200" spc="2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spc="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Seção de Material – SECMAT</a:t>
            </a:r>
          </a:p>
          <a:p>
            <a:pPr lvl="2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SECMAT abrange as áreas de compras e gestão do patrimônio. O setor de compras é responsável por coordenar o fluxo contínuo de suprimentos de modo a atender as demandas da Unidade Regional, através da execução dos processos de dispensa de licitação, compra direta por cotação eletrônica e </a:t>
            </a:r>
            <a:r>
              <a:rPr lang="pt-BR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inexibilidade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licitação. Já a setor de patrimônio e responsável por gerir, controlar, organizar e distribuir todos os bens pertencentes à CPRM (bem de capital).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Seção de Pessoal – SECPES</a:t>
            </a: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b="1" spc="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SECPES é responsável pela gestão e execução das tarefas e rotinas administrativas relativas ao desenvolvimento e acompanhamento dos recursos humanos da Unidade Regional</a:t>
            </a:r>
            <a:r>
              <a:rPr lang="pt-B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200" spc="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Seção de Gestão de Contratos - SECGES</a:t>
            </a:r>
          </a:p>
          <a:p>
            <a:pPr lvl="2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SECGES é a responsável pelo acompanhamento da execução de todos os contratos de prestação continuada, além de realizar estudos e emissão de Notas Técnicas de interesse da gestão administrativa da Unidade Regional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5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532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PRODUTOS DO SGB – </a:t>
            </a:r>
            <a:r>
              <a:rPr lang="pt-BR" sz="2600" b="1" spc="-1" dirty="0" smtClean="0">
                <a:solidFill>
                  <a:srgbClr val="2E363D"/>
                </a:solidFill>
                <a:latin typeface="Calibri"/>
                <a:ea typeface="Calibri"/>
              </a:rPr>
              <a:t>GERAFI</a:t>
            </a: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 SUREG-GO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7" name="TextBox 9"/>
          <p:cNvSpPr txBox="1"/>
          <p:nvPr/>
        </p:nvSpPr>
        <p:spPr>
          <a:xfrm>
            <a:off x="512332" y="738613"/>
            <a:ext cx="80609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1400" b="1" spc="2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arrow"/>
                <a:cs typeface="Arial Narrow"/>
              </a:rPr>
              <a:t>	</a:t>
            </a: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ATIVIDADES GERAFI:</a:t>
            </a:r>
          </a:p>
          <a:p>
            <a:pPr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lvl="3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Licitações:</a:t>
            </a:r>
            <a:endParaRPr lang="pt-BR" sz="12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esponsável pelo planejamento, organização e execução de todos os certames licitatórios da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Unidade Regional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Protocolo:</a:t>
            </a:r>
            <a:endParaRPr lang="pt-BR" sz="12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b="1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ncarregado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recebimento, classificação, registro, distribuição, expedição e tramitação 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documentos.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b="1" spc="2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Ações Permanentes:</a:t>
            </a:r>
          </a:p>
          <a:p>
            <a:pPr marL="1200150" lvl="2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b="1" spc="2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Acompanhamento das Ações Contra o Aedes Aegypti – Ministério de Planejamento</a:t>
            </a: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 de Água e Energia Elétrica</a:t>
            </a: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r>
              <a:rPr lang="pt-B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Indicadores de Gestão dos Recursos Públicos</a:t>
            </a: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 algn="just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just">
              <a:buClr>
                <a:srgbClr val="1F497D">
                  <a:lumMod val="60000"/>
                  <a:lumOff val="40000"/>
                </a:srgbClr>
              </a:buClr>
              <a:buSzPct val="90000"/>
            </a:pP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7350" lvl="3" indent="-285750">
              <a:buClr>
                <a:srgbClr val="1F497D">
                  <a:lumMod val="60000"/>
                  <a:lumOff val="40000"/>
                </a:srgbClr>
              </a:buClr>
              <a:buSzPct val="90000"/>
              <a:buFont typeface="Wingdings" panose="05000000000000000000" pitchFamily="2" charset="2"/>
              <a:buChar char="§"/>
            </a:pPr>
            <a:endParaRPr lang="pt-BR" sz="1000" spc="20" dirty="0" smtClean="0">
              <a:solidFill>
                <a:prstClr val="black">
                  <a:lumMod val="65000"/>
                  <a:lumOff val="35000"/>
                </a:prst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66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436320" y="407520"/>
            <a:ext cx="7686360" cy="4048560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755576" y="555526"/>
            <a:ext cx="3164760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Calibri"/>
                <a:ea typeface="Calibri"/>
              </a:rPr>
              <a:t>Parcerias Institucionais</a:t>
            </a:r>
            <a:endParaRPr lang="pt-BR" sz="2600" b="0" strike="noStrike" spc="-1" dirty="0">
              <a:latin typeface="Arial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CustomShape 3"/>
          <p:cNvSpPr/>
          <p:nvPr/>
        </p:nvSpPr>
        <p:spPr>
          <a:xfrm>
            <a:off x="755576" y="1650890"/>
            <a:ext cx="7056784" cy="2232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just"/>
            <a:r>
              <a:rPr lang="pt-BR" sz="1600" strike="noStrike" spc="-1" dirty="0" smtClean="0">
                <a:latin typeface="Calibri"/>
                <a:ea typeface="Arial"/>
              </a:rPr>
              <a:t> 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O Serviço Geológico do Brasil - CPRM, por meio da Superintendência Regional de </a:t>
            </a:r>
            <a:r>
              <a:rPr lang="pt-BR" sz="1400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Goiânia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- 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SUREG-GO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vem trabalhando em conjunto com a Universidade Federal de </a:t>
            </a:r>
            <a:r>
              <a:rPr lang="pt-BR" sz="1400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Goiás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– UFG </a:t>
            </a:r>
            <a:r>
              <a:rPr lang="pt-BR" sz="14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IFG-GO, Defes</a:t>
            </a:r>
            <a:r>
              <a:rPr lang="pt-BR" sz="1400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a Civil estadual e municipal,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Instituto Natureza do Tocantins</a:t>
            </a:r>
            <a:r>
              <a:rPr lang="pt-BR" sz="1400" strike="noStrike" spc="-1" dirty="0" smtClean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,  Secretária de Estado de Meio Ambiente e Desenvolvimento Sustentável do Estado de Goiás e Secretária de Meio Ambiente do Estado do Mato Grosso.</a:t>
            </a:r>
            <a:endParaRPr lang="pt-BR" sz="1400" strike="noStrike" spc="-1" dirty="0" smtClean="0"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310;p40"/>
          <p:cNvPicPr/>
          <p:nvPr/>
        </p:nvPicPr>
        <p:blipFill>
          <a:blip r:embed="rId2" cstate="print"/>
          <a:stretch/>
        </p:blipFill>
        <p:spPr>
          <a:xfrm>
            <a:off x="5365440" y="4519800"/>
            <a:ext cx="2674440" cy="295200"/>
          </a:xfrm>
          <a:prstGeom prst="rect">
            <a:avLst/>
          </a:prstGeom>
          <a:ln>
            <a:noFill/>
          </a:ln>
        </p:spPr>
      </p:pic>
      <p:pic>
        <p:nvPicPr>
          <p:cNvPr id="135" name="Google Shape;311;p40"/>
          <p:cNvPicPr/>
          <p:nvPr/>
        </p:nvPicPr>
        <p:blipFill>
          <a:blip r:embed="rId3" cstate="print"/>
          <a:stretch/>
        </p:blipFill>
        <p:spPr>
          <a:xfrm>
            <a:off x="4020120" y="4499640"/>
            <a:ext cx="1255680" cy="335880"/>
          </a:xfrm>
          <a:prstGeom prst="rect">
            <a:avLst/>
          </a:prstGeom>
          <a:ln>
            <a:noFill/>
          </a:ln>
        </p:spPr>
      </p:pic>
      <p:pic>
        <p:nvPicPr>
          <p:cNvPr id="136" name="Imagem 7"/>
          <p:cNvPicPr/>
          <p:nvPr/>
        </p:nvPicPr>
        <p:blipFill>
          <a:blip r:embed="rId4" cstate="print"/>
          <a:stretch/>
        </p:blipFill>
        <p:spPr>
          <a:xfrm>
            <a:off x="0" y="1219320"/>
            <a:ext cx="4620960" cy="260352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7" name="CustomShape 1"/>
          <p:cNvSpPr/>
          <p:nvPr/>
        </p:nvSpPr>
        <p:spPr>
          <a:xfrm>
            <a:off x="4397760" y="1577880"/>
            <a:ext cx="4422960" cy="1964880"/>
          </a:xfrm>
          <a:prstGeom prst="rect">
            <a:avLst/>
          </a:prstGeom>
          <a:solidFill>
            <a:srgbClr val="0077A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4606200" y="2277720"/>
            <a:ext cx="3496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4491360" y="1687320"/>
            <a:ext cx="4236120" cy="17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Serviço Geológico do Brasil – CPRM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Dúvidas e Sugestões podem ser encaminhadas para: 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e-mail: </a:t>
            </a:r>
            <a:r>
              <a:rPr lang="pt-BR" sz="1400" spc="-1" dirty="0" smtClean="0">
                <a:solidFill>
                  <a:srgbClr val="FFFFFF"/>
                </a:solidFill>
                <a:latin typeface="Calibri"/>
                <a:ea typeface="Calibri"/>
              </a:rPr>
              <a:t>sheila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.knust@cprm.gov.br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Telefone: 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(</a:t>
            </a:r>
            <a:r>
              <a:rPr lang="pt-BR" sz="1400" spc="-1" dirty="0" smtClean="0">
                <a:solidFill>
                  <a:srgbClr val="FFFFFF"/>
                </a:solidFill>
                <a:latin typeface="Calibri"/>
                <a:ea typeface="Calibri"/>
              </a:rPr>
              <a:t>62</a:t>
            </a:r>
            <a:r>
              <a:rPr lang="pt-BR" sz="1400" b="0" strike="noStrike" spc="-1" dirty="0" smtClean="0">
                <a:solidFill>
                  <a:srgbClr val="FFFFFF"/>
                </a:solidFill>
                <a:latin typeface="Calibri"/>
                <a:ea typeface="Calibri"/>
              </a:rPr>
              <a:t>) 3240-1401</a:t>
            </a:r>
            <a:endParaRPr lang="pt-BR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4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www.cprm.gov.br</a:t>
            </a:r>
            <a:endParaRPr lang="pt-BR" sz="1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3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4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0" y="464035"/>
            <a:ext cx="8712968" cy="4367898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5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5" name="TextBox 9"/>
          <p:cNvSpPr txBox="1"/>
          <p:nvPr/>
        </p:nvSpPr>
        <p:spPr>
          <a:xfrm>
            <a:off x="32048" y="1313189"/>
            <a:ext cx="4410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PROJETOS EM ANDAMENTO GEREMI-GO: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Projeto Geologia e Potencial Mineral da Província Rondônia-</a:t>
            </a:r>
            <a:r>
              <a:rPr lang="pt-BR" sz="1400" spc="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Juruena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Subáreas União do Norte, Filadélfia e Paranaíta; 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Projetos Mapa Geológico e de Recursos Minerais do estado do Tocantins; Projeto </a:t>
            </a:r>
            <a:r>
              <a:rPr lang="pt-BR" sz="14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Agrominerais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Tocantins; Projeto </a:t>
            </a:r>
            <a:r>
              <a:rPr lang="pt-BR" sz="14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Agrominerais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Goiás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1400" spc="2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8" r="8771" b="2561"/>
          <a:stretch/>
        </p:blipFill>
        <p:spPr>
          <a:xfrm>
            <a:off x="4587623" y="483518"/>
            <a:ext cx="4554220" cy="4328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80889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TextBox 9"/>
          <p:cNvSpPr txBox="1"/>
          <p:nvPr/>
        </p:nvSpPr>
        <p:spPr>
          <a:xfrm>
            <a:off x="251520" y="54114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PROJETOS EM ANDAMENTO GEREMI/ NORTE DE MT: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Projeto Geologia e Potencial Mineral da Província Rondônia-</a:t>
            </a:r>
            <a:r>
              <a:rPr lang="pt-BR" sz="1400" spc="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Juruena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Subáreas União do Norte, Filadélfia e Paranaíta.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r="2405" b="7698"/>
          <a:stretch/>
        </p:blipFill>
        <p:spPr>
          <a:xfrm>
            <a:off x="1475656" y="1156158"/>
            <a:ext cx="5965896" cy="35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51520" y="439034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1125" y="443501"/>
            <a:ext cx="8893758" cy="18811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Geologia 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Potencial Mineral da Província Rondônia-</a:t>
            </a:r>
            <a:r>
              <a:rPr lang="pt-BR" sz="14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Juruena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Subárea União do Norte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4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geológico sistemático da área, com enfoque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metalogenético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nas unidades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litoestratigráficas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hospedam as mineralizações de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Cu-Au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(+/-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Zn e Ag), neste caso as rochas vulcânicas 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vulcanogênicas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Grupo Colíder, granitoides da Suíte Teles Pires e rochas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máficas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associadas. ÁREA: 12.000Km</a:t>
            </a:r>
            <a:r>
              <a:rPr lang="pt-BR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 folhas na escala 1:100.000);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campanhas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dirty="0" smtClean="0"/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baseline="30000" dirty="0" smtClean="0"/>
          </a:p>
        </p:txBody>
      </p:sp>
      <p:pic>
        <p:nvPicPr>
          <p:cNvPr id="12" name="Imagem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14065"/>
            <a:ext cx="5904655" cy="28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445429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9" name="Retângulo 8"/>
          <p:cNvSpPr/>
          <p:nvPr/>
        </p:nvSpPr>
        <p:spPr>
          <a:xfrm>
            <a:off x="107504" y="411999"/>
            <a:ext cx="88208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Geologia 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Potencial Mineral da Província Rondônia-</a:t>
            </a:r>
            <a:r>
              <a:rPr lang="pt-BR" sz="14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Juruena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Subárea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Filadélfia</a:t>
            </a:r>
            <a:endParaRPr lang="pt-BR" sz="14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4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geológico sistemático da área, com enfoque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metalogenético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nas unidades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litoestratigráficas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hospedam as mineralizações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Zn e Ag (+/-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Au-Cu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neste caso as rochas vulcânicas do Grupo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Roosevelt,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 o intuito de avaliar o potencial prospectivo e com isso fomentar a pesquisa mineral na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região. ÁREA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12.000Km</a:t>
            </a:r>
            <a:r>
              <a:rPr lang="pt-BR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folhas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escala 1:100.000);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campanhas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dirty="0"/>
          </a:p>
        </p:txBody>
      </p:sp>
      <p:pic>
        <p:nvPicPr>
          <p:cNvPr id="10" name="Imagem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6355" r="3516" b="5034"/>
          <a:stretch/>
        </p:blipFill>
        <p:spPr>
          <a:xfrm>
            <a:off x="1763688" y="1731050"/>
            <a:ext cx="6084676" cy="29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215336" y="545863"/>
            <a:ext cx="855011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Geologia 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Potencial Mineral da Província Rondônia-</a:t>
            </a:r>
            <a:r>
              <a:rPr lang="pt-BR" sz="1400" spc="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Juruena</a:t>
            </a:r>
            <a:r>
              <a:rPr lang="pt-BR" sz="1400" spc="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Subárea </a:t>
            </a:r>
            <a:r>
              <a:rPr lang="pt-BR" sz="14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Paranaíta</a:t>
            </a:r>
            <a:endParaRPr lang="pt-BR" sz="1400" spc="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4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Mapeamento geológico sistemático da área, com enfoque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metalogenético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nas unidades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litoestratigráficas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hospedam as mineralizações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Zn e Ag (+/- </a:t>
            </a:r>
            <a:r>
              <a:rPr lang="pt-B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Au-Cu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neste caso as rochas vulcânicas do Grupo Roosevelt  (Fig. 02), com o intuito de avaliar o potencial prospectivo e com isso fomentar a pesquisa mineral na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região. ÁREA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15.000Km</a:t>
            </a:r>
            <a:r>
              <a:rPr lang="pt-BR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folhas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escala 1:100.000); </a:t>
            </a:r>
            <a:r>
              <a:rPr lang="pt-B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</a:t>
            </a:r>
            <a:r>
              <a:rPr lang="pt-B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campanhas.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dirty="0"/>
          </a:p>
        </p:txBody>
      </p:sp>
      <p:pic>
        <p:nvPicPr>
          <p:cNvPr id="12" name="Imagem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2534" b="6978"/>
          <a:stretch/>
        </p:blipFill>
        <p:spPr>
          <a:xfrm>
            <a:off x="1763688" y="1940325"/>
            <a:ext cx="590465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9" name="Imagem 8" descr="Mapa Geológico_TO_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1216" r="1895" b="1701"/>
          <a:stretch>
            <a:fillRect/>
          </a:stretch>
        </p:blipFill>
        <p:spPr bwMode="auto">
          <a:xfrm>
            <a:off x="5647776" y="608278"/>
            <a:ext cx="3280528" cy="4186561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389114" y="824684"/>
            <a:ext cx="432690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r>
              <a:rPr lang="pt-BR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spc="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Mapa Geológico e de Recursos Minerais do estado do Tocantins</a:t>
            </a:r>
          </a:p>
          <a:p>
            <a:pPr algn="just">
              <a:buClr>
                <a:schemeClr val="tx2">
                  <a:lumMod val="60000"/>
                  <a:lumOff val="40000"/>
                </a:schemeClr>
              </a:buClr>
              <a:buSzPct val="90000"/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Projeto Mapa Geológico e de Recursos Minerais do Estado do Tocantins – Escala 1:500.000 compreende todo o território estadual do Tocantins, situado no extremo sudeste da região norte do Brasil. Conta com uma área de 277.720,52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km2.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único mapa de integração geológica regional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estado foi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realizado em 1987, pelo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DNPM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convênio com o Estado de Goiás. O Estado do Tocantins nesta época ainda não constituía uma unidade federal independente.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objetivo do projeto é confeccionar uma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cartografia geológica oficial do Estado do Tocantins, que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represente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essência da missão do Serviço Geológico do Brasil. O conhecimento geológico básico é uma ferramenta imprescindível para o desenvolvimento de projetos que tragam sustentabilidade ao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estado.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campanhas 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dirty="0"/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8927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1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83" name="Google Shape;127;p20"/>
          <p:cNvPicPr/>
          <p:nvPr/>
        </p:nvPicPr>
        <p:blipFill>
          <a:blip r:embed="rId3" cstate="print"/>
          <a:srcRect l="9" r="20"/>
          <a:stretch/>
        </p:blipFill>
        <p:spPr>
          <a:xfrm>
            <a:off x="0" y="0"/>
            <a:ext cx="9143640" cy="515520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215336" y="568183"/>
            <a:ext cx="8712968" cy="425246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467544" y="98530"/>
            <a:ext cx="8496944" cy="5224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2600" b="1" strike="noStrike" spc="-1" dirty="0" smtClean="0">
                <a:solidFill>
                  <a:srgbClr val="2E363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PRODUTOS DO SGB – GEREMI SUREG-GO</a:t>
            </a:r>
            <a:endParaRPr lang="pt-BR" sz="2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Google Shape;121;p19"/>
          <p:cNvPicPr/>
          <p:nvPr/>
        </p:nvPicPr>
        <p:blipFill>
          <a:blip r:embed="rId4" cstate="print"/>
          <a:stretch/>
        </p:blipFill>
        <p:spPr>
          <a:xfrm>
            <a:off x="0" y="4806720"/>
            <a:ext cx="9143640" cy="370800"/>
          </a:xfrm>
          <a:prstGeom prst="rect">
            <a:avLst/>
          </a:prstGeom>
          <a:ln>
            <a:noFill/>
          </a:ln>
        </p:spPr>
      </p:pic>
      <p:pic>
        <p:nvPicPr>
          <p:cNvPr id="11" name="Imagem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58" y="616577"/>
            <a:ext cx="3190846" cy="4167823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15336" y="783013"/>
            <a:ext cx="4652251" cy="3045534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PROJETO: </a:t>
            </a:r>
            <a:r>
              <a:rPr lang="pt-BR" sz="1200" cap="al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Agrominerais</a:t>
            </a:r>
            <a:r>
              <a:rPr lang="pt-BR" sz="1200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Tocantins</a:t>
            </a:r>
          </a:p>
          <a:p>
            <a:pPr algn="just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BR" sz="1200" b="1" cap="all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DESCRIÇÃO/OBJETIVO: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projeto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 como prioridade a indicação de rochas e minerais disponíveis em pilhas de descarte de mineração, de maneira a beneficiar o emprego a curto e médio prazos dos insumos. Isto evita os custos inerentes a novos processos minerários e ambientais, minimiza o impacto da mineração no que diz respeito à disposição de rejeitos, e implementa a economicidade da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lavra ao gerar subprodutos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podem ser aditados à substância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mineral,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objeto da mineração.</a:t>
            </a:r>
          </a:p>
          <a:p>
            <a:pPr algn="just"/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objetivo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consistirá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seleção de Unidades de Interesse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Agrogeológico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foco naquelas que sediam extração mineral, selecionando rochas em função da disponibilidade, composição química e mineralógica para emprego em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remineralização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correção de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solos.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Essa caracterização permitirá que seja avaliado de maneira prévia o potencial </a:t>
            </a:r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agromineral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destes materiais geológicos, de maneira a permitir a seleção das rochas mais indicadas para testes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agronômicos.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CAMPO: 4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campanhas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5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4988</TotalTime>
  <Words>2305</Words>
  <Application>Microsoft Office PowerPoint</Application>
  <PresentationFormat>Apresentação na tela (16:9)</PresentationFormat>
  <Paragraphs>261</Paragraphs>
  <Slides>29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8" baseType="lpstr">
      <vt:lpstr>Arial</vt:lpstr>
      <vt:lpstr>Arial Narrow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Nikola Alves</dc:creator>
  <cp:lastModifiedBy>Wilian Ribeiro de Padua</cp:lastModifiedBy>
  <cp:revision>97</cp:revision>
  <dcterms:modified xsi:type="dcterms:W3CDTF">2020-11-13T15:58:30Z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10</vt:i4>
  </property>
  <property fmtid="{D5CDD505-2E9C-101B-9397-08002B2CF9AE}" pid="8" name="PresentationFormat">
    <vt:lpwstr>Apresentação na tela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