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73" r:id="rId5"/>
    <p:sldId id="283" r:id="rId6"/>
    <p:sldId id="288" r:id="rId7"/>
    <p:sldId id="289" r:id="rId8"/>
    <p:sldId id="276" r:id="rId9"/>
    <p:sldId id="279" r:id="rId10"/>
    <p:sldId id="282" r:id="rId11"/>
    <p:sldId id="267" r:id="rId12"/>
    <p:sldId id="278" r:id="rId13"/>
    <p:sldId id="268" r:id="rId14"/>
    <p:sldId id="265" r:id="rId15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brina Ferreira de Queiroz" initials="SFdQ" lastIdx="1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>
        <p:scale>
          <a:sx n="90" d="100"/>
          <a:sy n="90" d="100"/>
        </p:scale>
        <p:origin x="-840" y="-23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7T08:54:56.525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7T08:57:27.384" idx="16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>
            <a:noAutofit/>
          </a:bodyPr>
          <a:lstStyle/>
          <a:p>
            <a:r>
              <a:rPr lang="pt-BR" sz="52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pPr algn="r">
              <a:lnSpc>
                <a:spcPct val="100000"/>
              </a:lnSpc>
            </a:pPr>
            <a:fld id="{CA4607E2-70FF-468F-B2EA-7CF8BBDEC030}" type="slidenum">
              <a:rPr lang="pt-BR" sz="1000" b="0" strike="noStrike" spc="-1">
                <a:solidFill>
                  <a:srgbClr val="595959"/>
                </a:solidFill>
                <a:latin typeface="Arial"/>
                <a:ea typeface="Arial"/>
              </a:rPr>
              <a:pPr algn="r">
                <a:lnSpc>
                  <a:spcPct val="100000"/>
                </a:lnSpc>
              </a:pPr>
              <a:t>‹nº›</a:t>
            </a:fld>
            <a:endParaRPr lang="pt-BR" sz="10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pPr algn="r">
              <a:lnSpc>
                <a:spcPct val="100000"/>
              </a:lnSpc>
            </a:pPr>
            <a:fld id="{A79AA8C3-55F2-42B5-BF68-77DD57A0E46A}" type="slidenum">
              <a:rPr lang="pt-BR" sz="1000" b="0" strike="noStrike" spc="-1">
                <a:solidFill>
                  <a:srgbClr val="595959"/>
                </a:solidFill>
                <a:latin typeface="Arial"/>
                <a:ea typeface="Arial"/>
              </a:rPr>
              <a:pPr algn="r">
                <a:lnSpc>
                  <a:spcPct val="100000"/>
                </a:lnSpc>
              </a:pPr>
              <a:t>‹nº›</a:t>
            </a:fld>
            <a:endParaRPr lang="pt-BR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3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5.png"/><Relationship Id="rId10" Type="http://schemas.openxmlformats.org/officeDocument/2006/relationships/image" Target="../media/image27.jpeg"/><Relationship Id="rId4" Type="http://schemas.openxmlformats.org/officeDocument/2006/relationships/image" Target="../media/image4.pn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comments" Target="../comments/commen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jpeg"/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12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jpeg"/><Relationship Id="rId11" Type="http://schemas.openxmlformats.org/officeDocument/2006/relationships/image" Target="../media/image19.png"/><Relationship Id="rId5" Type="http://schemas.openxmlformats.org/officeDocument/2006/relationships/image" Target="../media/image14.jpe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359280" y="245880"/>
            <a:ext cx="5034960" cy="34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pt-BR" sz="2000" b="0" strike="noStrike" spc="-1">
                <a:solidFill>
                  <a:srgbClr val="F3F3F3"/>
                </a:solidFill>
                <a:latin typeface="Calibri"/>
                <a:ea typeface="Calibri"/>
              </a:rPr>
              <a:t>Serviço Geológico do Brasil - CPRM</a:t>
            </a:r>
            <a:endParaRPr lang="pt-BR" sz="2000" b="0" strike="noStrike" spc="-1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180360" y="1946880"/>
            <a:ext cx="48193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CustomShape 3"/>
          <p:cNvSpPr/>
          <p:nvPr/>
        </p:nvSpPr>
        <p:spPr>
          <a:xfrm>
            <a:off x="388800" y="2167200"/>
            <a:ext cx="4257360" cy="88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lang="pt-BR" sz="1700" b="1" strike="noStrike" spc="-1">
                <a:solidFill>
                  <a:srgbClr val="F3F3F3"/>
                </a:solidFill>
                <a:latin typeface="Calibri"/>
                <a:ea typeface="Calibri"/>
              </a:rPr>
              <a:t>Coordenação:</a:t>
            </a:r>
            <a:endParaRPr lang="pt-BR" sz="17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lang="pt-BR" sz="1700" b="1" strike="noStrike" spc="-1">
                <a:solidFill>
                  <a:srgbClr val="F3F3F3"/>
                </a:solidFill>
                <a:latin typeface="Calibri"/>
                <a:ea typeface="Calibri"/>
              </a:rPr>
              <a:t>Derid/Direin/Dimark/Asscom/Ouvidoria </a:t>
            </a:r>
            <a:endParaRPr lang="pt-BR" sz="1700" b="0" strike="noStrike" spc="-1">
              <a:latin typeface="Arial"/>
            </a:endParaRPr>
          </a:p>
        </p:txBody>
      </p:sp>
      <p:sp>
        <p:nvSpPr>
          <p:cNvPr id="81" name="CustomShape 4"/>
          <p:cNvSpPr/>
          <p:nvPr/>
        </p:nvSpPr>
        <p:spPr>
          <a:xfrm>
            <a:off x="348840" y="630720"/>
            <a:ext cx="4706640" cy="12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pt-BR" sz="4000" b="1" strike="noStrike" spc="-1">
                <a:solidFill>
                  <a:srgbClr val="FFFFFF"/>
                </a:solidFill>
                <a:latin typeface="Calibri"/>
                <a:ea typeface="Calibri"/>
              </a:rPr>
              <a:t>Falando a mesma linguagem no SGB</a:t>
            </a:r>
            <a:endParaRPr lang="pt-BR" sz="4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14"/>
          <p:cNvPicPr/>
          <p:nvPr/>
        </p:nvPicPr>
        <p:blipFill>
          <a:blip r:embed="rId3" cstate="print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pic>
        <p:nvPicPr>
          <p:cNvPr id="83" name="Google Shape;127;p20"/>
          <p:cNvPicPr/>
          <p:nvPr/>
        </p:nvPicPr>
        <p:blipFill>
          <a:blip r:embed="rId4" cstate="print"/>
          <a:srcRect l="9" r="20"/>
          <a:stretch/>
        </p:blipFill>
        <p:spPr>
          <a:xfrm>
            <a:off x="0" y="0"/>
            <a:ext cx="9143640" cy="515520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251520" y="407520"/>
            <a:ext cx="8712968" cy="4048560"/>
          </a:xfrm>
          <a:prstGeom prst="rect">
            <a:avLst/>
          </a:prstGeom>
          <a:solidFill>
            <a:srgbClr val="FFFFFF">
              <a:alpha val="5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3"/>
          <p:cNvSpPr/>
          <p:nvPr/>
        </p:nvSpPr>
        <p:spPr>
          <a:xfrm>
            <a:off x="467544" y="555526"/>
            <a:ext cx="5040560" cy="5224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600" b="1" strike="noStrike" spc="-1" dirty="0" smtClean="0">
                <a:solidFill>
                  <a:srgbClr val="2E363D"/>
                </a:solidFill>
                <a:latin typeface="Calibri"/>
                <a:ea typeface="Calibri"/>
              </a:rPr>
              <a:t>Produtos do SGB na </a:t>
            </a:r>
            <a:r>
              <a:rPr lang="pt-BR" sz="2600" b="1" strike="noStrike" spc="-1" dirty="0" err="1" smtClean="0">
                <a:solidFill>
                  <a:srgbClr val="2E363D"/>
                </a:solidFill>
                <a:latin typeface="Calibri"/>
                <a:ea typeface="Calibri"/>
              </a:rPr>
              <a:t>Sureg-BH</a:t>
            </a:r>
            <a:endParaRPr lang="pt-BR" sz="2600" b="0" strike="noStrike" spc="-1" dirty="0">
              <a:latin typeface="Arial"/>
            </a:endParaRPr>
          </a:p>
        </p:txBody>
      </p:sp>
      <p:pic>
        <p:nvPicPr>
          <p:cNvPr id="87" name="Google Shape;121;p19"/>
          <p:cNvPicPr/>
          <p:nvPr/>
        </p:nvPicPr>
        <p:blipFill>
          <a:blip r:embed="rId5" cstate="print"/>
          <a:stretch/>
        </p:blipFill>
        <p:spPr>
          <a:xfrm>
            <a:off x="0" y="4806720"/>
            <a:ext cx="9143640" cy="370800"/>
          </a:xfrm>
          <a:prstGeom prst="rect">
            <a:avLst/>
          </a:prstGeom>
          <a:ln>
            <a:noFill/>
          </a:ln>
        </p:spPr>
      </p:pic>
      <p:sp>
        <p:nvSpPr>
          <p:cNvPr id="11" name="CustomShape 3"/>
          <p:cNvSpPr/>
          <p:nvPr/>
        </p:nvSpPr>
        <p:spPr>
          <a:xfrm>
            <a:off x="323528" y="1131590"/>
            <a:ext cx="5976664" cy="9361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400" b="1" strike="noStrike" spc="-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Gerência de </a:t>
            </a:r>
            <a:r>
              <a:rPr lang="pt-BR" sz="1400" b="1" strike="noStrike" spc="-1" dirty="0" smtClean="0">
                <a:latin typeface="Calibri" panose="020F0502020204030204" pitchFamily="34" charset="0"/>
                <a:cs typeface="Calibri" panose="020F0502020204030204" pitchFamily="34" charset="0"/>
              </a:rPr>
              <a:t>Infraestrutura </a:t>
            </a:r>
            <a:r>
              <a:rPr lang="pt-BR" sz="1400" b="1" strike="noStrike" spc="-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Geocientífica</a:t>
            </a:r>
            <a:r>
              <a:rPr lang="pt-BR" sz="1400" strike="noStrike" spc="-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BR" sz="1400" strike="noStrike" spc="-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400" i="1" strike="noStrike" spc="-1" dirty="0" smtClean="0">
                <a:solidFill>
                  <a:srgbClr val="FF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esponsável 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por serviços e consultorias 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nas 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atividades das áreas fins e meio, bem como apoio as divisões e demais áreas da empresa quando demandado. Algumas destas atividades podem ser listadas 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como: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TI 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(software e hardware), </a:t>
            </a:r>
            <a:endParaRPr lang="pt-B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Biblioteca 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(única biblioteca pública de Geociências em Minas Gerais), </a:t>
            </a:r>
            <a:endParaRPr lang="pt-B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Elaboração e Editoração 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de Mapas e Relatórios, </a:t>
            </a:r>
            <a:endParaRPr lang="pt-B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Editoração 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e Elaboração de Artes Gráficas, </a:t>
            </a:r>
            <a:endParaRPr lang="pt-B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pt-B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Litoteca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(uma das maiores da América Latina), </a:t>
            </a:r>
            <a:endParaRPr lang="pt-B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Laboratório 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Analítico (acreditado) 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 suporte à rede </a:t>
            </a:r>
            <a:r>
              <a:rPr lang="pt-B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hidrometereológica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Estudo </a:t>
            </a:r>
            <a:r>
              <a:rPr lang="pt-BR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 loco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água mineral, atendendo à ANM.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Laboratório 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de Preparação de Amostras. </a:t>
            </a:r>
            <a:endParaRPr lang="pt-B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Organização de eventos corporativos internos e externos. </a:t>
            </a:r>
            <a:endParaRPr lang="pt-BR" sz="140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0192" y="794035"/>
            <a:ext cx="1265845" cy="8438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7493" y="802860"/>
            <a:ext cx="1265561" cy="85849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94145" y="1691574"/>
            <a:ext cx="1271892" cy="84792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7492" y="1695794"/>
            <a:ext cx="1265563" cy="84370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13" y="2600424"/>
            <a:ext cx="1253133" cy="83542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492" y="2600424"/>
            <a:ext cx="1253133" cy="83542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13" y="3517480"/>
            <a:ext cx="1245924" cy="83061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044" y="3517480"/>
            <a:ext cx="1253581" cy="8357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14"/>
          <p:cNvPicPr/>
          <p:nvPr/>
        </p:nvPicPr>
        <p:blipFill>
          <a:blip r:embed="rId3" cstate="print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pic>
        <p:nvPicPr>
          <p:cNvPr id="83" name="Google Shape;127;p20"/>
          <p:cNvPicPr/>
          <p:nvPr/>
        </p:nvPicPr>
        <p:blipFill>
          <a:blip r:embed="rId4" cstate="print"/>
          <a:srcRect l="9" r="20"/>
          <a:stretch/>
        </p:blipFill>
        <p:spPr>
          <a:xfrm>
            <a:off x="0" y="0"/>
            <a:ext cx="9143640" cy="515520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251520" y="407520"/>
            <a:ext cx="8712968" cy="4048560"/>
          </a:xfrm>
          <a:prstGeom prst="rect">
            <a:avLst/>
          </a:prstGeom>
          <a:solidFill>
            <a:srgbClr val="FFFFFF">
              <a:alpha val="5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3"/>
          <p:cNvSpPr/>
          <p:nvPr/>
        </p:nvSpPr>
        <p:spPr>
          <a:xfrm>
            <a:off x="467544" y="555526"/>
            <a:ext cx="5040560" cy="5224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600" b="1" strike="noStrike" spc="-1" dirty="0" smtClean="0">
                <a:solidFill>
                  <a:srgbClr val="2E363D"/>
                </a:solidFill>
                <a:latin typeface="Calibri"/>
                <a:ea typeface="Calibri"/>
              </a:rPr>
              <a:t>Produtos do SGB na </a:t>
            </a:r>
            <a:r>
              <a:rPr lang="pt-BR" sz="2600" b="1" strike="noStrike" spc="-1" dirty="0" err="1" smtClean="0">
                <a:solidFill>
                  <a:srgbClr val="2E363D"/>
                </a:solidFill>
                <a:latin typeface="Calibri"/>
                <a:ea typeface="Calibri"/>
              </a:rPr>
              <a:t>Sureg-BH</a:t>
            </a:r>
            <a:endParaRPr lang="pt-BR" sz="2600" b="0" strike="noStrike" spc="-1" dirty="0">
              <a:latin typeface="Arial"/>
            </a:endParaRPr>
          </a:p>
        </p:txBody>
      </p:sp>
      <p:pic>
        <p:nvPicPr>
          <p:cNvPr id="87" name="Google Shape;121;p19"/>
          <p:cNvPicPr/>
          <p:nvPr/>
        </p:nvPicPr>
        <p:blipFill>
          <a:blip r:embed="rId5" cstate="print"/>
          <a:stretch/>
        </p:blipFill>
        <p:spPr>
          <a:xfrm>
            <a:off x="0" y="4806720"/>
            <a:ext cx="9143640" cy="370800"/>
          </a:xfrm>
          <a:prstGeom prst="rect">
            <a:avLst/>
          </a:prstGeom>
          <a:ln>
            <a:noFill/>
          </a:ln>
        </p:spPr>
      </p:pic>
      <p:sp>
        <p:nvSpPr>
          <p:cNvPr id="12" name="CustomShape 3"/>
          <p:cNvSpPr/>
          <p:nvPr/>
        </p:nvSpPr>
        <p:spPr>
          <a:xfrm>
            <a:off x="467364" y="1181373"/>
            <a:ext cx="8208912" cy="27805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2" spcCol="180000">
            <a:noAutofit/>
          </a:bodyPr>
          <a:lstStyle/>
          <a:p>
            <a:r>
              <a:rPr lang="pt-BR" sz="1400" strike="noStrike" spc="-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b="1" strike="noStrike" spc="-1" dirty="0" smtClean="0">
                <a:latin typeface="Calibri" panose="020F0502020204030204" pitchFamily="34" charset="0"/>
                <a:cs typeface="Calibri" panose="020F0502020204030204" pitchFamily="34" charset="0"/>
              </a:rPr>
              <a:t>Gerência de Administração e Finanças</a:t>
            </a:r>
            <a:r>
              <a:rPr lang="pt-BR" sz="1400" strike="noStrike" spc="-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BR" sz="1400" strike="noStrike" spc="-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inculada à 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Diretoria de Administração e Finanças. É a gerência responsável por todas as rotinas e processos administrativos da SUREG. Suas atividades 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são bastante abrangentes e perpassam por todas as demais áreas da Empresa.</a:t>
            </a:r>
          </a:p>
          <a:p>
            <a:pPr algn="just"/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maneira geral, as atividades da GERAFI compreendem: planejamento e gestão de recursos financeiros, contabilidade e tesouraria, planejamento </a:t>
            </a:r>
          </a:p>
          <a:p>
            <a:pPr algn="just"/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 aquisição de materiais e equipamentos, contratação de serviços, manutenção predial, gestão de recursos humanos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, folha de pagamento, benefícios, medicina do trabalho, gestão patrimonial, frota e logística, gestão e fiscalização de contratos, contratação de terceirizados, etc.</a:t>
            </a:r>
          </a:p>
          <a:p>
            <a:pPr algn="just"/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Todas essas atividades, e seus respectivos desdobramentos, são essenciais para o funcionamento da empresa. São elas que fornecem a estrutura administrativa necessária para a execução das atividades e demandas fins de todas as outras gerências.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endParaRPr lang="pt-BR" sz="140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 t="32327" r="61226" b="33837"/>
          <a:stretch/>
        </p:blipFill>
        <p:spPr bwMode="auto">
          <a:xfrm>
            <a:off x="5868144" y="2715766"/>
            <a:ext cx="2275810" cy="160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96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14"/>
          <p:cNvPicPr/>
          <p:nvPr/>
        </p:nvPicPr>
        <p:blipFill>
          <a:blip r:embed="rId3" cstate="print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pic>
        <p:nvPicPr>
          <p:cNvPr id="83" name="Google Shape;127;p20"/>
          <p:cNvPicPr/>
          <p:nvPr/>
        </p:nvPicPr>
        <p:blipFill>
          <a:blip r:embed="rId4" cstate="print"/>
          <a:srcRect l="9" r="20"/>
          <a:stretch/>
        </p:blipFill>
        <p:spPr>
          <a:xfrm>
            <a:off x="0" y="0"/>
            <a:ext cx="9143640" cy="515520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436320" y="407520"/>
            <a:ext cx="7686360" cy="4048560"/>
          </a:xfrm>
          <a:prstGeom prst="rect">
            <a:avLst/>
          </a:prstGeom>
          <a:solidFill>
            <a:srgbClr val="FFFFFF">
              <a:alpha val="5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3"/>
          <p:cNvSpPr/>
          <p:nvPr/>
        </p:nvSpPr>
        <p:spPr>
          <a:xfrm>
            <a:off x="755576" y="555526"/>
            <a:ext cx="3164760" cy="5224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600" b="1" strike="noStrike" spc="-1" dirty="0" smtClean="0">
                <a:solidFill>
                  <a:srgbClr val="2E363D"/>
                </a:solidFill>
                <a:latin typeface="Calibri"/>
                <a:ea typeface="Calibri"/>
              </a:rPr>
              <a:t>Parcerias Institucionais</a:t>
            </a:r>
            <a:endParaRPr lang="pt-BR" sz="2600" b="0" strike="noStrike" spc="-1" dirty="0">
              <a:latin typeface="Arial"/>
            </a:endParaRPr>
          </a:p>
        </p:txBody>
      </p:sp>
      <p:pic>
        <p:nvPicPr>
          <p:cNvPr id="87" name="Google Shape;121;p19"/>
          <p:cNvPicPr/>
          <p:nvPr/>
        </p:nvPicPr>
        <p:blipFill>
          <a:blip r:embed="rId5" cstate="print"/>
          <a:stretch/>
        </p:blipFill>
        <p:spPr>
          <a:xfrm>
            <a:off x="0" y="4806720"/>
            <a:ext cx="9143640" cy="370800"/>
          </a:xfrm>
          <a:prstGeom prst="rect">
            <a:avLst/>
          </a:prstGeom>
          <a:ln>
            <a:noFill/>
          </a:ln>
        </p:spPr>
      </p:pic>
      <p:sp>
        <p:nvSpPr>
          <p:cNvPr id="9" name="CustomShape 3"/>
          <p:cNvSpPr/>
          <p:nvPr/>
        </p:nvSpPr>
        <p:spPr>
          <a:xfrm>
            <a:off x="755576" y="1203598"/>
            <a:ext cx="7056784" cy="22322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pt-BR" sz="1600" strike="noStrike" spc="-1" dirty="0" smtClean="0">
                <a:latin typeface="Calibri"/>
                <a:ea typeface="Arial"/>
              </a:rPr>
              <a:t> O Serviço Geológico do Brasil - CPRM, por meio da Superintendência Regional de Belo Horizonte - SUREG-BH, vem trabalhando em conjunto com o Conselho Nacional de Desenvolvimento Científico e Tecnológico - CNPq e a Universidade Federal de Ouro Preto - UFOP no desenvolvimento e orientação de projetos de iniciações científicas.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pt-BR" sz="1600" spc="-1" dirty="0">
                <a:latin typeface="Calibri"/>
                <a:ea typeface="Arial"/>
              </a:rPr>
              <a:t> </a:t>
            </a:r>
            <a:r>
              <a:rPr lang="pt-BR" sz="1600" strike="noStrike" spc="-1" dirty="0" smtClean="0">
                <a:latin typeface="Calibri"/>
                <a:ea typeface="Arial"/>
              </a:rPr>
              <a:t>O Serviço Geológico do Brasil - CPRM, por meio da Superintendência Regional de Belo Horizonte - SUREG-BH, firmou um importante acordo de cooperação técnica com o Instituto Mineiro de Gestão das Águas - </a:t>
            </a:r>
            <a:r>
              <a:rPr lang="pt-BR" sz="1600" strike="noStrike" spc="-1" dirty="0" err="1" smtClean="0">
                <a:latin typeface="Calibri"/>
                <a:ea typeface="Arial"/>
              </a:rPr>
              <a:t>Igam</a:t>
            </a:r>
            <a:r>
              <a:rPr lang="pt-BR" sz="1600" strike="noStrike" spc="-1" dirty="0" smtClean="0">
                <a:latin typeface="Calibri"/>
                <a:ea typeface="Arial"/>
              </a:rPr>
              <a:t> e a Companhia de Saneamento de Minas Gerais </a:t>
            </a:r>
            <a:r>
              <a:rPr lang="pt-BR" sz="1600" spc="-1" dirty="0" smtClean="0">
                <a:latin typeface="Calibri"/>
                <a:ea typeface="Arial"/>
              </a:rPr>
              <a:t>- </a:t>
            </a:r>
            <a:r>
              <a:rPr lang="pt-BR" sz="1600" strike="noStrike" spc="-1" dirty="0" err="1" smtClean="0">
                <a:latin typeface="Calibri"/>
                <a:ea typeface="Arial"/>
              </a:rPr>
              <a:t>Copasa</a:t>
            </a:r>
            <a:r>
              <a:rPr lang="pt-BR" sz="1600" strike="noStrike" spc="-1" dirty="0" smtClean="0">
                <a:latin typeface="Calibri"/>
                <a:ea typeface="Arial"/>
              </a:rPr>
              <a:t> para atividades conjuntas em relação às águas subterrâneas. </a:t>
            </a:r>
            <a:endParaRPr lang="pt-BR" sz="1600" strike="noStrike" spc="-1" dirty="0" smtClean="0">
              <a:latin typeface="Calibri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A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310;p40"/>
          <p:cNvPicPr/>
          <p:nvPr/>
        </p:nvPicPr>
        <p:blipFill>
          <a:blip r:embed="rId2" cstate="print"/>
          <a:stretch/>
        </p:blipFill>
        <p:spPr>
          <a:xfrm>
            <a:off x="5365440" y="4519800"/>
            <a:ext cx="2674440" cy="295200"/>
          </a:xfrm>
          <a:prstGeom prst="rect">
            <a:avLst/>
          </a:prstGeom>
          <a:ln>
            <a:noFill/>
          </a:ln>
        </p:spPr>
      </p:pic>
      <p:pic>
        <p:nvPicPr>
          <p:cNvPr id="135" name="Google Shape;311;p40"/>
          <p:cNvPicPr/>
          <p:nvPr/>
        </p:nvPicPr>
        <p:blipFill>
          <a:blip r:embed="rId3" cstate="print"/>
          <a:stretch/>
        </p:blipFill>
        <p:spPr>
          <a:xfrm>
            <a:off x="4020120" y="4499640"/>
            <a:ext cx="1255680" cy="335880"/>
          </a:xfrm>
          <a:prstGeom prst="rect">
            <a:avLst/>
          </a:prstGeom>
          <a:ln>
            <a:noFill/>
          </a:ln>
        </p:spPr>
      </p:pic>
      <p:pic>
        <p:nvPicPr>
          <p:cNvPr id="136" name="Imagem 7"/>
          <p:cNvPicPr/>
          <p:nvPr/>
        </p:nvPicPr>
        <p:blipFill>
          <a:blip r:embed="rId4" cstate="print"/>
          <a:stretch/>
        </p:blipFill>
        <p:spPr>
          <a:xfrm>
            <a:off x="0" y="1219320"/>
            <a:ext cx="4620960" cy="2603520"/>
          </a:xfrm>
          <a:prstGeom prst="rect">
            <a:avLst/>
          </a:prstGeom>
          <a:ln>
            <a:noFill/>
          </a:ln>
          <a:effectLst>
            <a:outerShdw blurRad="292100" dist="13949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7" name="CustomShape 1"/>
          <p:cNvSpPr/>
          <p:nvPr/>
        </p:nvSpPr>
        <p:spPr>
          <a:xfrm>
            <a:off x="4397760" y="1577880"/>
            <a:ext cx="4422960" cy="1964880"/>
          </a:xfrm>
          <a:prstGeom prst="rect">
            <a:avLst/>
          </a:prstGeom>
          <a:solidFill>
            <a:srgbClr val="0077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2"/>
          <p:cNvSpPr/>
          <p:nvPr/>
        </p:nvSpPr>
        <p:spPr>
          <a:xfrm>
            <a:off x="4606200" y="2277720"/>
            <a:ext cx="34963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CustomShape 3"/>
          <p:cNvSpPr/>
          <p:nvPr/>
        </p:nvSpPr>
        <p:spPr>
          <a:xfrm>
            <a:off x="4491360" y="1687320"/>
            <a:ext cx="4236120" cy="178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4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Serviço Geológico do Brasil – CPRM</a:t>
            </a:r>
            <a:endParaRPr lang="pt-B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400" b="0" strike="noStrike" spc="-1" dirty="0" smtClean="0">
                <a:solidFill>
                  <a:srgbClr val="FFFFFF"/>
                </a:solidFill>
                <a:latin typeface="Calibri"/>
                <a:ea typeface="Calibri"/>
              </a:rPr>
              <a:t>SUREG-BH: </a:t>
            </a:r>
            <a:endParaRPr lang="pt-B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400" spc="-1" dirty="0">
                <a:solidFill>
                  <a:srgbClr val="FFFFFF"/>
                </a:solidFill>
                <a:latin typeface="Calibri"/>
                <a:ea typeface="Calibri"/>
              </a:rPr>
              <a:t>m</a:t>
            </a:r>
            <a:r>
              <a:rPr lang="pt-BR" sz="1400" b="0" strike="noStrike" spc="-1" dirty="0" smtClean="0">
                <a:solidFill>
                  <a:srgbClr val="FFFFFF"/>
                </a:solidFill>
                <a:latin typeface="Calibri"/>
                <a:ea typeface="Calibri"/>
              </a:rPr>
              <a:t>arlon.coutinho@cprm.gov.br </a:t>
            </a:r>
          </a:p>
          <a:p>
            <a:pPr>
              <a:lnSpc>
                <a:spcPct val="100000"/>
              </a:lnSpc>
            </a:pPr>
            <a:r>
              <a:rPr lang="pt-BR" sz="1400" b="0" strike="noStrike" spc="-1" dirty="0" smtClean="0">
                <a:solidFill>
                  <a:srgbClr val="FFFFFF"/>
                </a:solidFill>
                <a:latin typeface="Calibri"/>
                <a:ea typeface="Calibri"/>
              </a:rPr>
              <a:t>www.cprm.gov.br</a:t>
            </a:r>
            <a:endParaRPr lang="pt-BR" sz="1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14"/>
          <p:cNvPicPr/>
          <p:nvPr/>
        </p:nvPicPr>
        <p:blipFill>
          <a:blip r:embed="rId3" cstate="print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pic>
        <p:nvPicPr>
          <p:cNvPr id="83" name="Google Shape;127;p20"/>
          <p:cNvPicPr/>
          <p:nvPr/>
        </p:nvPicPr>
        <p:blipFill>
          <a:blip r:embed="rId4" cstate="print"/>
          <a:srcRect l="9" r="20"/>
          <a:stretch/>
        </p:blipFill>
        <p:spPr>
          <a:xfrm>
            <a:off x="0" y="0"/>
            <a:ext cx="9143640" cy="515520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436320" y="407520"/>
            <a:ext cx="7686360" cy="4048560"/>
          </a:xfrm>
          <a:prstGeom prst="rect">
            <a:avLst/>
          </a:prstGeom>
          <a:solidFill>
            <a:srgbClr val="FFFFFF">
              <a:alpha val="5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3"/>
          <p:cNvSpPr/>
          <p:nvPr/>
        </p:nvSpPr>
        <p:spPr>
          <a:xfrm>
            <a:off x="1763688" y="1779662"/>
            <a:ext cx="5472608" cy="11059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3200" b="1" spc="-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SUPERINTENDÊNCIA REGIONAL</a:t>
            </a:r>
          </a:p>
          <a:p>
            <a:pPr algn="ctr">
              <a:lnSpc>
                <a:spcPct val="100000"/>
              </a:lnSpc>
            </a:pPr>
            <a:r>
              <a:rPr lang="pt-BR" sz="3200" b="1" strike="noStrike" spc="-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DE BELO HORIZONTE</a:t>
            </a:r>
          </a:p>
        </p:txBody>
      </p:sp>
      <p:pic>
        <p:nvPicPr>
          <p:cNvPr id="87" name="Google Shape;121;p19"/>
          <p:cNvPicPr/>
          <p:nvPr/>
        </p:nvPicPr>
        <p:blipFill>
          <a:blip r:embed="rId5" cstate="print"/>
          <a:stretch/>
        </p:blipFill>
        <p:spPr>
          <a:xfrm>
            <a:off x="0" y="4806720"/>
            <a:ext cx="9143640" cy="370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27;p20"/>
          <p:cNvPicPr/>
          <p:nvPr/>
        </p:nvPicPr>
        <p:blipFill>
          <a:blip r:embed="rId2" cstate="print"/>
          <a:srcRect l="9" r="20"/>
          <a:stretch/>
        </p:blipFill>
        <p:spPr>
          <a:xfrm>
            <a:off x="0" y="0"/>
            <a:ext cx="9143640" cy="5155200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>
          <a:xfrm>
            <a:off x="899592" y="581870"/>
            <a:ext cx="7686360" cy="4048560"/>
          </a:xfrm>
          <a:prstGeom prst="rect">
            <a:avLst/>
          </a:prstGeom>
          <a:solidFill>
            <a:srgbClr val="FFFFFF">
              <a:alpha val="5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Espaço Reservado para Texto 2"/>
          <p:cNvSpPr>
            <a:spLocks noGrp="1"/>
          </p:cNvSpPr>
          <p:nvPr>
            <p:ph type="body"/>
          </p:nvPr>
        </p:nvSpPr>
        <p:spPr>
          <a:xfrm>
            <a:off x="3707904" y="1205767"/>
            <a:ext cx="4707276" cy="2800767"/>
          </a:xfrm>
        </p:spPr>
        <p:txBody>
          <a:bodyPr/>
          <a:lstStyle/>
          <a:p>
            <a:pPr algn="just"/>
            <a:r>
              <a:rPr lang="pt-BR" sz="1400" dirty="0"/>
              <a:t>A Superintendência Regional de Belo Horizonte – SUREG-BH – ligada à presidência do Serviço Geológico do Brasil – CPRM, tem a função de </a:t>
            </a:r>
            <a:r>
              <a:rPr lang="pt-BR" sz="1400" dirty="0" smtClean="0"/>
              <a:t>supervisionar as </a:t>
            </a:r>
            <a:r>
              <a:rPr lang="pt-BR" sz="1400" dirty="0"/>
              <a:t>atividades das Gerências que a </a:t>
            </a:r>
            <a:r>
              <a:rPr lang="pt-BR" sz="1400" dirty="0" smtClean="0"/>
              <a:t>compõe, cumprindo </a:t>
            </a:r>
            <a:r>
              <a:rPr lang="pt-BR" sz="1400" dirty="0"/>
              <a:t>o seu papel primordial de ser responsável pelo Serviço Geológico do Brasil </a:t>
            </a:r>
            <a:r>
              <a:rPr lang="pt-BR" sz="1400" dirty="0" smtClean="0"/>
              <a:t>nos </a:t>
            </a:r>
            <a:r>
              <a:rPr lang="pt-BR" sz="1400" dirty="0"/>
              <a:t>estados de Minas Gerais, Espírito Santo e Rio de Janeiro. Participa </a:t>
            </a:r>
            <a:r>
              <a:rPr lang="pt-BR" sz="1400" dirty="0" smtClean="0"/>
              <a:t>das </a:t>
            </a:r>
            <a:r>
              <a:rPr lang="pt-BR" sz="1400" dirty="0"/>
              <a:t>negociações com as diretorias da empresa e órgãos </a:t>
            </a:r>
            <a:r>
              <a:rPr lang="pt-BR" sz="1400" dirty="0" smtClean="0"/>
              <a:t>subordinados, fomentando parcerias institucionais.</a:t>
            </a:r>
          </a:p>
          <a:p>
            <a:pPr algn="just"/>
            <a:endParaRPr lang="pt-BR" sz="1400" dirty="0"/>
          </a:p>
          <a:p>
            <a:pPr algn="just"/>
            <a:r>
              <a:rPr lang="pt-BR" sz="1400" dirty="0"/>
              <a:t>As Gerências </a:t>
            </a:r>
            <a:r>
              <a:rPr lang="pt-BR" sz="1400" dirty="0" smtClean="0"/>
              <a:t>subordinadas são: Hidrologia </a:t>
            </a:r>
            <a:r>
              <a:rPr lang="pt-BR" sz="1400" dirty="0"/>
              <a:t>e Gestão Territorial (GEHITE), </a:t>
            </a:r>
            <a:r>
              <a:rPr lang="pt-BR" sz="1400" dirty="0" smtClean="0"/>
              <a:t>Geologia </a:t>
            </a:r>
            <a:r>
              <a:rPr lang="pt-BR" sz="1400" dirty="0"/>
              <a:t>e Recursos Minerais (GEREMI), </a:t>
            </a:r>
            <a:r>
              <a:rPr lang="pt-BR" sz="1400" dirty="0" smtClean="0"/>
              <a:t>Infraestrutura </a:t>
            </a:r>
            <a:r>
              <a:rPr lang="pt-BR" sz="1400" dirty="0" err="1"/>
              <a:t>Geocientífica</a:t>
            </a:r>
            <a:r>
              <a:rPr lang="pt-BR" sz="1400" dirty="0"/>
              <a:t> (GERINF) e </a:t>
            </a:r>
            <a:r>
              <a:rPr lang="pt-BR" sz="1400" dirty="0" smtClean="0"/>
              <a:t>Administração </a:t>
            </a:r>
            <a:r>
              <a:rPr lang="pt-BR" sz="1400" dirty="0"/>
              <a:t>e Finanças (GERAFI</a:t>
            </a:r>
            <a:r>
              <a:rPr lang="pt-BR" sz="1400" dirty="0" smtClean="0"/>
              <a:t>).</a:t>
            </a:r>
            <a:endParaRPr lang="pt-BR" sz="1400" dirty="0"/>
          </a:p>
        </p:txBody>
      </p:sp>
      <p:pic>
        <p:nvPicPr>
          <p:cNvPr id="7" name="Picture 4" descr="Área de atuação da SUREG/B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121" y="1315512"/>
            <a:ext cx="2714625" cy="2581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944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14"/>
          <p:cNvPicPr/>
          <p:nvPr/>
        </p:nvPicPr>
        <p:blipFill>
          <a:blip r:embed="rId3" cstate="print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pic>
        <p:nvPicPr>
          <p:cNvPr id="83" name="Google Shape;127;p20"/>
          <p:cNvPicPr/>
          <p:nvPr/>
        </p:nvPicPr>
        <p:blipFill>
          <a:blip r:embed="rId4" cstate="print"/>
          <a:srcRect l="9" r="20"/>
          <a:stretch/>
        </p:blipFill>
        <p:spPr>
          <a:xfrm>
            <a:off x="0" y="0"/>
            <a:ext cx="9143640" cy="5155200"/>
          </a:xfrm>
          <a:prstGeom prst="rect">
            <a:avLst/>
          </a:prstGeom>
          <a:ln>
            <a:noFill/>
          </a:ln>
        </p:spPr>
      </p:pic>
      <p:sp>
        <p:nvSpPr>
          <p:cNvPr id="13" name="Retângulo de cantos arredondados 12"/>
          <p:cNvSpPr/>
          <p:nvPr/>
        </p:nvSpPr>
        <p:spPr>
          <a:xfrm>
            <a:off x="3491880" y="1923678"/>
            <a:ext cx="511256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CustomShape 1"/>
          <p:cNvSpPr/>
          <p:nvPr/>
        </p:nvSpPr>
        <p:spPr>
          <a:xfrm>
            <a:off x="436320" y="407520"/>
            <a:ext cx="8384152" cy="4252462"/>
          </a:xfrm>
          <a:prstGeom prst="rect">
            <a:avLst/>
          </a:prstGeom>
          <a:solidFill>
            <a:srgbClr val="FFFFFF">
              <a:alpha val="5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3"/>
          <p:cNvSpPr/>
          <p:nvPr/>
        </p:nvSpPr>
        <p:spPr>
          <a:xfrm>
            <a:off x="755576" y="555526"/>
            <a:ext cx="3164760" cy="5224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600" b="1" strike="noStrike" spc="-1" dirty="0" smtClean="0">
                <a:solidFill>
                  <a:srgbClr val="2E363D"/>
                </a:solidFill>
                <a:latin typeface="Calibri"/>
                <a:ea typeface="Calibri"/>
              </a:rPr>
              <a:t>Área de atuação</a:t>
            </a:r>
            <a:endParaRPr lang="pt-BR" sz="2600" b="0" strike="noStrike" spc="-1" dirty="0">
              <a:latin typeface="Arial"/>
            </a:endParaRPr>
          </a:p>
        </p:txBody>
      </p:sp>
      <p:pic>
        <p:nvPicPr>
          <p:cNvPr id="87" name="Google Shape;121;p19"/>
          <p:cNvPicPr/>
          <p:nvPr/>
        </p:nvPicPr>
        <p:blipFill>
          <a:blip r:embed="rId5" cstate="print"/>
          <a:stretch/>
        </p:blipFill>
        <p:spPr>
          <a:xfrm>
            <a:off x="0" y="4806720"/>
            <a:ext cx="9143640" cy="370800"/>
          </a:xfrm>
          <a:prstGeom prst="rect">
            <a:avLst/>
          </a:prstGeom>
          <a:ln>
            <a:noFill/>
          </a:ln>
        </p:spPr>
      </p:pic>
      <p:pic>
        <p:nvPicPr>
          <p:cNvPr id="1028" name="Picture 4" descr="Área de atuação da SUREG/B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923678"/>
            <a:ext cx="2714625" cy="2581276"/>
          </a:xfrm>
          <a:prstGeom prst="rect">
            <a:avLst/>
          </a:prstGeom>
          <a:noFill/>
        </p:spPr>
      </p:pic>
      <p:sp>
        <p:nvSpPr>
          <p:cNvPr id="10" name="CustomShape 3"/>
          <p:cNvSpPr/>
          <p:nvPr/>
        </p:nvSpPr>
        <p:spPr>
          <a:xfrm>
            <a:off x="827584" y="1131590"/>
            <a:ext cx="4248472" cy="5760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600" b="1" strike="noStrike" spc="-1" dirty="0" smtClean="0">
                <a:solidFill>
                  <a:srgbClr val="7030A0"/>
                </a:solidFill>
                <a:latin typeface="Calibri"/>
                <a:ea typeface="Arial"/>
              </a:rPr>
              <a:t>Superintendência de Belo Horizonte - SUREG/BH</a:t>
            </a:r>
            <a:br>
              <a:rPr lang="pt-BR" sz="1600" b="1" strike="noStrike" spc="-1" dirty="0" smtClean="0">
                <a:solidFill>
                  <a:srgbClr val="7030A0"/>
                </a:solidFill>
                <a:latin typeface="Calibri"/>
                <a:ea typeface="Arial"/>
              </a:rPr>
            </a:br>
            <a:r>
              <a:rPr lang="pt-BR" sz="1600" strike="noStrike" spc="-1" dirty="0" smtClean="0">
                <a:latin typeface="Calibri"/>
                <a:ea typeface="Arial"/>
              </a:rPr>
              <a:t> </a:t>
            </a:r>
            <a:r>
              <a:rPr lang="pt-BR" sz="1600" i="1" strike="noStrike" spc="-1" dirty="0" smtClean="0">
                <a:latin typeface="Calibri"/>
                <a:ea typeface="Arial"/>
              </a:rPr>
              <a:t>Área de atuação: MG, ES, RJ</a:t>
            </a:r>
            <a:endParaRPr lang="pt-BR" sz="1400" i="1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CustomShape 3"/>
          <p:cNvSpPr/>
          <p:nvPr/>
        </p:nvSpPr>
        <p:spPr>
          <a:xfrm>
            <a:off x="3563888" y="1995686"/>
            <a:ext cx="5112568" cy="8236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pt-BR" sz="1600" strike="noStrike" spc="-1" dirty="0" smtClean="0">
                <a:latin typeface="Calibri"/>
                <a:ea typeface="Arial"/>
              </a:rPr>
              <a:t> População estimada do Estado de </a:t>
            </a:r>
            <a:r>
              <a:rPr lang="pt-BR" sz="1600" b="1" strike="noStrike" spc="-1" dirty="0" smtClean="0">
                <a:latin typeface="Calibri"/>
                <a:ea typeface="Arial"/>
              </a:rPr>
              <a:t>MG: 21.292.666 </a:t>
            </a:r>
            <a:r>
              <a:rPr lang="pt-BR" sz="1600" strike="noStrike" spc="-1" dirty="0" smtClean="0">
                <a:latin typeface="Calibri"/>
                <a:ea typeface="Arial"/>
              </a:rPr>
              <a:t>pessoas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pt-BR" sz="1600" strike="noStrike" spc="-1" dirty="0" smtClean="0">
                <a:latin typeface="Calibri"/>
                <a:ea typeface="Arial"/>
              </a:rPr>
              <a:t> População estimada do Estado do </a:t>
            </a:r>
            <a:r>
              <a:rPr lang="pt-BR" sz="1600" b="1" strike="noStrike" spc="-1" dirty="0" smtClean="0">
                <a:latin typeface="Calibri"/>
                <a:ea typeface="Arial"/>
              </a:rPr>
              <a:t>ES: 4.064.052 </a:t>
            </a:r>
            <a:r>
              <a:rPr lang="pt-BR" sz="1600" strike="noStrike" spc="-1" dirty="0" smtClean="0">
                <a:latin typeface="Calibri"/>
                <a:ea typeface="Arial"/>
              </a:rPr>
              <a:t>pessoas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pt-BR" sz="1600" strike="noStrike" spc="-1" dirty="0" smtClean="0">
                <a:latin typeface="Calibri"/>
                <a:ea typeface="Arial"/>
              </a:rPr>
              <a:t> População estimada do Estado do </a:t>
            </a:r>
            <a:r>
              <a:rPr lang="pt-BR" sz="1600" b="1" strike="noStrike" spc="-1" dirty="0" smtClean="0">
                <a:latin typeface="Calibri"/>
                <a:ea typeface="Arial"/>
              </a:rPr>
              <a:t>RJ: 15.989.929 </a:t>
            </a:r>
            <a:r>
              <a:rPr lang="pt-BR" sz="1600" strike="noStrike" spc="-1" dirty="0" smtClean="0">
                <a:latin typeface="Calibri"/>
                <a:ea typeface="Arial"/>
              </a:rPr>
              <a:t>pessoas</a:t>
            </a:r>
            <a:endParaRPr lang="pt-BR" sz="160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3491880" y="3003798"/>
            <a:ext cx="5112568" cy="15121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ustomShape 3"/>
          <p:cNvSpPr/>
          <p:nvPr/>
        </p:nvSpPr>
        <p:spPr>
          <a:xfrm>
            <a:off x="3635896" y="3003798"/>
            <a:ext cx="5112568" cy="15121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600" strike="noStrike" spc="-1" dirty="0" smtClean="0">
                <a:latin typeface="Calibri"/>
                <a:ea typeface="Arial"/>
              </a:rPr>
              <a:t>Minas Gerais, com 241,3 bilhões de reais, detém o terceiro maior Produto Interno Bruto (PIB) do Brasil, atrás somente dos estados de São Paulo e Rio de Janeiro. Sua contribuição para o PIB nacional é de 9,1% e no âmbito regional, sua participação é de 16,1%. A composição do PIB mineiro é: agropecuária 8,4%, indústria 31,9%, serviços 59,7%.</a:t>
            </a:r>
            <a:endParaRPr lang="pt-BR" sz="1600" strike="noStrike" spc="-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96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14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pic>
        <p:nvPicPr>
          <p:cNvPr id="83" name="Google Shape;127;p20"/>
          <p:cNvPicPr/>
          <p:nvPr/>
        </p:nvPicPr>
        <p:blipFill>
          <a:blip r:embed="rId3" cstate="print"/>
          <a:srcRect l="9" r="20"/>
          <a:stretch/>
        </p:blipFill>
        <p:spPr>
          <a:xfrm>
            <a:off x="0" y="0"/>
            <a:ext cx="9143640" cy="5155200"/>
          </a:xfrm>
          <a:prstGeom prst="rect">
            <a:avLst/>
          </a:prstGeom>
          <a:ln>
            <a:noFill/>
          </a:ln>
        </p:spPr>
      </p:pic>
      <p:sp>
        <p:nvSpPr>
          <p:cNvPr id="13" name="Retângulo de cantos arredondados 12"/>
          <p:cNvSpPr/>
          <p:nvPr/>
        </p:nvSpPr>
        <p:spPr>
          <a:xfrm>
            <a:off x="3491880" y="1923678"/>
            <a:ext cx="511256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CustomShape 1"/>
          <p:cNvSpPr/>
          <p:nvPr/>
        </p:nvSpPr>
        <p:spPr>
          <a:xfrm>
            <a:off x="436320" y="407520"/>
            <a:ext cx="8384152" cy="4252462"/>
          </a:xfrm>
          <a:prstGeom prst="rect">
            <a:avLst/>
          </a:prstGeom>
          <a:solidFill>
            <a:srgbClr val="FFFFFF">
              <a:alpha val="5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3"/>
          <p:cNvSpPr/>
          <p:nvPr/>
        </p:nvSpPr>
        <p:spPr>
          <a:xfrm>
            <a:off x="755576" y="555526"/>
            <a:ext cx="3164760" cy="5224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600" b="1" strike="noStrike" spc="-1" dirty="0" smtClean="0">
                <a:solidFill>
                  <a:srgbClr val="2E363D"/>
                </a:solidFill>
                <a:latin typeface="Calibri"/>
                <a:ea typeface="Calibri"/>
              </a:rPr>
              <a:t>Área de atuação</a:t>
            </a:r>
            <a:endParaRPr lang="pt-BR" sz="2600" b="0" strike="noStrike" spc="-1" dirty="0">
              <a:latin typeface="Arial"/>
            </a:endParaRPr>
          </a:p>
        </p:txBody>
      </p:sp>
      <p:pic>
        <p:nvPicPr>
          <p:cNvPr id="87" name="Google Shape;121;p19"/>
          <p:cNvPicPr/>
          <p:nvPr/>
        </p:nvPicPr>
        <p:blipFill>
          <a:blip r:embed="rId4" cstate="print"/>
          <a:stretch/>
        </p:blipFill>
        <p:spPr>
          <a:xfrm>
            <a:off x="0" y="4806720"/>
            <a:ext cx="9143640" cy="370800"/>
          </a:xfrm>
          <a:prstGeom prst="rect">
            <a:avLst/>
          </a:prstGeom>
          <a:ln>
            <a:noFill/>
          </a:ln>
        </p:spPr>
      </p:pic>
      <p:pic>
        <p:nvPicPr>
          <p:cNvPr id="1028" name="Picture 4" descr="Área de atuação da SUREG/B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923678"/>
            <a:ext cx="2714625" cy="2581276"/>
          </a:xfrm>
          <a:prstGeom prst="rect">
            <a:avLst/>
          </a:prstGeom>
          <a:noFill/>
        </p:spPr>
      </p:pic>
      <p:sp>
        <p:nvSpPr>
          <p:cNvPr id="10" name="CustomShape 3"/>
          <p:cNvSpPr/>
          <p:nvPr/>
        </p:nvSpPr>
        <p:spPr>
          <a:xfrm>
            <a:off x="827584" y="1131590"/>
            <a:ext cx="4248472" cy="5760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600" b="1" strike="noStrike" spc="-1" dirty="0" smtClean="0">
                <a:solidFill>
                  <a:srgbClr val="7030A0"/>
                </a:solidFill>
                <a:latin typeface="Calibri"/>
                <a:ea typeface="Arial"/>
              </a:rPr>
              <a:t>Superintendência de Belo Horizonte - SUREG/BH</a:t>
            </a:r>
            <a:br>
              <a:rPr lang="pt-BR" sz="1600" b="1" strike="noStrike" spc="-1" dirty="0" smtClean="0">
                <a:solidFill>
                  <a:srgbClr val="7030A0"/>
                </a:solidFill>
                <a:latin typeface="Calibri"/>
                <a:ea typeface="Arial"/>
              </a:rPr>
            </a:br>
            <a:r>
              <a:rPr lang="pt-BR" sz="1600" strike="noStrike" spc="-1" dirty="0" smtClean="0">
                <a:latin typeface="Calibri"/>
                <a:ea typeface="Arial"/>
              </a:rPr>
              <a:t> </a:t>
            </a:r>
            <a:r>
              <a:rPr lang="pt-BR" sz="1600" i="1" strike="noStrike" spc="-1" dirty="0" smtClean="0">
                <a:latin typeface="Calibri"/>
                <a:ea typeface="Arial"/>
              </a:rPr>
              <a:t>Área de atuação: MG, ES, RJ</a:t>
            </a:r>
            <a:endParaRPr lang="pt-BR" sz="1400" i="1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CustomShape 3"/>
          <p:cNvSpPr/>
          <p:nvPr/>
        </p:nvSpPr>
        <p:spPr>
          <a:xfrm>
            <a:off x="3563888" y="1995686"/>
            <a:ext cx="5112568" cy="8236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pt-BR" sz="1600" strike="noStrike" spc="-1" dirty="0" smtClean="0">
                <a:latin typeface="Calibri"/>
                <a:ea typeface="Arial"/>
              </a:rPr>
              <a:t> População estimada do Estado de </a:t>
            </a:r>
            <a:r>
              <a:rPr lang="pt-BR" sz="1600" b="1" strike="noStrike" spc="-1" dirty="0" smtClean="0">
                <a:latin typeface="Calibri"/>
                <a:ea typeface="Arial"/>
              </a:rPr>
              <a:t>MG: 21.292.666 </a:t>
            </a:r>
            <a:r>
              <a:rPr lang="pt-BR" sz="1600" strike="noStrike" spc="-1" dirty="0" smtClean="0">
                <a:latin typeface="Calibri"/>
                <a:ea typeface="Arial"/>
              </a:rPr>
              <a:t>pessoas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pt-BR" sz="1600" strike="noStrike" spc="-1" dirty="0" smtClean="0">
                <a:latin typeface="Calibri"/>
                <a:ea typeface="Arial"/>
              </a:rPr>
              <a:t> População estimada do Estado do </a:t>
            </a:r>
            <a:r>
              <a:rPr lang="pt-BR" sz="1600" b="1" strike="noStrike" spc="-1" dirty="0" smtClean="0">
                <a:latin typeface="Calibri"/>
                <a:ea typeface="Arial"/>
              </a:rPr>
              <a:t>ES: 4.064.052 </a:t>
            </a:r>
            <a:r>
              <a:rPr lang="pt-BR" sz="1600" strike="noStrike" spc="-1" dirty="0" smtClean="0">
                <a:latin typeface="Calibri"/>
                <a:ea typeface="Arial"/>
              </a:rPr>
              <a:t>pessoas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pt-BR" sz="1600" strike="noStrike" spc="-1" dirty="0" smtClean="0">
                <a:latin typeface="Calibri"/>
                <a:ea typeface="Arial"/>
              </a:rPr>
              <a:t> População estimada do Estado do </a:t>
            </a:r>
            <a:r>
              <a:rPr lang="pt-BR" sz="1600" b="1" strike="noStrike" spc="-1" dirty="0" smtClean="0">
                <a:latin typeface="Calibri"/>
                <a:ea typeface="Arial"/>
              </a:rPr>
              <a:t>RJ: 15.989.929 </a:t>
            </a:r>
            <a:r>
              <a:rPr lang="pt-BR" sz="1600" strike="noStrike" spc="-1" dirty="0" smtClean="0">
                <a:latin typeface="Calibri"/>
                <a:ea typeface="Arial"/>
              </a:rPr>
              <a:t>pessoas</a:t>
            </a:r>
            <a:endParaRPr lang="pt-BR" sz="160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3491880" y="3003798"/>
            <a:ext cx="5112568" cy="15121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ustomShape 3"/>
          <p:cNvSpPr/>
          <p:nvPr/>
        </p:nvSpPr>
        <p:spPr>
          <a:xfrm>
            <a:off x="3635896" y="3003798"/>
            <a:ext cx="4968552" cy="15121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600" spc="-1" dirty="0" smtClean="0">
                <a:latin typeface="Calibri"/>
                <a:ea typeface="Arial"/>
              </a:rPr>
              <a:t>Rio de Janeiro</a:t>
            </a:r>
            <a:r>
              <a:rPr lang="pt-BR" sz="1600" strike="noStrike" spc="-1" dirty="0" smtClean="0">
                <a:latin typeface="Calibri"/>
                <a:ea typeface="Arial"/>
              </a:rPr>
              <a:t>, com </a:t>
            </a:r>
            <a:r>
              <a:rPr lang="pt-BR" sz="1600" spc="-1" dirty="0" smtClean="0">
                <a:latin typeface="Calibri"/>
                <a:ea typeface="Arial"/>
              </a:rPr>
              <a:t>671</a:t>
            </a:r>
            <a:r>
              <a:rPr lang="pt-BR" sz="1600" strike="noStrike" spc="-1" dirty="0" smtClean="0">
                <a:latin typeface="Calibri"/>
                <a:ea typeface="Arial"/>
              </a:rPr>
              <a:t>,3 bilhões de reais, detém o segundo maior Produto Interno Bruto (PIB) do Brasil, atrás somente do estados de São Paulo. Sua contribuição para o PIB nacional é de 11,6%. A composição do PIB carioca é principalmente composto pelo setor de </a:t>
            </a:r>
            <a:r>
              <a:rPr lang="pt-BR" sz="1600" spc="-1" dirty="0">
                <a:latin typeface="Calibri"/>
                <a:ea typeface="Arial"/>
              </a:rPr>
              <a:t>Ó</a:t>
            </a:r>
            <a:r>
              <a:rPr lang="pt-BR" sz="1600" strike="noStrike" spc="-1" dirty="0" smtClean="0">
                <a:latin typeface="Calibri"/>
                <a:ea typeface="Arial"/>
              </a:rPr>
              <a:t>leo e Gás e o de Serviços.</a:t>
            </a:r>
            <a:endParaRPr lang="pt-BR" sz="1600" strike="noStrike" spc="-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37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14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pic>
        <p:nvPicPr>
          <p:cNvPr id="83" name="Google Shape;127;p20"/>
          <p:cNvPicPr/>
          <p:nvPr/>
        </p:nvPicPr>
        <p:blipFill>
          <a:blip r:embed="rId3" cstate="print"/>
          <a:srcRect l="9" r="20"/>
          <a:stretch/>
        </p:blipFill>
        <p:spPr>
          <a:xfrm>
            <a:off x="0" y="0"/>
            <a:ext cx="9143640" cy="5155200"/>
          </a:xfrm>
          <a:prstGeom prst="rect">
            <a:avLst/>
          </a:prstGeom>
          <a:ln>
            <a:noFill/>
          </a:ln>
        </p:spPr>
      </p:pic>
      <p:sp>
        <p:nvSpPr>
          <p:cNvPr id="13" name="Retângulo de cantos arredondados 12"/>
          <p:cNvSpPr/>
          <p:nvPr/>
        </p:nvSpPr>
        <p:spPr>
          <a:xfrm>
            <a:off x="3491880" y="1923678"/>
            <a:ext cx="511256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CustomShape 1"/>
          <p:cNvSpPr/>
          <p:nvPr/>
        </p:nvSpPr>
        <p:spPr>
          <a:xfrm>
            <a:off x="436320" y="407520"/>
            <a:ext cx="8384152" cy="4252462"/>
          </a:xfrm>
          <a:prstGeom prst="rect">
            <a:avLst/>
          </a:prstGeom>
          <a:solidFill>
            <a:srgbClr val="FFFFFF">
              <a:alpha val="5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3"/>
          <p:cNvSpPr/>
          <p:nvPr/>
        </p:nvSpPr>
        <p:spPr>
          <a:xfrm>
            <a:off x="755576" y="555526"/>
            <a:ext cx="3164760" cy="5224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600" b="1" strike="noStrike" spc="-1" dirty="0" smtClean="0">
                <a:solidFill>
                  <a:srgbClr val="2E363D"/>
                </a:solidFill>
                <a:latin typeface="Calibri"/>
                <a:ea typeface="Calibri"/>
              </a:rPr>
              <a:t>Área de atuação</a:t>
            </a:r>
            <a:endParaRPr lang="pt-BR" sz="2600" b="0" strike="noStrike" spc="-1" dirty="0">
              <a:latin typeface="Arial"/>
            </a:endParaRPr>
          </a:p>
        </p:txBody>
      </p:sp>
      <p:pic>
        <p:nvPicPr>
          <p:cNvPr id="87" name="Google Shape;121;p19"/>
          <p:cNvPicPr/>
          <p:nvPr/>
        </p:nvPicPr>
        <p:blipFill>
          <a:blip r:embed="rId4" cstate="print"/>
          <a:stretch/>
        </p:blipFill>
        <p:spPr>
          <a:xfrm>
            <a:off x="0" y="4806720"/>
            <a:ext cx="9143640" cy="370800"/>
          </a:xfrm>
          <a:prstGeom prst="rect">
            <a:avLst/>
          </a:prstGeom>
          <a:ln>
            <a:noFill/>
          </a:ln>
        </p:spPr>
      </p:pic>
      <p:pic>
        <p:nvPicPr>
          <p:cNvPr id="1028" name="Picture 4" descr="Área de atuação da SUREG/B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923678"/>
            <a:ext cx="2714625" cy="2581276"/>
          </a:xfrm>
          <a:prstGeom prst="rect">
            <a:avLst/>
          </a:prstGeom>
          <a:noFill/>
        </p:spPr>
      </p:pic>
      <p:sp>
        <p:nvSpPr>
          <p:cNvPr id="10" name="CustomShape 3"/>
          <p:cNvSpPr/>
          <p:nvPr/>
        </p:nvSpPr>
        <p:spPr>
          <a:xfrm>
            <a:off x="827584" y="1131590"/>
            <a:ext cx="4248472" cy="5760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600" b="1" strike="noStrike" spc="-1" dirty="0" smtClean="0">
                <a:solidFill>
                  <a:srgbClr val="7030A0"/>
                </a:solidFill>
                <a:latin typeface="Calibri"/>
                <a:ea typeface="Arial"/>
              </a:rPr>
              <a:t>Superintendência de Belo Horizonte - SUREG/BH</a:t>
            </a:r>
            <a:br>
              <a:rPr lang="pt-BR" sz="1600" b="1" strike="noStrike" spc="-1" dirty="0" smtClean="0">
                <a:solidFill>
                  <a:srgbClr val="7030A0"/>
                </a:solidFill>
                <a:latin typeface="Calibri"/>
                <a:ea typeface="Arial"/>
              </a:rPr>
            </a:br>
            <a:r>
              <a:rPr lang="pt-BR" sz="1600" strike="noStrike" spc="-1" dirty="0" smtClean="0">
                <a:latin typeface="Calibri"/>
                <a:ea typeface="Arial"/>
              </a:rPr>
              <a:t> </a:t>
            </a:r>
            <a:r>
              <a:rPr lang="pt-BR" sz="1600" i="1" strike="noStrike" spc="-1" dirty="0" smtClean="0">
                <a:latin typeface="Calibri"/>
                <a:ea typeface="Arial"/>
              </a:rPr>
              <a:t>Área de atuação: MG, ES, RJ</a:t>
            </a:r>
            <a:endParaRPr lang="pt-BR" sz="1400" i="1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CustomShape 3"/>
          <p:cNvSpPr/>
          <p:nvPr/>
        </p:nvSpPr>
        <p:spPr>
          <a:xfrm>
            <a:off x="3563888" y="1995686"/>
            <a:ext cx="5112568" cy="8236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pt-BR" sz="1600" strike="noStrike" spc="-1" dirty="0" smtClean="0">
                <a:latin typeface="Calibri"/>
                <a:ea typeface="Arial"/>
              </a:rPr>
              <a:t> População estimada do Estado de </a:t>
            </a:r>
            <a:r>
              <a:rPr lang="pt-BR" sz="1600" b="1" strike="noStrike" spc="-1" dirty="0" smtClean="0">
                <a:latin typeface="Calibri"/>
                <a:ea typeface="Arial"/>
              </a:rPr>
              <a:t>MG: 21.292.666 </a:t>
            </a:r>
            <a:r>
              <a:rPr lang="pt-BR" sz="1600" strike="noStrike" spc="-1" dirty="0" smtClean="0">
                <a:latin typeface="Calibri"/>
                <a:ea typeface="Arial"/>
              </a:rPr>
              <a:t>pessoas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pt-BR" sz="1600" strike="noStrike" spc="-1" dirty="0" smtClean="0">
                <a:latin typeface="Calibri"/>
                <a:ea typeface="Arial"/>
              </a:rPr>
              <a:t> População estimada do Estado do </a:t>
            </a:r>
            <a:r>
              <a:rPr lang="pt-BR" sz="1600" b="1" strike="noStrike" spc="-1" dirty="0" smtClean="0">
                <a:latin typeface="Calibri"/>
                <a:ea typeface="Arial"/>
              </a:rPr>
              <a:t>ES: 4.064.052 </a:t>
            </a:r>
            <a:r>
              <a:rPr lang="pt-BR" sz="1600" strike="noStrike" spc="-1" dirty="0" smtClean="0">
                <a:latin typeface="Calibri"/>
                <a:ea typeface="Arial"/>
              </a:rPr>
              <a:t>pessoas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pt-BR" sz="1600" strike="noStrike" spc="-1" dirty="0" smtClean="0">
                <a:latin typeface="Calibri"/>
                <a:ea typeface="Arial"/>
              </a:rPr>
              <a:t> População estimada do Estado do </a:t>
            </a:r>
            <a:r>
              <a:rPr lang="pt-BR" sz="1600" b="1" strike="noStrike" spc="-1" dirty="0" smtClean="0">
                <a:latin typeface="Calibri"/>
                <a:ea typeface="Arial"/>
              </a:rPr>
              <a:t>RJ: 15.989.929 </a:t>
            </a:r>
            <a:r>
              <a:rPr lang="pt-BR" sz="1600" strike="noStrike" spc="-1" dirty="0" smtClean="0">
                <a:latin typeface="Calibri"/>
                <a:ea typeface="Arial"/>
              </a:rPr>
              <a:t>pessoas</a:t>
            </a:r>
            <a:endParaRPr lang="pt-BR" sz="1600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3491880" y="3003798"/>
            <a:ext cx="5112568" cy="15121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ustomShape 3"/>
          <p:cNvSpPr/>
          <p:nvPr/>
        </p:nvSpPr>
        <p:spPr>
          <a:xfrm>
            <a:off x="3635896" y="3003798"/>
            <a:ext cx="5112568" cy="15121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600" spc="-1" dirty="0" smtClean="0">
                <a:latin typeface="Calibri"/>
                <a:ea typeface="Arial"/>
              </a:rPr>
              <a:t>Espírito Santo</a:t>
            </a:r>
            <a:r>
              <a:rPr lang="pt-BR" sz="1600" strike="noStrike" spc="-1" dirty="0" smtClean="0">
                <a:latin typeface="Calibri"/>
                <a:ea typeface="Arial"/>
              </a:rPr>
              <a:t>, com </a:t>
            </a:r>
            <a:r>
              <a:rPr lang="pt-BR" sz="1600" spc="-1" dirty="0" smtClean="0">
                <a:latin typeface="Calibri"/>
                <a:ea typeface="Arial"/>
              </a:rPr>
              <a:t>133</a:t>
            </a:r>
            <a:r>
              <a:rPr lang="pt-BR" sz="1600" strike="noStrike" spc="-1" dirty="0" smtClean="0">
                <a:latin typeface="Calibri"/>
                <a:ea typeface="Arial"/>
              </a:rPr>
              <a:t>,8 bilhões de reais de PIB. Suas maiores indústrias são Petróleo e Gás, Siderurgia e Mineração, Celulose, Rochas Ornamentais Café e Fruticultura.</a:t>
            </a:r>
            <a:endParaRPr lang="pt-BR" sz="1600" strike="noStrike" spc="-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17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27;p20"/>
          <p:cNvPicPr/>
          <p:nvPr/>
        </p:nvPicPr>
        <p:blipFill>
          <a:blip r:embed="rId2" cstate="print"/>
          <a:srcRect l="9" r="20"/>
          <a:stretch/>
        </p:blipFill>
        <p:spPr>
          <a:xfrm>
            <a:off x="0" y="0"/>
            <a:ext cx="9143640" cy="5155200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>
          <a:xfrm>
            <a:off x="436320" y="407520"/>
            <a:ext cx="8384152" cy="4252462"/>
          </a:xfrm>
          <a:prstGeom prst="rect">
            <a:avLst/>
          </a:prstGeom>
          <a:solidFill>
            <a:srgbClr val="FFFFFF">
              <a:alpha val="5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627534"/>
            <a:ext cx="1584176" cy="276999"/>
          </a:xfrm>
        </p:spPr>
        <p:txBody>
          <a:bodyPr/>
          <a:lstStyle/>
          <a:p>
            <a:r>
              <a:rPr lang="pt-BR" dirty="0" smtClean="0"/>
              <a:t>Localização</a:t>
            </a:r>
            <a:endParaRPr lang="pt-B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 r="50000" b="8812"/>
          <a:stretch/>
        </p:blipFill>
        <p:spPr bwMode="auto">
          <a:xfrm>
            <a:off x="447336" y="1275606"/>
            <a:ext cx="4077793" cy="189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2" r="49807" b="8906"/>
          <a:stretch/>
        </p:blipFill>
        <p:spPr bwMode="auto">
          <a:xfrm>
            <a:off x="4732258" y="1267595"/>
            <a:ext cx="4077792" cy="189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701433" y="3291830"/>
            <a:ext cx="16979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Belo Horizonte</a:t>
            </a:r>
          </a:p>
          <a:p>
            <a:r>
              <a:rPr lang="pt-BR" sz="1200" dirty="0" smtClean="0"/>
              <a:t>Av. Brasil 1731</a:t>
            </a:r>
          </a:p>
          <a:p>
            <a:r>
              <a:rPr lang="pt-BR" sz="1200" dirty="0" smtClean="0"/>
              <a:t>Bairro Funcionários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052518" y="3289742"/>
            <a:ext cx="18676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Caeté</a:t>
            </a:r>
          </a:p>
          <a:p>
            <a:pPr algn="ctr"/>
            <a:r>
              <a:rPr lang="pt-BR" sz="1200" dirty="0" smtClean="0"/>
              <a:t>Av. Dr. João Pinheiro140</a:t>
            </a:r>
          </a:p>
        </p:txBody>
      </p:sp>
    </p:spTree>
    <p:extLst>
      <p:ext uri="{BB962C8B-B14F-4D97-AF65-F5344CB8AC3E}">
        <p14:creationId xmlns:p14="http://schemas.microsoft.com/office/powerpoint/2010/main" val="272828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14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pic>
        <p:nvPicPr>
          <p:cNvPr id="83" name="Google Shape;127;p20"/>
          <p:cNvPicPr/>
          <p:nvPr/>
        </p:nvPicPr>
        <p:blipFill>
          <a:blip r:embed="rId3" cstate="print"/>
          <a:srcRect l="9" r="20"/>
          <a:stretch/>
        </p:blipFill>
        <p:spPr>
          <a:xfrm>
            <a:off x="-36512" y="0"/>
            <a:ext cx="9217024" cy="515520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251520" y="407520"/>
            <a:ext cx="8712968" cy="4252462"/>
          </a:xfrm>
          <a:prstGeom prst="rect">
            <a:avLst/>
          </a:prstGeom>
          <a:solidFill>
            <a:srgbClr val="FFFFFF">
              <a:alpha val="5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3"/>
          <p:cNvSpPr/>
          <p:nvPr/>
        </p:nvSpPr>
        <p:spPr>
          <a:xfrm>
            <a:off x="467544" y="555526"/>
            <a:ext cx="5040560" cy="5224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600" b="1" strike="noStrike" spc="-1" dirty="0" smtClean="0">
                <a:solidFill>
                  <a:srgbClr val="2E363D"/>
                </a:solidFill>
                <a:latin typeface="Calibri"/>
                <a:ea typeface="Calibri"/>
              </a:rPr>
              <a:t>Produtos do SGB na </a:t>
            </a:r>
            <a:r>
              <a:rPr lang="pt-BR" sz="2600" b="1" strike="noStrike" spc="-1" dirty="0" err="1" smtClean="0">
                <a:solidFill>
                  <a:srgbClr val="2E363D"/>
                </a:solidFill>
                <a:latin typeface="Calibri"/>
                <a:ea typeface="Calibri"/>
              </a:rPr>
              <a:t>Sureg-BH</a:t>
            </a:r>
            <a:endParaRPr lang="pt-BR" sz="2600" b="0" strike="noStrike" spc="-1" dirty="0">
              <a:latin typeface="Arial"/>
            </a:endParaRPr>
          </a:p>
        </p:txBody>
      </p:sp>
      <p:pic>
        <p:nvPicPr>
          <p:cNvPr id="87" name="Google Shape;121;p19"/>
          <p:cNvPicPr/>
          <p:nvPr/>
        </p:nvPicPr>
        <p:blipFill>
          <a:blip r:embed="rId4" cstate="print"/>
          <a:stretch/>
        </p:blipFill>
        <p:spPr>
          <a:xfrm>
            <a:off x="0" y="4806720"/>
            <a:ext cx="9143640" cy="370800"/>
          </a:xfrm>
          <a:prstGeom prst="rect">
            <a:avLst/>
          </a:prstGeom>
          <a:ln>
            <a:noFill/>
          </a:ln>
        </p:spPr>
      </p:pic>
      <p:sp>
        <p:nvSpPr>
          <p:cNvPr id="11" name="CustomShape 3"/>
          <p:cNvSpPr/>
          <p:nvPr/>
        </p:nvSpPr>
        <p:spPr>
          <a:xfrm>
            <a:off x="375376" y="985579"/>
            <a:ext cx="4698956" cy="30963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>
            <a:noAutofit/>
          </a:bodyPr>
          <a:lstStyle/>
          <a:p>
            <a:r>
              <a:rPr lang="pt-BR" sz="1400" b="1" strike="noStrike" spc="-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Gerência de Geologia e Recursos Minerais</a:t>
            </a:r>
            <a:br>
              <a:rPr lang="pt-BR" sz="1400" b="1" strike="noStrike" spc="-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</a:br>
            <a:endParaRPr lang="pt-BR" sz="800" b="1" strike="noStrike" spc="-1" dirty="0" smtClean="0"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algn="just"/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Atua no mapeamento e na integração geológica e de recursos minerais, disponibilizando ao publico relatórios e 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mapas geológicos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geofísicos, de </a:t>
            </a:r>
            <a:r>
              <a:rPr lang="pt-B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favorabilidade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e potencialidade mineral, além de um vasto acervo de dados </a:t>
            </a:r>
            <a:r>
              <a:rPr lang="pt-B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petrográficos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geofísicos e de recursos minerais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. Produtos recentes 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publicados em:</a:t>
            </a:r>
          </a:p>
          <a:p>
            <a:pPr algn="just"/>
            <a:endParaRPr lang="pt-B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rovíncias e distritos Minerais de grande importância:</a:t>
            </a:r>
            <a:endParaRPr lang="pt-B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Quadrilátero Ferrífero (</a:t>
            </a:r>
            <a:r>
              <a:rPr lang="pt-B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Au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-Fe-Mn-Gemas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), Nova Aurora (Fe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); Vazante-Paracatu (Zn, </a:t>
            </a:r>
            <a:r>
              <a:rPr lang="pt-B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Pb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Au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P, Gemas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), São João Del Rey (Mn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Jequitinhonha 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(Lítio)</a:t>
            </a:r>
          </a:p>
          <a:p>
            <a:pPr algn="just"/>
            <a:endParaRPr lang="pt-BR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Insumos para Construção Civil, incluindo: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Região Metropolitana de Belo Horizonte, Rochas Ornamentais do Espírito Santo; </a:t>
            </a:r>
          </a:p>
          <a:p>
            <a:pPr algn="just"/>
            <a:endParaRPr lang="pt-B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71" y="770840"/>
            <a:ext cx="1588733" cy="1512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" r="1210"/>
          <a:stretch/>
        </p:blipFill>
        <p:spPr bwMode="auto">
          <a:xfrm>
            <a:off x="5187167" y="1021940"/>
            <a:ext cx="1469256" cy="11327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Imagem 14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"/>
          <a:stretch/>
        </p:blipFill>
        <p:spPr>
          <a:xfrm>
            <a:off x="5918766" y="2735715"/>
            <a:ext cx="2066912" cy="14922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tângulo 3"/>
          <p:cNvSpPr/>
          <p:nvPr/>
        </p:nvSpPr>
        <p:spPr>
          <a:xfrm>
            <a:off x="5720834" y="4227934"/>
            <a:ext cx="2595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Levantamentos e Integração</a:t>
            </a:r>
            <a:endParaRPr lang="pt-BR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1000" b="1" dirty="0">
                <a:latin typeface="Calibri" panose="020F0502020204030204" pitchFamily="34" charset="0"/>
                <a:cs typeface="Calibri" panose="020F0502020204030204" pitchFamily="34" charset="0"/>
              </a:rPr>
              <a:t>Geologia-Geofísica-Geoquímica-</a:t>
            </a:r>
            <a:r>
              <a:rPr lang="pt-BR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Metalogenia</a:t>
            </a:r>
            <a:r>
              <a:rPr lang="pt-BR" sz="1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7028655" y="530136"/>
            <a:ext cx="1708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Mapeamento Geológico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4932246" y="781057"/>
            <a:ext cx="1880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Levantamentos Geofísicos</a:t>
            </a:r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385" y="1280529"/>
            <a:ext cx="1068383" cy="130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="" xmlns:a16="http://schemas.microsoft.com/office/drawing/2014/main" id="{91ADFEA1-2BD9-4F93-A1DA-D0EA745078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1" t="27724" r="66964" b="27069"/>
          <a:stretch/>
        </p:blipFill>
        <p:spPr bwMode="auto">
          <a:xfrm>
            <a:off x="5820279" y="1667848"/>
            <a:ext cx="1094642" cy="9088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88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14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pic>
        <p:nvPicPr>
          <p:cNvPr id="83" name="Google Shape;127;p20"/>
          <p:cNvPicPr/>
          <p:nvPr/>
        </p:nvPicPr>
        <p:blipFill>
          <a:blip r:embed="rId3" cstate="print"/>
          <a:srcRect l="9" r="20"/>
          <a:stretch/>
        </p:blipFill>
        <p:spPr>
          <a:xfrm>
            <a:off x="-18436" y="-5940"/>
            <a:ext cx="9180512" cy="5155200"/>
          </a:xfrm>
          <a:prstGeom prst="rect">
            <a:avLst/>
          </a:prstGeom>
          <a:ln>
            <a:noFill/>
          </a:ln>
        </p:spPr>
      </p:pic>
      <p:sp>
        <p:nvSpPr>
          <p:cNvPr id="4" name="AutoShape 2" descr="blob:https://web.whatsapp.com/15a808cc-1b7e-419a-9190-d476d4b318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blob:https://web.whatsapp.com/15a808cc-1b7e-419a-9190-d476d4b3181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7" name="Google Shape;121;p19"/>
          <p:cNvPicPr/>
          <p:nvPr/>
        </p:nvPicPr>
        <p:blipFill>
          <a:blip r:embed="rId4" cstate="print"/>
          <a:stretch/>
        </p:blipFill>
        <p:spPr>
          <a:xfrm>
            <a:off x="25788" y="4724741"/>
            <a:ext cx="9143640" cy="37080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155575" y="241855"/>
            <a:ext cx="8897905" cy="4482886"/>
          </a:xfrm>
          <a:prstGeom prst="rect">
            <a:avLst/>
          </a:prstGeom>
          <a:solidFill>
            <a:srgbClr val="FFFFFF">
              <a:alpha val="5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4"/>
          <a:stretch/>
        </p:blipFill>
        <p:spPr>
          <a:xfrm>
            <a:off x="5324447" y="2092739"/>
            <a:ext cx="1807474" cy="118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CaixaDeTexto 17"/>
          <p:cNvSpPr txBox="1"/>
          <p:nvPr/>
        </p:nvSpPr>
        <p:spPr>
          <a:xfrm>
            <a:off x="5358467" y="1846062"/>
            <a:ext cx="17394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smtClean="0"/>
              <a:t>Monitoramento de estiagem</a:t>
            </a:r>
            <a:endParaRPr lang="pt-BR" sz="900" b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7047819" y="3349030"/>
            <a:ext cx="18489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 smtClean="0"/>
              <a:t>Cartas de suscetibilidade</a:t>
            </a:r>
            <a:endParaRPr lang="pt-BR" sz="900" b="1" dirty="0"/>
          </a:p>
        </p:txBody>
      </p:sp>
      <p:pic>
        <p:nvPicPr>
          <p:cNvPr id="20" name="Picture 3" descr="E:\@2015\@2015_12_Alerta\rompimento barragem samarco\fotos\IMG-20151107-WA00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545747"/>
            <a:ext cx="1178994" cy="117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ixaDeTexto 22"/>
          <p:cNvSpPr txBox="1"/>
          <p:nvPr/>
        </p:nvSpPr>
        <p:spPr>
          <a:xfrm>
            <a:off x="5037877" y="3349030"/>
            <a:ext cx="19103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 smtClean="0"/>
              <a:t>Ruptura de barragem</a:t>
            </a:r>
            <a:endParaRPr lang="pt-BR" sz="900" b="1" dirty="0"/>
          </a:p>
        </p:txBody>
      </p:sp>
      <p:pic>
        <p:nvPicPr>
          <p:cNvPr id="29" name="Picture 3" descr="E:\Documentos CPRM\Fotos\74697624-a9b3-4eae-877c-687aa809607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098630"/>
            <a:ext cx="1107011" cy="86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365" y="4382120"/>
            <a:ext cx="794651" cy="47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m 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3747" y="4838655"/>
            <a:ext cx="1091353" cy="32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CaixaDeTexto 33"/>
          <p:cNvSpPr txBox="1"/>
          <p:nvPr/>
        </p:nvSpPr>
        <p:spPr>
          <a:xfrm>
            <a:off x="3597717" y="4071487"/>
            <a:ext cx="1910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 smtClean="0"/>
              <a:t>Rede </a:t>
            </a:r>
            <a:r>
              <a:rPr lang="pt-BR" sz="900" b="1" dirty="0" err="1" smtClean="0"/>
              <a:t>Hidrometeorológica</a:t>
            </a:r>
            <a:r>
              <a:rPr lang="pt-BR" sz="900" b="1" dirty="0" smtClean="0"/>
              <a:t> Nacional</a:t>
            </a:r>
            <a:endParaRPr lang="pt-BR" sz="900" b="1" dirty="0"/>
          </a:p>
        </p:txBody>
      </p:sp>
      <p:sp>
        <p:nvSpPr>
          <p:cNvPr id="11" name="CustomShape 3"/>
          <p:cNvSpPr/>
          <p:nvPr/>
        </p:nvSpPr>
        <p:spPr>
          <a:xfrm>
            <a:off x="326355" y="483518"/>
            <a:ext cx="6844521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400" b="1" strike="noStrike" spc="-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Gerência de </a:t>
            </a:r>
            <a:r>
              <a:rPr lang="pt-BR" sz="1400" b="1" strike="noStrike" spc="-1" dirty="0" smtClean="0">
                <a:latin typeface="Calibri" panose="020F0502020204030204" pitchFamily="34" charset="0"/>
                <a:cs typeface="Calibri" panose="020F0502020204030204" pitchFamily="34" charset="0"/>
              </a:rPr>
              <a:t>Hidrologia e Gestão Territorial</a:t>
            </a:r>
          </a:p>
          <a:p>
            <a:pPr algn="just">
              <a:lnSpc>
                <a:spcPct val="100000"/>
              </a:lnSpc>
            </a:pPr>
            <a:endParaRPr lang="pt-BR" sz="300" i="1" strike="noStrike" spc="-1" dirty="0" smtClean="0">
              <a:solidFill>
                <a:srgbClr val="FF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63459" y="903947"/>
            <a:ext cx="495661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As áreas de Hidrologia e Hidrogeologia atuam, dentre outros, na:</a:t>
            </a:r>
          </a:p>
          <a:p>
            <a:pPr algn="just">
              <a:lnSpc>
                <a:spcPct val="100000"/>
              </a:lnSpc>
            </a:pP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Operação da </a:t>
            </a:r>
            <a:r>
              <a:rPr lang="pt-BR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Rede </a:t>
            </a:r>
            <a:r>
              <a:rPr lang="pt-BR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Hidrometeorológica</a:t>
            </a:r>
            <a:r>
              <a:rPr lang="pt-BR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Nacional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– RHN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; Operação dos </a:t>
            </a:r>
            <a:r>
              <a:rPr lang="pt-BR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Sistemas </a:t>
            </a:r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pt-BR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Alertas Hidrológicos do </a:t>
            </a:r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Rio Doce </a:t>
            </a:r>
            <a:r>
              <a:rPr lang="pt-BR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 Rio das Velhas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; Monitoramento 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de eventos de </a:t>
            </a:r>
            <a:r>
              <a:rPr lang="pt-BR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Seca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pt-BR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Ruptura </a:t>
            </a:r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pt-BR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Barragem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; Monitoramento 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pt-BR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Nível </a:t>
            </a:r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pt-BR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Qualidade </a:t>
            </a:r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das </a:t>
            </a:r>
            <a:r>
              <a:rPr lang="pt-BR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Águas </a:t>
            </a:r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dos </a:t>
            </a:r>
            <a:r>
              <a:rPr lang="pt-BR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Aquíferos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porosos no estado de Minas 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Gerais; 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Disponibilização de</a:t>
            </a:r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 Banco de Dados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hidrogeológicos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; Elaboração 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 Ferramenta para Gestão dos Recursos Hídricos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– Projeto Mapa </a:t>
            </a:r>
            <a:r>
              <a:rPr 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Hidrogeológico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de Minas Gerais e Projeto Verde Grande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just">
              <a:lnSpc>
                <a:spcPct val="100000"/>
              </a:lnSpc>
            </a:pPr>
            <a:endParaRPr lang="pt-B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área de Gestão Territorial atua: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Identificação de </a:t>
            </a:r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áreas de risco geológico </a:t>
            </a:r>
            <a:r>
              <a:rPr lang="pt-BR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ocupadas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; Elaboração 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 ferramenta para gestão do </a:t>
            </a:r>
            <a:r>
              <a:rPr lang="pt-BR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território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; Curso 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Básico de Mapeamento e Avaliação de Áreas de Risco Geológico para defesas civis municipais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B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7203369" y="1846062"/>
            <a:ext cx="18331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 smtClean="0"/>
              <a:t>Monitoramento  de aquíferos</a:t>
            </a:r>
            <a:endParaRPr lang="pt-BR" sz="900" b="1" dirty="0"/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11"/>
          <a:srcRect l="18913" t="14896" r="17535" b="5548"/>
          <a:stretch/>
        </p:blipFill>
        <p:spPr>
          <a:xfrm>
            <a:off x="7282295" y="584804"/>
            <a:ext cx="1687116" cy="118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576083"/>
            <a:ext cx="2249232" cy="1083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" name="CaixaDeTexto 25"/>
          <p:cNvSpPr txBox="1"/>
          <p:nvPr/>
        </p:nvSpPr>
        <p:spPr>
          <a:xfrm>
            <a:off x="5279848" y="222077"/>
            <a:ext cx="189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b="1" dirty="0" smtClean="0"/>
              <a:t>Mapeamento Hidrogeológico e </a:t>
            </a:r>
          </a:p>
          <a:p>
            <a:pPr algn="ctr"/>
            <a:r>
              <a:rPr lang="pt-BR" sz="900" b="1" dirty="0" smtClean="0"/>
              <a:t>Estudos de Gestão da Água</a:t>
            </a:r>
            <a:endParaRPr lang="pt-BR" sz="900" b="1" dirty="0"/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0165"/>
          <a:stretch/>
        </p:blipFill>
        <p:spPr>
          <a:xfrm>
            <a:off x="5353675" y="584179"/>
            <a:ext cx="1749018" cy="1189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" b="6522"/>
          <a:stretch/>
        </p:blipFill>
        <p:spPr bwMode="auto">
          <a:xfrm>
            <a:off x="7382133" y="2092739"/>
            <a:ext cx="1487441" cy="118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CaixaDeTexto 27"/>
          <p:cNvSpPr txBox="1"/>
          <p:nvPr/>
        </p:nvSpPr>
        <p:spPr>
          <a:xfrm>
            <a:off x="7443615" y="222077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b="1" dirty="0" smtClean="0"/>
              <a:t>Setorização de áreas </a:t>
            </a:r>
          </a:p>
          <a:p>
            <a:pPr algn="ctr"/>
            <a:r>
              <a:rPr lang="pt-BR" sz="900" b="1" dirty="0" smtClean="0"/>
              <a:t>de risco geológico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169556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18991</TotalTime>
  <Words>745</Words>
  <Application>Microsoft Office PowerPoint</Application>
  <PresentationFormat>Apresentação na tela (16:9)</PresentationFormat>
  <Paragraphs>86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15" baseType="lpstr"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Localização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Nikola Alves</dc:creator>
  <cp:lastModifiedBy>Julio Murilo Martino Pinho</cp:lastModifiedBy>
  <cp:revision>100</cp:revision>
  <dcterms:modified xsi:type="dcterms:W3CDTF">2021-01-15T18:20:35Z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10</vt:i4>
  </property>
  <property fmtid="{D5CDD505-2E9C-101B-9397-08002B2CF9AE}" pid="8" name="PresentationFormat">
    <vt:lpwstr>Apresentação na tela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