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2"/>
  </p:notesMasterIdLst>
  <p:sldIdLst>
    <p:sldId id="256" r:id="rId3"/>
    <p:sldId id="257" r:id="rId4"/>
    <p:sldId id="266" r:id="rId5"/>
    <p:sldId id="275" r:id="rId6"/>
    <p:sldId id="267" r:id="rId7"/>
    <p:sldId id="274" r:id="rId8"/>
    <p:sldId id="272" r:id="rId9"/>
    <p:sldId id="277" r:id="rId10"/>
    <p:sldId id="278" r:id="rId11"/>
    <p:sldId id="276" r:id="rId12"/>
    <p:sldId id="281" r:id="rId13"/>
    <p:sldId id="282" r:id="rId14"/>
    <p:sldId id="283" r:id="rId15"/>
    <p:sldId id="286" r:id="rId16"/>
    <p:sldId id="273" r:id="rId17"/>
    <p:sldId id="280" r:id="rId18"/>
    <p:sldId id="279" r:id="rId19"/>
    <p:sldId id="268" r:id="rId20"/>
    <p:sldId id="265" r:id="rId2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AE9"/>
    <a:srgbClr val="425BA7"/>
    <a:srgbClr val="0C7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608" y="9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4BEE8-67EA-471D-9503-12086C27CE7B}" type="datetimeFigureOut">
              <a:rPr lang="pt-BR" smtClean="0"/>
              <a:t>16/11/2020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5DD42-F2C8-4E97-BD4D-D00DB675D6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20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5DD42-F2C8-4E97-BD4D-D00DB675D67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65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5DD42-F2C8-4E97-BD4D-D00DB675D67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143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5DD42-F2C8-4E97-BD4D-D00DB675D67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1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pt-BR" sz="52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fld id="{CA4607E2-70FF-468F-B2EA-7CF8BBDEC030}" type="slidenum">
              <a:rPr lang="pt-BR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fld id="{A79AA8C3-55F2-42B5-BF68-77DD57A0E46A}" type="slidenum">
              <a:rPr lang="pt-BR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jpeg"/><Relationship Id="rId4" Type="http://schemas.openxmlformats.org/officeDocument/2006/relationships/image" Target="../media/image3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59280" y="245880"/>
            <a:ext cx="503496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pt-BR" sz="2000" b="0" strike="noStrike" spc="-1">
                <a:solidFill>
                  <a:srgbClr val="F3F3F3"/>
                </a:solidFill>
                <a:latin typeface="Calibri"/>
                <a:ea typeface="Calibri"/>
              </a:rPr>
              <a:t>Serviço Geológico do Brasil - CPRM</a:t>
            </a:r>
            <a:endParaRPr lang="pt-BR" sz="20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80360" y="1946880"/>
            <a:ext cx="4819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3"/>
          <p:cNvSpPr/>
          <p:nvPr/>
        </p:nvSpPr>
        <p:spPr>
          <a:xfrm>
            <a:off x="388800" y="2167200"/>
            <a:ext cx="4257360" cy="8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pt-BR" sz="1700" b="1" strike="noStrike" spc="-1">
                <a:solidFill>
                  <a:srgbClr val="F3F3F3"/>
                </a:solidFill>
                <a:latin typeface="Calibri"/>
                <a:ea typeface="Calibri"/>
              </a:rPr>
              <a:t>Coordenação:</a:t>
            </a:r>
            <a:endParaRPr lang="pt-BR" sz="17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pt-BR" sz="1700" b="1" strike="noStrike" spc="-1">
                <a:solidFill>
                  <a:srgbClr val="F3F3F3"/>
                </a:solidFill>
                <a:latin typeface="Calibri"/>
                <a:ea typeface="Calibri"/>
              </a:rPr>
              <a:t>Derid/Direin/Dimark/Asscom/Ouvidoria </a:t>
            </a:r>
            <a:endParaRPr lang="pt-BR" sz="1700" b="0" strike="noStrike" spc="-1">
              <a:latin typeface="Arial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348840" y="630720"/>
            <a:ext cx="4706640" cy="12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FFFF"/>
                </a:solidFill>
                <a:latin typeface="Calibri"/>
                <a:ea typeface="Calibri"/>
              </a:rPr>
              <a:t>Falando a mesma linguagem no SGB</a:t>
            </a:r>
            <a:endParaRPr lang="pt-BR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67544" y="1084478"/>
            <a:ext cx="3888432" cy="316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Gerência de Hidrologia e Gestão Territorial</a:t>
            </a:r>
            <a:r>
              <a:rPr lang="pt-BR" sz="1600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strike="noStrike" spc="-1" dirty="0" smtClean="0">
                <a:latin typeface="Calibri"/>
                <a:cs typeface="Calibri" pitchFamily="34" charset="0"/>
              </a:rPr>
            </a:br>
            <a:r>
              <a:rPr lang="pt-BR" sz="1600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7544" y="1639051"/>
            <a:ext cx="4320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Rede Hidrometeorológica 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Nacional (RHN)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61892" y="1318505"/>
            <a:ext cx="15525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Águas Superficiais</a:t>
            </a:r>
            <a:endParaRPr lang="pt-BR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6211960" y="3056864"/>
            <a:ext cx="2428975" cy="1779302"/>
            <a:chOff x="616567" y="2364995"/>
            <a:chExt cx="3001296" cy="2091403"/>
          </a:xfrm>
        </p:grpSpPr>
        <p:pic>
          <p:nvPicPr>
            <p:cNvPr id="13" name="Google Shape;275;p38"/>
            <p:cNvPicPr preferRelativeResize="0"/>
            <p:nvPr/>
          </p:nvPicPr>
          <p:blipFill rotWithShape="1">
            <a:blip r:embed="rId6">
              <a:alphaModFix/>
            </a:blip>
            <a:srcRect l="54301" t="51456" r="5799" b="1894"/>
            <a:stretch/>
          </p:blipFill>
          <p:spPr>
            <a:xfrm>
              <a:off x="2106154" y="3438759"/>
              <a:ext cx="1511709" cy="1017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75;p38"/>
            <p:cNvPicPr preferRelativeResize="0"/>
            <p:nvPr/>
          </p:nvPicPr>
          <p:blipFill rotWithShape="1">
            <a:blip r:embed="rId6">
              <a:alphaModFix/>
            </a:blip>
            <a:srcRect l="62407" t="2727" b="48595"/>
            <a:stretch/>
          </p:blipFill>
          <p:spPr>
            <a:xfrm>
              <a:off x="2106154" y="2364995"/>
              <a:ext cx="1511709" cy="1061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75;p38"/>
            <p:cNvPicPr preferRelativeResize="0"/>
            <p:nvPr/>
          </p:nvPicPr>
          <p:blipFill rotWithShape="1">
            <a:blip r:embed="rId6">
              <a:alphaModFix/>
            </a:blip>
            <a:srcRect l="1132" t="1435" r="64808" b="57661"/>
            <a:stretch/>
          </p:blipFill>
          <p:spPr>
            <a:xfrm>
              <a:off x="616567" y="2364995"/>
              <a:ext cx="1489587" cy="990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75;p38"/>
            <p:cNvPicPr preferRelativeResize="0"/>
            <p:nvPr/>
          </p:nvPicPr>
          <p:blipFill rotWithShape="1">
            <a:blip r:embed="rId6">
              <a:alphaModFix/>
            </a:blip>
            <a:srcRect l="6487" t="49541" r="54197"/>
            <a:stretch/>
          </p:blipFill>
          <p:spPr>
            <a:xfrm>
              <a:off x="616567" y="3355678"/>
              <a:ext cx="1489587" cy="1100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75;p38"/>
            <p:cNvPicPr preferRelativeResize="0"/>
            <p:nvPr/>
          </p:nvPicPr>
          <p:blipFill rotWithShape="1">
            <a:blip r:embed="rId6">
              <a:alphaModFix/>
            </a:blip>
            <a:srcRect l="34993" t="10831" r="37369" b="35420"/>
            <a:stretch/>
          </p:blipFill>
          <p:spPr>
            <a:xfrm>
              <a:off x="1653974" y="2648888"/>
              <a:ext cx="1047137" cy="11724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306;p40"/>
          <p:cNvPicPr preferRelativeResize="0"/>
          <p:nvPr/>
        </p:nvPicPr>
        <p:blipFill rotWithShape="1">
          <a:blip r:embed="rId7">
            <a:alphaModFix/>
          </a:blip>
          <a:srcRect l="9369" t="2393"/>
          <a:stretch/>
        </p:blipFill>
        <p:spPr>
          <a:xfrm>
            <a:off x="6228184" y="418964"/>
            <a:ext cx="2396528" cy="2626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/>
          <p:cNvGrpSpPr/>
          <p:nvPr/>
        </p:nvGrpSpPr>
        <p:grpSpPr>
          <a:xfrm>
            <a:off x="622938" y="3377171"/>
            <a:ext cx="5386566" cy="1441299"/>
            <a:chOff x="755576" y="3377171"/>
            <a:chExt cx="5386566" cy="1441299"/>
          </a:xfrm>
        </p:grpSpPr>
        <p:pic>
          <p:nvPicPr>
            <p:cNvPr id="23" name="Google Shape;290;p39"/>
            <p:cNvPicPr preferRelativeResize="0"/>
            <p:nvPr/>
          </p:nvPicPr>
          <p:blipFill rotWithShape="1">
            <a:blip r:embed="rId8">
              <a:alphaModFix/>
            </a:blip>
            <a:srcRect l="2506" t="5686" b="3646"/>
            <a:stretch/>
          </p:blipFill>
          <p:spPr>
            <a:xfrm>
              <a:off x="755576" y="3377171"/>
              <a:ext cx="1931402" cy="14412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Agrupar 17"/>
            <p:cNvGrpSpPr/>
            <p:nvPr/>
          </p:nvGrpSpPr>
          <p:grpSpPr>
            <a:xfrm>
              <a:off x="2681892" y="3379817"/>
              <a:ext cx="3460250" cy="1427966"/>
              <a:chOff x="2656425" y="2465849"/>
              <a:chExt cx="5115975" cy="1998789"/>
            </a:xfrm>
          </p:grpSpPr>
          <p:pic>
            <p:nvPicPr>
              <p:cNvPr id="19" name="Google Shape;289;p39"/>
              <p:cNvPicPr preferRelativeResize="0"/>
              <p:nvPr/>
            </p:nvPicPr>
            <p:blipFill rotWithShape="1">
              <a:blip r:embed="rId9">
                <a:alphaModFix/>
              </a:blip>
              <a:srcRect t="4749"/>
              <a:stretch/>
            </p:blipFill>
            <p:spPr>
              <a:xfrm>
                <a:off x="2656425" y="2477729"/>
                <a:ext cx="2647950" cy="19869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91;p39"/>
              <p:cNvPicPr preferRelativeResize="0"/>
              <p:nvPr/>
            </p:nvPicPr>
            <p:blipFill rotWithShape="1">
              <a:blip r:embed="rId10">
                <a:alphaModFix/>
              </a:blip>
              <a:srcRect l="3108" t="2460"/>
              <a:stretch/>
            </p:blipFill>
            <p:spPr>
              <a:xfrm>
                <a:off x="5304375" y="2465849"/>
                <a:ext cx="2468025" cy="19987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4" name="Retângulo 23"/>
          <p:cNvSpPr/>
          <p:nvPr/>
        </p:nvSpPr>
        <p:spPr>
          <a:xfrm>
            <a:off x="467544" y="2462275"/>
            <a:ext cx="4320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Atlas </a:t>
            </a:r>
            <a:r>
              <a:rPr lang="pt-BR" sz="1300" spc="-1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Pluviométrico do </a:t>
            </a:r>
            <a:r>
              <a:rPr lang="pt-BR" sz="1300" spc="-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Brasil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467544" y="1907635"/>
            <a:ext cx="4320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Rede </a:t>
            </a: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Hidrometeorológica Nacional de Referência (RHNR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67544" y="2166077"/>
            <a:ext cx="4320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Sistema de Alertas Hidrológico do Xingu (SAH)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61492" y="2737905"/>
            <a:ext cx="469273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Climatologia da Precipitação na Bacia Hidrográfica do rio Xingu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455331" y="2999442"/>
            <a:ext cx="469273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Levantamento Batimétrico e de Velocidades no Rio Acará-PA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81580" y="1077948"/>
            <a:ext cx="3888432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Gerência de Hidrologia e Gestão Territorial</a:t>
            </a:r>
            <a:r>
              <a:rPr lang="pt-BR" sz="1600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strike="noStrike" spc="-1" dirty="0" smtClean="0">
                <a:latin typeface="Calibri"/>
                <a:cs typeface="Calibri" pitchFamily="34" charset="0"/>
              </a:rPr>
            </a:br>
            <a:r>
              <a:rPr lang="pt-BR" sz="1600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1700" y="1725274"/>
            <a:ext cx="57204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Rede Integrada de Monitoramento das Águas Subterrâneas – 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RIMAS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Sistema de Informações de Águas Subterrâneas – 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SIAGAS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BR" sz="1300" i="1" spc="-1" dirty="0">
                <a:latin typeface="Calibri" panose="020F0502020204030204" pitchFamily="34" charset="0"/>
                <a:cs typeface="Calibri" panose="020F0502020204030204" pitchFamily="34" charset="0"/>
              </a:rPr>
              <a:t>Global Network </a:t>
            </a:r>
            <a:r>
              <a:rPr lang="pt-BR" sz="1300" i="1" spc="-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1300" i="1" spc="-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i="1" spc="-1" dirty="0" err="1">
                <a:latin typeface="Calibri" panose="020F0502020204030204" pitchFamily="34" charset="0"/>
                <a:cs typeface="Calibri" panose="020F0502020204030204" pitchFamily="34" charset="0"/>
              </a:rPr>
              <a:t>Isotopes</a:t>
            </a:r>
            <a:r>
              <a:rPr lang="pt-BR" sz="1300" i="1" spc="-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BR" sz="1300" i="1" spc="-1" dirty="0" err="1"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r>
              <a:rPr lang="pt-BR" sz="1300" i="1" spc="-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spc="-1" dirty="0">
                <a:latin typeface="Calibri" panose="020F0502020204030204" pitchFamily="34" charset="0"/>
                <a:cs typeface="Calibri" panose="020F0502020204030204" pitchFamily="34" charset="0"/>
              </a:rPr>
              <a:t>(GNIP</a:t>
            </a:r>
            <a:r>
              <a:rPr lang="pt-BR" sz="13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331640" y="1446997"/>
            <a:ext cx="15525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Águas Subterrâneas</a:t>
            </a:r>
            <a:endParaRPr lang="pt-BR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oogle Shape;27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5471" y="385200"/>
            <a:ext cx="1382124" cy="18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7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1089" y="385200"/>
            <a:ext cx="2140624" cy="16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1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95953" y="2980625"/>
            <a:ext cx="1374059" cy="171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1088" y="395640"/>
            <a:ext cx="1012948" cy="436037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035819" y="4373111"/>
            <a:ext cx="1928669" cy="430887"/>
          </a:xfrm>
          <a:prstGeom prst="rect">
            <a:avLst/>
          </a:prstGeom>
          <a:solidFill>
            <a:srgbClr val="4EB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Pará e Amapá </a:t>
            </a:r>
          </a:p>
          <a:p>
            <a:pPr algn="ctr"/>
            <a:r>
              <a:rPr lang="pt-BR" sz="1100" dirty="0" smtClean="0"/>
              <a:t>10. 281 poços cadastrados</a:t>
            </a:r>
            <a:endParaRPr lang="pt-BR" sz="11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5946" y="2113394"/>
            <a:ext cx="1000125" cy="48577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21" y="2476291"/>
            <a:ext cx="2217275" cy="21329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26" y="2250320"/>
            <a:ext cx="1882148" cy="20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81580" y="1077948"/>
            <a:ext cx="3888432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Gerência de Hidrologia e Gestão Territorial</a:t>
            </a:r>
            <a:r>
              <a:rPr lang="pt-BR" sz="1600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strike="noStrike" spc="-1" dirty="0" smtClean="0">
                <a:latin typeface="Calibri"/>
                <a:cs typeface="Calibri" pitchFamily="34" charset="0"/>
              </a:rPr>
            </a:br>
            <a:r>
              <a:rPr lang="pt-BR" sz="1600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58021" y="1489745"/>
            <a:ext cx="505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Seleção de Área para a Instalação do aterro Sanitário do Consórcio Intermunicipal para a Gestão Integrada dos Resíduos Sólidos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67544" y="2062639"/>
            <a:ext cx="50463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Relatório Técnico Referente à Seleção da Área para Implantação do Aterro Sanitário Municipal de Oriximiná (PA)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259" y="440907"/>
            <a:ext cx="2965738" cy="418568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740" y="2618927"/>
            <a:ext cx="2180003" cy="20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81580" y="1077948"/>
            <a:ext cx="3888432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Gerência de Hidrologia e Gestão Territorial</a:t>
            </a:r>
            <a:r>
              <a:rPr lang="pt-BR" sz="1600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strike="noStrike" spc="-1" dirty="0" smtClean="0">
                <a:latin typeface="Calibri"/>
                <a:cs typeface="Calibri" pitchFamily="34" charset="0"/>
              </a:rPr>
            </a:br>
            <a:r>
              <a:rPr lang="pt-BR" sz="1600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74" y="411510"/>
            <a:ext cx="1690088" cy="21896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4495" y="411510"/>
            <a:ext cx="1699040" cy="21896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0649" y="2617092"/>
            <a:ext cx="1686732" cy="218962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21749" y="1439800"/>
            <a:ext cx="49655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Geodiversidade do Estado do Pará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21747" y="1906973"/>
            <a:ext cx="49655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Geodiversidade do Estado do Amapá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21747" y="2452766"/>
            <a:ext cx="49655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Geodiversidade da Costa Nordeste do Pará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21747" y="2997068"/>
            <a:ext cx="49655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Geodiversidade da Ilha do Maranhão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21748" y="3597488"/>
            <a:ext cx="31907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Geodiversidade da Área de Influência da Atividade Mineral de Carajás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2535" y="2807319"/>
            <a:ext cx="3207148" cy="16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 rotWithShape="1">
          <a:blip r:embed="rId5" cstate="print"/>
          <a:srcRect t="-1" r="35035" b="3636"/>
          <a:stretch/>
        </p:blipFill>
        <p:spPr>
          <a:xfrm>
            <a:off x="0" y="4806720"/>
            <a:ext cx="5940152" cy="357318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81580" y="1077948"/>
            <a:ext cx="3888432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Gerência de Hidrologia e Gestão Territorial</a:t>
            </a:r>
            <a:r>
              <a:rPr lang="pt-BR" sz="1600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strike="noStrike" spc="-1" dirty="0" smtClean="0">
                <a:latin typeface="Calibri"/>
                <a:cs typeface="Calibri" pitchFamily="34" charset="0"/>
              </a:rPr>
            </a:br>
            <a:r>
              <a:rPr lang="pt-BR" sz="1600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7" y="3506519"/>
            <a:ext cx="2476756" cy="16369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" y="3497678"/>
            <a:ext cx="2396192" cy="16698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72" y="53682"/>
            <a:ext cx="2376264" cy="16941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76" y="1747795"/>
            <a:ext cx="2377960" cy="16871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58" y="3425275"/>
            <a:ext cx="2422777" cy="171804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06478" y="1413252"/>
            <a:ext cx="6328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Setorização de Áreas de Risco 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Geológico</a:t>
            </a:r>
          </a:p>
          <a:p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52592" y="2501355"/>
            <a:ext cx="63288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Cartas de Suscetibilidade a Movimentos Gravitacionais de Massa e Inundações</a:t>
            </a:r>
          </a:p>
          <a:p>
            <a:endParaRPr lang="pt-BR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7951" y="1680151"/>
            <a:ext cx="594711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>
                <a:latin typeface="Calibri" panose="020F0502020204030204" pitchFamily="34" charset="0"/>
                <a:cs typeface="Calibri" panose="020F0502020204030204" pitchFamily="34" charset="0"/>
              </a:rPr>
              <a:t>74 Municípios Mapeados: </a:t>
            </a: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os principais Belém, Parauapebas, Bragança, Rondon do Pará, Abaetetuba, Paragominas, Acará, Santarém, Prainha, Marabá, Maracanã e Monte Alegre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7424" y="2830600"/>
            <a:ext cx="59590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pt-BR" sz="1300" b="1" dirty="0">
                <a:latin typeface="Calibri" panose="020F0502020204030204" pitchFamily="34" charset="0"/>
                <a:cs typeface="Calibri" panose="020F0502020204030204" pitchFamily="34" charset="0"/>
              </a:rPr>
              <a:t>Municípios Mapeados: </a:t>
            </a: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os principais Belém, Marabá, Altamira, Santarém e Monte Alegre  e Abaetetuba</a:t>
            </a:r>
            <a:endParaRPr lang="pt-BR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Sureg-BE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65150" y="1077948"/>
            <a:ext cx="4248472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b="1" strike="noStrike" spc="-1" dirty="0" smtClean="0">
                <a:latin typeface="Calibri"/>
                <a:ea typeface="Arial"/>
              </a:rPr>
              <a:t> Gerência de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Infraestrutura </a:t>
            </a:r>
            <a:r>
              <a:rPr lang="pt-BR" sz="1600" b="1" strike="noStrike" spc="-1" dirty="0" err="1" smtClean="0">
                <a:latin typeface="Calibri"/>
                <a:cs typeface="Calibri" pitchFamily="34" charset="0"/>
              </a:rPr>
              <a:t>Geocientífica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b="1" strike="noStrike" spc="-1" dirty="0" smtClean="0">
                <a:latin typeface="Calibri"/>
                <a:cs typeface="Calibri" pitchFamily="34" charset="0"/>
              </a:rPr>
            </a:br>
            <a:r>
              <a:rPr lang="pt-BR" sz="1600" b="1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b="1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31313" y="1485468"/>
            <a:ext cx="5340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/>
              <a:t>Laboratório de Análises Minerais de Belém – LAMIN-BE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467544" y="1921786"/>
            <a:ext cx="4572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/>
              <a:t>Preparação de Lâminas </a:t>
            </a:r>
            <a:r>
              <a:rPr lang="pt-BR" sz="1300" dirty="0" smtClean="0"/>
              <a:t>Petrográficas</a:t>
            </a:r>
            <a:endParaRPr lang="pt-BR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/>
              <a:t>Preparação para Análise Geoquímica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/>
              <a:t>Preparação para Difração de Raio-X e </a:t>
            </a:r>
            <a:r>
              <a:rPr lang="pt-BR" sz="1300" dirty="0" smtClean="0"/>
              <a:t>Geocronologia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 smtClean="0"/>
              <a:t>Separação Mineral</a:t>
            </a:r>
            <a:endParaRPr lang="pt-BR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/>
              <a:t>Análise de Inclusões Fluidas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00" dirty="0"/>
              <a:t>Análise em Microscópio Eletrônico de Varredura - MEV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56" y="2080142"/>
            <a:ext cx="1541802" cy="119423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05" y="3397530"/>
            <a:ext cx="1333014" cy="133348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67" y="3397530"/>
            <a:ext cx="2285412" cy="133130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54" y="3397531"/>
            <a:ext cx="1252395" cy="13376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358967" y="771263"/>
            <a:ext cx="1574691" cy="11886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1259" y="2105983"/>
            <a:ext cx="1616477" cy="119423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98" y="778129"/>
            <a:ext cx="1600486" cy="12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Sureg-BE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65150" y="1077948"/>
            <a:ext cx="4248472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b="1" strike="noStrike" spc="-1" dirty="0" smtClean="0">
                <a:latin typeface="Calibri"/>
                <a:ea typeface="Arial"/>
              </a:rPr>
              <a:t> Gerência de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Infraestrutura </a:t>
            </a:r>
            <a:r>
              <a:rPr lang="pt-BR" sz="1600" b="1" strike="noStrike" spc="-1" dirty="0" err="1" smtClean="0">
                <a:latin typeface="Calibri"/>
                <a:cs typeface="Calibri" pitchFamily="34" charset="0"/>
              </a:rPr>
              <a:t>Geocientífica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b="1" strike="noStrike" spc="-1" dirty="0" smtClean="0">
                <a:latin typeface="Calibri"/>
                <a:cs typeface="Calibri" pitchFamily="34" charset="0"/>
              </a:rPr>
            </a:br>
            <a:r>
              <a:rPr lang="pt-BR" sz="1600" b="1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b="1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98483" y="1672193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/>
              <a:t>Biblioteca </a:t>
            </a:r>
            <a:r>
              <a:rPr lang="pt-BR" sz="1400" dirty="0"/>
              <a:t>Regional de </a:t>
            </a:r>
            <a:r>
              <a:rPr lang="pt-BR" sz="1400" dirty="0" smtClean="0"/>
              <a:t>Belém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err="1" smtClean="0"/>
              <a:t>Litoteca</a:t>
            </a:r>
            <a:r>
              <a:rPr lang="pt-BR" sz="1400" dirty="0" smtClean="0"/>
              <a:t> </a:t>
            </a:r>
            <a:r>
              <a:rPr lang="pt-BR" sz="1400" dirty="0"/>
              <a:t>Regional </a:t>
            </a:r>
            <a:r>
              <a:rPr lang="pt-BR" sz="1400" dirty="0" smtClean="0"/>
              <a:t>de Belém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dirty="0" smtClean="0"/>
              <a:t>Museu </a:t>
            </a:r>
            <a:r>
              <a:rPr lang="pt-BR" sz="1400" dirty="0"/>
              <a:t>de Geologia de </a:t>
            </a:r>
            <a:r>
              <a:rPr lang="pt-BR" sz="1400" dirty="0" smtClean="0"/>
              <a:t>Belém</a:t>
            </a:r>
            <a:endParaRPr lang="pt-BR" sz="1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03918"/>
            <a:ext cx="2654652" cy="15927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20" y="2959375"/>
            <a:ext cx="2993412" cy="14967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72" y="1403917"/>
            <a:ext cx="2309891" cy="30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640960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Sureg-BE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67544" y="1077948"/>
            <a:ext cx="3888432" cy="35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 </a:t>
            </a:r>
            <a:r>
              <a:rPr lang="pt-BR" sz="1600" b="1" strike="noStrike" spc="-1" dirty="0" smtClean="0">
                <a:latin typeface="Calibri"/>
                <a:cs typeface="Calibri" pitchFamily="34" charset="0"/>
              </a:rPr>
              <a:t>Gerência de Administração e Finanças</a:t>
            </a:r>
            <a:r>
              <a:rPr lang="pt-BR" sz="1600" strike="noStrike" spc="-1" dirty="0" smtClean="0">
                <a:latin typeface="Calibri"/>
                <a:cs typeface="Calibri" pitchFamily="34" charset="0"/>
              </a:rPr>
              <a:t/>
            </a:r>
            <a:br>
              <a:rPr lang="pt-BR" sz="1600" strike="noStrike" spc="-1" dirty="0" smtClean="0">
                <a:latin typeface="Calibri"/>
                <a:cs typeface="Calibri" pitchFamily="34" charset="0"/>
              </a:rPr>
            </a:br>
            <a:r>
              <a:rPr lang="pt-BR" sz="1600" i="1" strike="noStrike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5364088" y="2871739"/>
            <a:ext cx="2952328" cy="852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400" spc="-1" dirty="0" smtClean="0">
                <a:latin typeface="Calibri"/>
                <a:cs typeface="Calibri" pitchFamily="34" charset="0"/>
              </a:rPr>
              <a:t>Contratações de bens e serviços de qualidade e eficientes para os clientes internos atingirem o objetivo final – geração de conhecimento.</a:t>
            </a:r>
          </a:p>
          <a:p>
            <a:pPr>
              <a:lnSpc>
                <a:spcPct val="100000"/>
              </a:lnSpc>
            </a:pPr>
            <a:endParaRPr lang="pt-BR" sz="1200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10" name="Seta para Esquerda, para Direita e para Cima 9"/>
          <p:cNvSpPr/>
          <p:nvPr/>
        </p:nvSpPr>
        <p:spPr>
          <a:xfrm>
            <a:off x="3906955" y="2682850"/>
            <a:ext cx="1216152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ustomShape 3"/>
          <p:cNvSpPr/>
          <p:nvPr/>
        </p:nvSpPr>
        <p:spPr>
          <a:xfrm>
            <a:off x="1562703" y="1523538"/>
            <a:ext cx="5904656" cy="589463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000" strike="noStrike" spc="-1" dirty="0" smtClean="0">
                <a:latin typeface="Calibri"/>
                <a:cs typeface="Calibri" pitchFamily="34" charset="0"/>
              </a:rPr>
              <a:t>APOIO ADMINSITRATIVO E LOGÍSTICO </a:t>
            </a:r>
          </a:p>
          <a:p>
            <a:pPr algn="ctr">
              <a:lnSpc>
                <a:spcPct val="100000"/>
              </a:lnSpc>
            </a:pPr>
            <a:r>
              <a:rPr lang="pt-BR" sz="2000" strike="noStrike" spc="-1" dirty="0" smtClean="0">
                <a:latin typeface="Calibri"/>
                <a:cs typeface="Calibri" pitchFamily="34" charset="0"/>
              </a:rPr>
              <a:t>às demais ger</a:t>
            </a:r>
            <a:r>
              <a:rPr lang="pt-BR" sz="2000" spc="-1" dirty="0" smtClean="0">
                <a:latin typeface="Calibri"/>
                <a:cs typeface="Calibri" pitchFamily="34" charset="0"/>
              </a:rPr>
              <a:t>ência da Unidade</a:t>
            </a:r>
            <a:endParaRPr lang="pt-BR" sz="2000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683568" y="2759508"/>
            <a:ext cx="3101464" cy="1396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400" spc="-1" dirty="0" smtClean="0">
                <a:latin typeface="Calibri"/>
                <a:cs typeface="Calibri" pitchFamily="34" charset="0"/>
              </a:rPr>
              <a:t>Procedimentos </a:t>
            </a:r>
            <a:r>
              <a:rPr lang="pt-BR" sz="1400" spc="-1" dirty="0">
                <a:latin typeface="Calibri"/>
                <a:cs typeface="Calibri" pitchFamily="34" charset="0"/>
              </a:rPr>
              <a:t>dentro da legalidade, impessoalidade, moralidade, publicidade e eficiência  a serem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desempenhados </a:t>
            </a:r>
            <a:r>
              <a:rPr lang="pt-BR" sz="1400" spc="-1" dirty="0">
                <a:latin typeface="Calibri"/>
                <a:cs typeface="Calibri" pitchFamily="34" charset="0"/>
              </a:rPr>
              <a:t>garantindo cumprimento de diretrizes interna se externas (leis, decretos, CLT, IN, portarias, normas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internas...);</a:t>
            </a:r>
            <a:endParaRPr lang="pt-BR" sz="1400" spc="-1" dirty="0">
              <a:latin typeface="Calibri"/>
              <a:cs typeface="Calibri" pitchFamily="34" charset="0"/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2474931" y="2262751"/>
            <a:ext cx="3888432" cy="279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600" strike="noStrike" spc="-1" dirty="0" smtClean="0">
                <a:latin typeface="Calibri"/>
                <a:cs typeface="Calibri" pitchFamily="34" charset="0"/>
              </a:rPr>
              <a:t>Eficiência na utilização dos recursos públicos</a:t>
            </a:r>
          </a:p>
        </p:txBody>
      </p:sp>
    </p:spTree>
    <p:extLst>
      <p:ext uri="{BB962C8B-B14F-4D97-AF65-F5344CB8AC3E}">
        <p14:creationId xmlns:p14="http://schemas.microsoft.com/office/powerpoint/2010/main" val="20303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436320" y="407520"/>
            <a:ext cx="8312144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Parcerias Institucionais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8" name="CustomShape 3"/>
          <p:cNvSpPr/>
          <p:nvPr/>
        </p:nvSpPr>
        <p:spPr>
          <a:xfrm>
            <a:off x="1115616" y="1347614"/>
            <a:ext cx="7056784" cy="2664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O Serviço Geológico do Brasil - CPRM, por meio da Superintendência Regional de Belém - SUREG-BE, vem trabalhando em conjunto com </a:t>
            </a:r>
            <a:r>
              <a:rPr lang="pt-BR" sz="1600" spc="-1" dirty="0" smtClean="0">
                <a:latin typeface="Calibri"/>
                <a:ea typeface="Arial"/>
              </a:rPr>
              <a:t>a Agência Nacional de Águas – ANA através de Termo de Execução Descentralizada – TED com atividades relacionadas, exclusivamente, a operação da Rede Hidrometeorológica Nacional.  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O Serviço Geológico do Brasil - CPRM, por meio da Superintendência Regional de Belém - SUREG-BE, está </a:t>
            </a:r>
            <a:r>
              <a:rPr lang="pt-BR" sz="1600" strike="noStrike" spc="-1" dirty="0" smtClean="0">
                <a:latin typeface="Calibri"/>
                <a:ea typeface="Arial"/>
              </a:rPr>
              <a:t>firmando </a:t>
            </a:r>
            <a:r>
              <a:rPr lang="pt-BR" sz="1600" spc="-1" dirty="0" smtClean="0">
                <a:latin typeface="Calibri"/>
                <a:ea typeface="Arial"/>
              </a:rPr>
              <a:t>convênio </a:t>
            </a:r>
            <a:r>
              <a:rPr lang="pt-BR" sz="1600" strike="noStrike" spc="-1" dirty="0" smtClean="0">
                <a:latin typeface="Calibri"/>
                <a:ea typeface="Arial"/>
              </a:rPr>
              <a:t>com </a:t>
            </a:r>
            <a:r>
              <a:rPr lang="pt-BR" sz="1600" spc="-1" dirty="0" smtClean="0">
                <a:latin typeface="Calibri"/>
                <a:ea typeface="Arial"/>
              </a:rPr>
              <a:t>a Universidade Federal do Pará- UFPA para desenvolvimento e orientação de projetos de iniciação científica, entre outras atividades, envolvendo profissionais tanto da Gerência de Geologia e Recursos Minerais quanto da Gerência de Hidrologia e Gestão Territorial e Gerência de Infraestrutura </a:t>
            </a:r>
            <a:r>
              <a:rPr lang="pt-BR" sz="1600" spc="-1" dirty="0" err="1" smtClean="0">
                <a:latin typeface="Calibri"/>
                <a:ea typeface="Arial"/>
              </a:rPr>
              <a:t>Geocientífica</a:t>
            </a:r>
            <a:r>
              <a:rPr lang="pt-BR" sz="1600" spc="-1" dirty="0" smtClean="0">
                <a:latin typeface="Calibri"/>
                <a:ea typeface="Arial"/>
              </a:rPr>
              <a:t>.</a:t>
            </a:r>
            <a:endParaRPr lang="pt-BR" sz="1600" strike="noStrike" spc="-1" dirty="0" smtClean="0">
              <a:latin typeface="Calibri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310;p40"/>
          <p:cNvPicPr/>
          <p:nvPr/>
        </p:nvPicPr>
        <p:blipFill>
          <a:blip r:embed="rId2" cstate="print"/>
          <a:stretch/>
        </p:blipFill>
        <p:spPr>
          <a:xfrm>
            <a:off x="5365440" y="4519800"/>
            <a:ext cx="2674440" cy="29520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311;p40"/>
          <p:cNvPicPr/>
          <p:nvPr/>
        </p:nvPicPr>
        <p:blipFill>
          <a:blip r:embed="rId3" cstate="print"/>
          <a:stretch/>
        </p:blipFill>
        <p:spPr>
          <a:xfrm>
            <a:off x="4020120" y="4499640"/>
            <a:ext cx="1255680" cy="335880"/>
          </a:xfrm>
          <a:prstGeom prst="rect">
            <a:avLst/>
          </a:prstGeom>
          <a:ln>
            <a:noFill/>
          </a:ln>
        </p:spPr>
      </p:pic>
      <p:pic>
        <p:nvPicPr>
          <p:cNvPr id="136" name="Imagem 7"/>
          <p:cNvPicPr/>
          <p:nvPr/>
        </p:nvPicPr>
        <p:blipFill>
          <a:blip r:embed="rId4" cstate="print"/>
          <a:stretch/>
        </p:blipFill>
        <p:spPr>
          <a:xfrm>
            <a:off x="0" y="1219320"/>
            <a:ext cx="4620960" cy="260352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7" name="CustomShape 1"/>
          <p:cNvSpPr/>
          <p:nvPr/>
        </p:nvSpPr>
        <p:spPr>
          <a:xfrm>
            <a:off x="4397760" y="1577880"/>
            <a:ext cx="4422960" cy="1964880"/>
          </a:xfrm>
          <a:prstGeom prst="rect">
            <a:avLst/>
          </a:prstGeom>
          <a:solidFill>
            <a:srgbClr val="0077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4606200" y="2277720"/>
            <a:ext cx="3496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4491360" y="1687320"/>
            <a:ext cx="4236120" cy="17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Serviço Geológico do Brasil – CPRM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Superintendência Regional de Belém 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e-mail: 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sureg.be@cprm.gov.br   </a:t>
            </a:r>
          </a:p>
          <a:p>
            <a:pPr>
              <a:lnSpc>
                <a:spcPct val="100000"/>
              </a:lnSpc>
            </a:pP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Telefone</a:t>
            </a: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(91</a:t>
            </a: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) 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3182-1300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www.cprm.gov.br</a:t>
            </a:r>
            <a:endParaRPr lang="pt-BR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755576" y="467406"/>
            <a:ext cx="7686360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1115616" y="1779662"/>
            <a:ext cx="6840760" cy="15121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pc="-1" dirty="0" smtClean="0">
                <a:latin typeface="Calibri" pitchFamily="34" charset="0"/>
                <a:cs typeface="Calibri" pitchFamily="34" charset="0"/>
              </a:rPr>
              <a:t>Superintendência Regional</a:t>
            </a:r>
          </a:p>
          <a:p>
            <a:pPr algn="ctr">
              <a:lnSpc>
                <a:spcPct val="100000"/>
              </a:lnSpc>
            </a:pPr>
            <a:r>
              <a:rPr lang="pt-BR" sz="4400" b="1" spc="-1" dirty="0" smtClean="0">
                <a:latin typeface="Calibri" pitchFamily="34" charset="0"/>
                <a:cs typeface="Calibri" pitchFamily="34" charset="0"/>
              </a:rPr>
              <a:t> de Belém</a:t>
            </a:r>
            <a:endParaRPr lang="pt-BR" sz="4400" b="1" strike="noStrike" spc="-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13" name="Retângulo de cantos arredondados 12"/>
          <p:cNvSpPr/>
          <p:nvPr/>
        </p:nvSpPr>
        <p:spPr>
          <a:xfrm>
            <a:off x="3491880" y="1419622"/>
            <a:ext cx="5112568" cy="8769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CustomShape 1"/>
          <p:cNvSpPr/>
          <p:nvPr/>
        </p:nvSpPr>
        <p:spPr>
          <a:xfrm>
            <a:off x="436320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Área de atuação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793238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827584" y="982275"/>
            <a:ext cx="4248472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  <a:t>Superintendência Regional de Belém – SUREG-BE</a:t>
            </a:r>
            <a:b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</a:b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z="1600" i="1" strike="noStrike" spc="-1" dirty="0" smtClean="0">
                <a:latin typeface="Calibri"/>
                <a:ea typeface="Arial"/>
              </a:rPr>
              <a:t>Área de atuação: PA, AP, MA</a:t>
            </a:r>
            <a:endParaRPr lang="pt-BR" sz="1400" i="1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519230" y="2385580"/>
            <a:ext cx="5179296" cy="23615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ustomShape 3"/>
          <p:cNvSpPr/>
          <p:nvPr/>
        </p:nvSpPr>
        <p:spPr>
          <a:xfrm>
            <a:off x="3585958" y="1484231"/>
            <a:ext cx="5112568" cy="802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População estimada do Estado do </a:t>
            </a:r>
            <a:r>
              <a:rPr lang="pt-BR" sz="1600" b="1" strike="noStrike" spc="-1" dirty="0" smtClean="0">
                <a:latin typeface="Calibri"/>
                <a:ea typeface="Arial"/>
              </a:rPr>
              <a:t>PA: </a:t>
            </a:r>
            <a:r>
              <a:rPr lang="pt-BR" sz="1600" b="1" spc="-1" dirty="0" smtClean="0">
                <a:latin typeface="Calibri"/>
                <a:ea typeface="Arial"/>
              </a:rPr>
              <a:t>8.690.745 </a:t>
            </a:r>
            <a:r>
              <a:rPr lang="pt-BR" sz="1600" spc="-1" dirty="0" smtClean="0">
                <a:latin typeface="Calibri"/>
                <a:ea typeface="Arial"/>
              </a:rPr>
              <a:t>pessoas</a:t>
            </a:r>
          </a:p>
          <a:p>
            <a:pPr>
              <a:buFont typeface="Arial" pitchFamily="34" charset="0"/>
              <a:buChar char="•"/>
            </a:pPr>
            <a:r>
              <a:rPr lang="pt-BR" sz="1600" spc="-1" dirty="0">
                <a:latin typeface="Calibri"/>
                <a:ea typeface="Arial"/>
              </a:rPr>
              <a:t> População estimada do Estado do </a:t>
            </a:r>
            <a:r>
              <a:rPr lang="pt-BR" sz="1600" b="1" spc="-1" dirty="0" smtClean="0">
                <a:latin typeface="Calibri"/>
                <a:ea typeface="Arial"/>
              </a:rPr>
              <a:t>AP: 861.773 </a:t>
            </a:r>
            <a:r>
              <a:rPr lang="pt-BR" sz="1600" spc="-1" dirty="0" smtClean="0">
                <a:latin typeface="Calibri"/>
                <a:ea typeface="Arial"/>
              </a:rPr>
              <a:t>pessoas</a:t>
            </a:r>
            <a:endParaRPr lang="pt-BR" sz="800" spc="-1" dirty="0" smtClean="0">
              <a:latin typeface="Calibri"/>
              <a:ea typeface="Arial"/>
            </a:endParaRPr>
          </a:p>
          <a:p>
            <a:pPr>
              <a:buFont typeface="Arial" pitchFamily="34" charset="0"/>
              <a:buChar char="•"/>
            </a:pPr>
            <a:r>
              <a:rPr lang="pt-BR" sz="1600" spc="-1" dirty="0" smtClean="0">
                <a:latin typeface="Calibri"/>
                <a:ea typeface="Arial"/>
              </a:rPr>
              <a:t> População </a:t>
            </a:r>
            <a:r>
              <a:rPr lang="pt-BR" sz="1600" spc="-1" dirty="0">
                <a:latin typeface="Calibri"/>
                <a:ea typeface="Arial"/>
              </a:rPr>
              <a:t>estimada do Estado </a:t>
            </a:r>
            <a:r>
              <a:rPr lang="pt-BR" sz="1600" spc="-1" dirty="0" smtClean="0">
                <a:latin typeface="Calibri"/>
                <a:ea typeface="Arial"/>
              </a:rPr>
              <a:t>do </a:t>
            </a:r>
            <a:r>
              <a:rPr lang="pt-BR" sz="1600" b="1" spc="-1" dirty="0" smtClean="0">
                <a:latin typeface="Calibri"/>
                <a:ea typeface="Arial"/>
              </a:rPr>
              <a:t>MA: </a:t>
            </a:r>
            <a:r>
              <a:rPr lang="pt-BR" sz="1600" b="1" spc="-1" dirty="0">
                <a:latin typeface="Calibri"/>
                <a:ea typeface="Arial"/>
              </a:rPr>
              <a:t>7.114.598 </a:t>
            </a:r>
            <a:r>
              <a:rPr lang="pt-BR" sz="1600" spc="-1" dirty="0" smtClean="0">
                <a:latin typeface="Calibri"/>
                <a:ea typeface="Arial"/>
              </a:rPr>
              <a:t>pessoas</a:t>
            </a:r>
          </a:p>
          <a:p>
            <a:endParaRPr lang="pt-BR" sz="1600" spc="-1" dirty="0">
              <a:latin typeface="Calibri"/>
              <a:ea typeface="Arial"/>
            </a:endParaRPr>
          </a:p>
          <a:p>
            <a:pPr>
              <a:buFont typeface="Arial" pitchFamily="34" charset="0"/>
              <a:buChar char="•"/>
            </a:pPr>
            <a:endParaRPr lang="pt-BR" sz="1600" spc="-1" dirty="0">
              <a:latin typeface="Calibri"/>
              <a:ea typeface="Arial"/>
            </a:endParaRPr>
          </a:p>
        </p:txBody>
      </p:sp>
      <p:sp>
        <p:nvSpPr>
          <p:cNvPr id="18" name="CustomShape 3"/>
          <p:cNvSpPr/>
          <p:nvPr/>
        </p:nvSpPr>
        <p:spPr>
          <a:xfrm>
            <a:off x="3646931" y="2492659"/>
            <a:ext cx="5112568" cy="24367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r>
              <a:rPr lang="pt-BR" sz="1300" b="1" spc="-1" dirty="0" smtClean="0">
                <a:latin typeface="Calibri"/>
                <a:ea typeface="Arial"/>
              </a:rPr>
              <a:t>Pará</a:t>
            </a:r>
            <a:r>
              <a:rPr lang="pt-BR" sz="1300" spc="-1" dirty="0" smtClean="0">
                <a:latin typeface="Calibri"/>
                <a:ea typeface="Arial"/>
              </a:rPr>
              <a:t> ocupa uma área territorial de</a:t>
            </a:r>
            <a:r>
              <a:rPr lang="pt-BR" sz="1300" b="1" spc="-1" dirty="0" smtClean="0">
                <a:latin typeface="Calibri"/>
                <a:ea typeface="Arial"/>
              </a:rPr>
              <a:t> </a:t>
            </a:r>
            <a:r>
              <a:rPr lang="pt-BR" sz="1300" b="1" spc="-1" dirty="0">
                <a:latin typeface="Calibri"/>
                <a:ea typeface="Arial"/>
              </a:rPr>
              <a:t>1.245.870,798 </a:t>
            </a:r>
            <a:r>
              <a:rPr lang="pt-BR" sz="1300" spc="-1" dirty="0" smtClean="0">
                <a:latin typeface="Calibri"/>
                <a:ea typeface="Arial"/>
              </a:rPr>
              <a:t>Km², detém a </a:t>
            </a:r>
            <a:r>
              <a:rPr lang="pt-BR" sz="1300" spc="-1" dirty="0">
                <a:latin typeface="Calibri"/>
                <a:ea typeface="Arial"/>
              </a:rPr>
              <a:t>décima primeira economia </a:t>
            </a:r>
            <a:r>
              <a:rPr lang="pt-BR" sz="1300" spc="-1" dirty="0" smtClean="0">
                <a:latin typeface="Calibri"/>
                <a:ea typeface="Arial"/>
              </a:rPr>
              <a:t>do Brasil e </a:t>
            </a:r>
            <a:r>
              <a:rPr lang="pt-BR" sz="1300" spc="-1" dirty="0">
                <a:latin typeface="Calibri"/>
                <a:ea typeface="Arial"/>
              </a:rPr>
              <a:t>a primeira da região </a:t>
            </a:r>
            <a:r>
              <a:rPr lang="pt-BR" sz="1300" spc="-1" dirty="0" smtClean="0">
                <a:latin typeface="Calibri"/>
                <a:ea typeface="Arial"/>
              </a:rPr>
              <a:t>Norte pelo </a:t>
            </a:r>
            <a:r>
              <a:rPr lang="pt-BR" sz="1300" spc="-1" dirty="0">
                <a:latin typeface="Calibri"/>
                <a:ea typeface="Arial"/>
              </a:rPr>
              <a:t>tamanho do </a:t>
            </a:r>
            <a:r>
              <a:rPr lang="pt-BR" sz="1300" b="1" spc="-1" dirty="0">
                <a:latin typeface="Calibri"/>
                <a:ea typeface="Arial"/>
              </a:rPr>
              <a:t>Produto Interno Bruto (PIB</a:t>
            </a:r>
            <a:r>
              <a:rPr lang="pt-BR" sz="1300" spc="-1" dirty="0" smtClean="0">
                <a:latin typeface="Calibri"/>
                <a:ea typeface="Arial"/>
              </a:rPr>
              <a:t>), chegando R$ 155.195 bilhões. </a:t>
            </a:r>
            <a:r>
              <a:rPr lang="pt-BR" sz="1300" spc="-1" dirty="0">
                <a:latin typeface="Calibri"/>
                <a:ea typeface="Arial"/>
              </a:rPr>
              <a:t>(IBGE, 2017</a:t>
            </a:r>
            <a:r>
              <a:rPr lang="pt-BR" sz="1300" spc="-1" dirty="0" smtClean="0">
                <a:latin typeface="Calibri"/>
                <a:ea typeface="Arial"/>
              </a:rPr>
              <a:t>)</a:t>
            </a:r>
          </a:p>
          <a:p>
            <a:endParaRPr lang="pt-BR" sz="1300" spc="-1" dirty="0" smtClean="0">
              <a:latin typeface="Calibri"/>
              <a:ea typeface="Arial"/>
            </a:endParaRPr>
          </a:p>
          <a:p>
            <a:r>
              <a:rPr lang="pt-BR" sz="1300" b="1" spc="-1" dirty="0" smtClean="0">
                <a:latin typeface="Calibri"/>
                <a:ea typeface="Arial"/>
              </a:rPr>
              <a:t>Amapá</a:t>
            </a:r>
            <a:r>
              <a:rPr lang="pt-BR" sz="1300" spc="-1" dirty="0" smtClean="0">
                <a:latin typeface="Calibri"/>
                <a:ea typeface="Arial"/>
              </a:rPr>
              <a:t> </a:t>
            </a:r>
            <a:r>
              <a:rPr lang="pt-BR" sz="1300" spc="-1" dirty="0">
                <a:latin typeface="Calibri"/>
                <a:ea typeface="Arial"/>
              </a:rPr>
              <a:t>ocupa uma área territorial de</a:t>
            </a:r>
            <a:r>
              <a:rPr lang="pt-BR" sz="1300" b="1" spc="-1" dirty="0">
                <a:latin typeface="Calibri"/>
                <a:ea typeface="Arial"/>
              </a:rPr>
              <a:t> </a:t>
            </a:r>
            <a:r>
              <a:rPr lang="pt-BR" sz="1300" b="1" spc="-1" dirty="0" smtClean="0">
                <a:latin typeface="Calibri"/>
                <a:ea typeface="Arial"/>
              </a:rPr>
              <a:t>142.470,762 </a:t>
            </a:r>
            <a:r>
              <a:rPr lang="pt-BR" sz="1300" spc="-1" dirty="0">
                <a:latin typeface="Calibri"/>
                <a:ea typeface="Arial"/>
              </a:rPr>
              <a:t>Km², detém a </a:t>
            </a:r>
            <a:r>
              <a:rPr lang="pt-BR" sz="1300" spc="-1" dirty="0" smtClean="0">
                <a:latin typeface="Calibri"/>
                <a:ea typeface="Arial"/>
              </a:rPr>
              <a:t>vigésima quinta </a:t>
            </a:r>
            <a:r>
              <a:rPr lang="pt-BR" sz="1300" spc="-1" dirty="0">
                <a:latin typeface="Calibri"/>
                <a:ea typeface="Arial"/>
              </a:rPr>
              <a:t>economia do Brasil </a:t>
            </a:r>
            <a:r>
              <a:rPr lang="pt-BR" sz="1300" spc="-1" dirty="0" smtClean="0">
                <a:latin typeface="Calibri"/>
                <a:ea typeface="Arial"/>
              </a:rPr>
              <a:t>pelo </a:t>
            </a:r>
            <a:r>
              <a:rPr lang="pt-BR" sz="1300" spc="-1" dirty="0">
                <a:latin typeface="Calibri"/>
                <a:ea typeface="Arial"/>
              </a:rPr>
              <a:t>tamanho do </a:t>
            </a:r>
            <a:r>
              <a:rPr lang="pt-BR" sz="1300" b="1" spc="-1" dirty="0">
                <a:latin typeface="Calibri"/>
                <a:ea typeface="Arial"/>
              </a:rPr>
              <a:t>Produto Interno Bruto (PIB</a:t>
            </a:r>
            <a:r>
              <a:rPr lang="pt-BR" sz="1300" spc="-1" dirty="0">
                <a:latin typeface="Calibri"/>
                <a:ea typeface="Arial"/>
              </a:rPr>
              <a:t>), chegando R$ </a:t>
            </a:r>
            <a:r>
              <a:rPr lang="pt-BR" sz="1300" spc="-1" dirty="0" smtClean="0">
                <a:latin typeface="Calibri"/>
                <a:ea typeface="Arial"/>
              </a:rPr>
              <a:t>15.480 </a:t>
            </a:r>
            <a:r>
              <a:rPr lang="pt-BR" sz="1300" spc="-1" dirty="0">
                <a:latin typeface="Calibri"/>
                <a:ea typeface="Arial"/>
              </a:rPr>
              <a:t>bilhões. (IBGE, 2017)</a:t>
            </a:r>
          </a:p>
          <a:p>
            <a:endParaRPr lang="pt-BR" sz="1300" spc="-1" dirty="0" smtClean="0">
              <a:latin typeface="Calibri"/>
              <a:ea typeface="Arial"/>
            </a:endParaRPr>
          </a:p>
          <a:p>
            <a:r>
              <a:rPr lang="pt-BR" sz="1300" b="1" spc="-1" dirty="0" smtClean="0">
                <a:latin typeface="Calibri"/>
                <a:ea typeface="Arial"/>
              </a:rPr>
              <a:t>Maranhão </a:t>
            </a:r>
            <a:r>
              <a:rPr lang="pt-BR" sz="1300" spc="-1" dirty="0" smtClean="0">
                <a:latin typeface="Calibri"/>
                <a:ea typeface="Arial"/>
              </a:rPr>
              <a:t>ocupa </a:t>
            </a:r>
            <a:r>
              <a:rPr lang="pt-BR" sz="1300" spc="-1" dirty="0">
                <a:latin typeface="Calibri"/>
                <a:ea typeface="Arial"/>
              </a:rPr>
              <a:t>uma área territorial de</a:t>
            </a:r>
            <a:r>
              <a:rPr lang="pt-BR" sz="1300" b="1" spc="-1" dirty="0">
                <a:latin typeface="Calibri"/>
                <a:ea typeface="Arial"/>
              </a:rPr>
              <a:t> 329.642,182 </a:t>
            </a:r>
            <a:r>
              <a:rPr lang="pt-BR" sz="1300" spc="-1" dirty="0" smtClean="0">
                <a:latin typeface="Calibri"/>
                <a:ea typeface="Arial"/>
              </a:rPr>
              <a:t>Km², detém </a:t>
            </a:r>
            <a:r>
              <a:rPr lang="pt-BR" sz="1300" spc="-1" dirty="0">
                <a:latin typeface="Calibri"/>
                <a:ea typeface="Arial"/>
              </a:rPr>
              <a:t>a décima </a:t>
            </a:r>
            <a:r>
              <a:rPr lang="pt-BR" sz="1300" spc="-1" dirty="0" smtClean="0">
                <a:latin typeface="Calibri"/>
                <a:ea typeface="Arial"/>
              </a:rPr>
              <a:t>sétima </a:t>
            </a:r>
            <a:r>
              <a:rPr lang="pt-BR" sz="1300" spc="-1" dirty="0">
                <a:latin typeface="Calibri"/>
                <a:ea typeface="Arial"/>
              </a:rPr>
              <a:t>economia do </a:t>
            </a:r>
            <a:r>
              <a:rPr lang="pt-BR" sz="1300" spc="-1" dirty="0" smtClean="0">
                <a:latin typeface="Calibri"/>
                <a:ea typeface="Arial"/>
              </a:rPr>
              <a:t>Brasil </a:t>
            </a:r>
            <a:r>
              <a:rPr lang="pt-BR" sz="1300" spc="-1" dirty="0">
                <a:latin typeface="Calibri"/>
                <a:ea typeface="Arial"/>
              </a:rPr>
              <a:t>pelo tamanho do </a:t>
            </a:r>
            <a:r>
              <a:rPr lang="pt-BR" sz="1300" b="1" spc="-1" dirty="0">
                <a:latin typeface="Calibri"/>
                <a:ea typeface="Arial"/>
              </a:rPr>
              <a:t>Produto Interno Bruto (PIB</a:t>
            </a:r>
            <a:r>
              <a:rPr lang="pt-BR" sz="1300" spc="-1" dirty="0">
                <a:latin typeface="Calibri"/>
                <a:ea typeface="Arial"/>
              </a:rPr>
              <a:t>), chegando R$ 89.524</a:t>
            </a:r>
            <a:r>
              <a:rPr lang="pt-BR" sz="1300" spc="-1" dirty="0" smtClean="0">
                <a:latin typeface="Calibri"/>
                <a:ea typeface="Arial"/>
              </a:rPr>
              <a:t> </a:t>
            </a:r>
            <a:r>
              <a:rPr lang="pt-BR" sz="1300" spc="-1" dirty="0">
                <a:latin typeface="Calibri"/>
                <a:ea typeface="Arial"/>
              </a:rPr>
              <a:t>bilhões. (IBGE, 2017</a:t>
            </a:r>
            <a:r>
              <a:rPr lang="pt-BR" sz="1300" spc="-1" dirty="0" smtClean="0">
                <a:latin typeface="Calibri"/>
                <a:ea typeface="Arial"/>
              </a:rPr>
              <a:t>)</a:t>
            </a:r>
            <a:endParaRPr lang="pt-BR" sz="1300" spc="-1" dirty="0">
              <a:latin typeface="Calibri"/>
              <a:ea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2" y="1802018"/>
            <a:ext cx="2660905" cy="260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3" name="CustomShape 1"/>
          <p:cNvSpPr/>
          <p:nvPr/>
        </p:nvSpPr>
        <p:spPr>
          <a:xfrm>
            <a:off x="436320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3"/>
          <p:cNvSpPr/>
          <p:nvPr/>
        </p:nvSpPr>
        <p:spPr>
          <a:xfrm>
            <a:off x="611560" y="985402"/>
            <a:ext cx="7992888" cy="35305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/>
            <a:r>
              <a:rPr lang="pt-BR" sz="1600" strike="noStrike" spc="-1" dirty="0" smtClean="0">
                <a:latin typeface="Calibri"/>
                <a:ea typeface="Arial"/>
              </a:rPr>
              <a:t> 	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Superintendência Regional de Belém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conta com 115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colaboradores que atuam nos estados do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PA, AP e porção noroeste do MA,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tendo iniciada suas atividades operacionais em junho de 1970 centradas nas linhas de serviços como  pesquisa mineral,  mapeamento geológico básico e a operação da rede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hidrometeorológica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pesquisa mineral era executada com recursos próprios visando a descoberta e avaliação de depósitos minerais como caulim, calcário, gipsita e ouro. O mapeamento geológico era executado em convênio com o DNPM (atualmente ANM), em escalas de reconhecimento visando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descobrir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potencial mineral da Amazônia Oriental. </a:t>
            </a:r>
            <a:endParaRPr lang="pt-B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trabalhos de hidrologia eram realizados em função do convênio com o DNAEE (atualmente ANA). Saindo da condição de empresa de economia mista para uma nova condição de empresa estatal (1994),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SGB-CPRM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 a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SUREG/BE,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por extensão, sofre modificações com a eliminação da sua linha de pesquisa mineral, concentrando-se, então, nos levantamentos geológicos e hidrológicos básicos. Mais recentemente, seu portfólio operacional foi incrementado pela inclusão de atividades relacionadas à gestão territorial, trabalhando 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geodiversidade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geoparques, risco geológico, sistemas de alerta, atlas pluviométrico, entre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outros.</a:t>
            </a:r>
            <a:endParaRPr lang="pt-BR" sz="1400" i="1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611560" y="520431"/>
            <a:ext cx="237626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Histórico</a:t>
            </a:r>
            <a:endParaRPr lang="pt-BR" sz="2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0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3" name="CustomShape 1"/>
          <p:cNvSpPr/>
          <p:nvPr/>
        </p:nvSpPr>
        <p:spPr>
          <a:xfrm>
            <a:off x="395536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3"/>
          <p:cNvSpPr/>
          <p:nvPr/>
        </p:nvSpPr>
        <p:spPr>
          <a:xfrm>
            <a:off x="611561" y="1013998"/>
            <a:ext cx="7992888" cy="3573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>
              <a:spcBef>
                <a:spcPts val="600"/>
              </a:spcBef>
            </a:pPr>
            <a:r>
              <a:rPr lang="pt-BR" sz="1600" strike="noStrike" spc="-1" dirty="0" smtClean="0">
                <a:latin typeface="Calibri"/>
                <a:ea typeface="Arial"/>
              </a:rPr>
              <a:t> 	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Superintendência Regional de Belém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vem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tradicional e historicamente ocupando uma posição de importância, tendo em vista que a sua área de atuação (Amazônia Oriental) é uma das últimas fronteiras minerais do planeta, hospedando depósitos minerais de classe internacional, compondo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megaprovíncias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minerais em escala planetária. </a:t>
            </a:r>
            <a:endParaRPr lang="pt-B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sua área de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atuação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tem como substrato uma geologia cujas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potencialidades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minerais, posicionam essa área no topo da produção mineral no ranking nacional e dinamizam a economia dessa região. Tem sido em função das favorabilidades e potencialidades dessa área de atuação que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Serviço Geológico do Brasil - CPRM tem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histórica e prioritariamente, direcionado recursos orçamentários e financeiros para projetos nos estados do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PA,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 MA visando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desenvolvimento mineral como parte de uma estratégia nacional. Assim, pode-se afirmar, que a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SUREG/BE,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vem continuamente contribuindo para o incremento do acervo de conhecimento geológico da sua área de atuação, possibilitando estimular a inversão de recursos financeiros da iniciativa privada no setor mineral regional. </a:t>
            </a:r>
          </a:p>
        </p:txBody>
      </p:sp>
      <p:sp>
        <p:nvSpPr>
          <p:cNvPr id="14" name="CustomShape 3"/>
          <p:cNvSpPr/>
          <p:nvPr/>
        </p:nvSpPr>
        <p:spPr>
          <a:xfrm>
            <a:off x="611560" y="520431"/>
            <a:ext cx="237626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pc="-1" dirty="0">
                <a:solidFill>
                  <a:srgbClr val="2E363D"/>
                </a:solidFill>
                <a:latin typeface="Calibri"/>
                <a:ea typeface="Calibri"/>
              </a:rPr>
              <a:t>Área de atuação</a:t>
            </a:r>
            <a:endParaRPr lang="pt-BR" sz="2600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436320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3"/>
          <p:cNvSpPr/>
          <p:nvPr/>
        </p:nvSpPr>
        <p:spPr>
          <a:xfrm>
            <a:off x="611560" y="520431"/>
            <a:ext cx="237626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Localização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611560" y="915939"/>
            <a:ext cx="4248472" cy="4460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  <a:t>Superintendência Regional de Belém - SUREG/BE</a:t>
            </a:r>
            <a:b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</a:br>
            <a:endParaRPr lang="pt-BR" sz="1400" i="1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61904" y="1410282"/>
            <a:ext cx="3278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 smtClean="0"/>
              <a:t>Avenida Doutor Freitas,</a:t>
            </a:r>
          </a:p>
          <a:p>
            <a:r>
              <a:rPr lang="pt-BR" sz="1300" dirty="0" smtClean="0"/>
              <a:t>3645. Marco. Belém/PA</a:t>
            </a:r>
          </a:p>
          <a:p>
            <a:r>
              <a:rPr lang="pt-BR" sz="1300" dirty="0" smtClean="0"/>
              <a:t>Tel.: 91 3182-1300 </a:t>
            </a:r>
          </a:p>
          <a:p>
            <a:r>
              <a:rPr lang="pt-BR" sz="1300" dirty="0" smtClean="0"/>
              <a:t>E-mail: su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reg.be@cprm.gov.br</a:t>
            </a:r>
            <a:endParaRPr lang="pt-BR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2"/>
          <a:stretch/>
        </p:blipFill>
        <p:spPr>
          <a:xfrm>
            <a:off x="634459" y="2730146"/>
            <a:ext cx="3833767" cy="17858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3" y="1215935"/>
            <a:ext cx="4036298" cy="20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5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1151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6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67544" y="1095852"/>
            <a:ext cx="4218087" cy="288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b="1" strike="noStrike" spc="-1" dirty="0" smtClean="0">
                <a:latin typeface="Calibri"/>
                <a:ea typeface="Arial"/>
              </a:rPr>
              <a:t> Gerência de Geologia e Recursos Minerais</a:t>
            </a:r>
            <a:br>
              <a:rPr lang="pt-BR" sz="1600" b="1" strike="noStrike" spc="-1" dirty="0" smtClean="0">
                <a:latin typeface="Calibri"/>
                <a:ea typeface="Arial"/>
              </a:rPr>
            </a:br>
            <a:r>
              <a:rPr lang="pt-BR" sz="1600" b="1" spc="-1" dirty="0">
                <a:latin typeface="Calibri"/>
                <a:ea typeface="Arial"/>
              </a:rPr>
              <a:t> </a:t>
            </a:r>
            <a:r>
              <a:rPr lang="pt-BR" sz="1600" b="1" spc="-1" dirty="0" smtClean="0">
                <a:latin typeface="Calibri"/>
                <a:ea typeface="Arial"/>
              </a:rPr>
              <a:t>     </a:t>
            </a:r>
            <a:endParaRPr lang="pt-BR" sz="1600" b="1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50119" y="1613139"/>
            <a:ext cx="457600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da Porção Brasileira da Folha Oiapoque NA.22-V-B</a:t>
            </a:r>
            <a:endParaRPr lang="pt-BR" sz="1300" dirty="0"/>
          </a:p>
        </p:txBody>
      </p:sp>
      <p:sp>
        <p:nvSpPr>
          <p:cNvPr id="15" name="Retângulo 14"/>
          <p:cNvSpPr/>
          <p:nvPr/>
        </p:nvSpPr>
        <p:spPr>
          <a:xfrm>
            <a:off x="435877" y="2016461"/>
            <a:ext cx="46401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da </a:t>
            </a:r>
            <a:r>
              <a:rPr lang="pt-BR" sz="1300" spc="-1" dirty="0">
                <a:latin typeface="Calibri"/>
                <a:ea typeface="Arial"/>
              </a:rPr>
              <a:t>Folha </a:t>
            </a:r>
            <a:r>
              <a:rPr lang="pt-BR" sz="1300" spc="-1" dirty="0" smtClean="0">
                <a:latin typeface="Calibri"/>
                <a:ea typeface="Arial"/>
              </a:rPr>
              <a:t>Rio Araguari NA.22-Y-B</a:t>
            </a:r>
            <a:endParaRPr lang="pt-BR" sz="1300" dirty="0"/>
          </a:p>
        </p:txBody>
      </p:sp>
      <p:sp>
        <p:nvSpPr>
          <p:cNvPr id="16" name="Retângulo 15"/>
          <p:cNvSpPr/>
          <p:nvPr/>
        </p:nvSpPr>
        <p:spPr>
          <a:xfrm>
            <a:off x="450119" y="2437009"/>
            <a:ext cx="457600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da </a:t>
            </a:r>
            <a:r>
              <a:rPr lang="pt-BR" sz="1300" spc="-1" dirty="0">
                <a:latin typeface="Calibri"/>
                <a:ea typeface="Arial"/>
              </a:rPr>
              <a:t>Folha </a:t>
            </a:r>
            <a:r>
              <a:rPr lang="pt-BR" sz="1300" spc="-1" dirty="0" smtClean="0">
                <a:latin typeface="Calibri"/>
                <a:ea typeface="Arial"/>
              </a:rPr>
              <a:t>Lourenço NA.22-V-D</a:t>
            </a:r>
            <a:endParaRPr lang="pt-BR" sz="1300" dirty="0"/>
          </a:p>
        </p:txBody>
      </p:sp>
      <p:sp>
        <p:nvSpPr>
          <p:cNvPr id="17" name="Retângulo 16"/>
          <p:cNvSpPr/>
          <p:nvPr/>
        </p:nvSpPr>
        <p:spPr>
          <a:xfrm>
            <a:off x="457643" y="2868692"/>
            <a:ext cx="4573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da </a:t>
            </a:r>
            <a:r>
              <a:rPr lang="pt-BR" sz="1300" spc="-1" dirty="0">
                <a:latin typeface="Calibri"/>
                <a:ea typeface="Arial"/>
              </a:rPr>
              <a:t>Folha </a:t>
            </a:r>
            <a:r>
              <a:rPr lang="pt-BR" sz="1300" spc="-1" dirty="0" smtClean="0">
                <a:latin typeface="Calibri"/>
                <a:ea typeface="Arial"/>
              </a:rPr>
              <a:t>Macapá NA.22-Y-D</a:t>
            </a:r>
            <a:endParaRPr lang="pt-BR" sz="1300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654012"/>
            <a:ext cx="1276176" cy="176457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41" y="654012"/>
            <a:ext cx="1261165" cy="177372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2741654"/>
            <a:ext cx="1272811" cy="175677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654" y="654012"/>
            <a:ext cx="1311342" cy="177002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805" y="2734166"/>
            <a:ext cx="1275683" cy="177372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05" y="2734166"/>
            <a:ext cx="1276036" cy="1781800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457643" y="3326368"/>
            <a:ext cx="45899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/>
                <a:ea typeface="Arial"/>
              </a:rPr>
              <a:t>Projeto Materiais de Construção da Região Metropolitana de Macapá – Estado do Amapá</a:t>
            </a:r>
            <a:endParaRPr lang="pt-BR" sz="1300" dirty="0"/>
          </a:p>
        </p:txBody>
      </p:sp>
      <p:sp>
        <p:nvSpPr>
          <p:cNvPr id="25" name="Retângulo 24"/>
          <p:cNvSpPr/>
          <p:nvPr/>
        </p:nvSpPr>
        <p:spPr>
          <a:xfrm>
            <a:off x="467544" y="3818811"/>
            <a:ext cx="454115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/>
                <a:ea typeface="Arial"/>
              </a:rPr>
              <a:t>Área de Relevante Interesse Mineral: Reserva Nacional do Cobre e associados - RENCA</a:t>
            </a:r>
            <a:endParaRPr lang="pt-BR"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5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1151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6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67544" y="1095852"/>
            <a:ext cx="4218087" cy="288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b="1" strike="noStrike" spc="-1" dirty="0" smtClean="0">
                <a:latin typeface="Calibri"/>
                <a:ea typeface="Arial"/>
              </a:rPr>
              <a:t> Gerência de Geologia e Recursos Minerais</a:t>
            </a:r>
            <a:br>
              <a:rPr lang="pt-BR" sz="1600" b="1" strike="noStrike" spc="-1" dirty="0" smtClean="0">
                <a:latin typeface="Calibri"/>
                <a:ea typeface="Arial"/>
              </a:rPr>
            </a:br>
            <a:r>
              <a:rPr lang="pt-BR" sz="1600" b="1" spc="-1" dirty="0">
                <a:latin typeface="Calibri"/>
                <a:ea typeface="Arial"/>
              </a:rPr>
              <a:t> </a:t>
            </a:r>
            <a:r>
              <a:rPr lang="pt-BR" sz="1600" b="1" spc="-1" dirty="0" smtClean="0">
                <a:latin typeface="Calibri"/>
                <a:ea typeface="Arial"/>
              </a:rPr>
              <a:t>     </a:t>
            </a:r>
            <a:endParaRPr lang="pt-BR" sz="1600" b="1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33426" y="2043272"/>
            <a:ext cx="46401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da </a:t>
            </a:r>
            <a:r>
              <a:rPr lang="pt-BR" sz="1300" spc="-1" dirty="0">
                <a:latin typeface="Calibri"/>
                <a:ea typeface="Arial"/>
              </a:rPr>
              <a:t>Folha </a:t>
            </a:r>
            <a:r>
              <a:rPr lang="pt-BR" sz="1300" spc="-1" dirty="0" smtClean="0">
                <a:latin typeface="Calibri"/>
                <a:ea typeface="Arial"/>
              </a:rPr>
              <a:t>Belém SA.22-X-D-III</a:t>
            </a:r>
            <a:endParaRPr lang="pt-BR" sz="1300" dirty="0"/>
          </a:p>
        </p:txBody>
      </p:sp>
      <p:sp>
        <p:nvSpPr>
          <p:cNvPr id="16" name="Retângulo 15"/>
          <p:cNvSpPr/>
          <p:nvPr/>
        </p:nvSpPr>
        <p:spPr>
          <a:xfrm>
            <a:off x="347668" y="2485438"/>
            <a:ext cx="45760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das Folhas São Domingos SB.21-Z-A-II e Jardim do Ouro SB.21-Z-A-III</a:t>
            </a:r>
            <a:endParaRPr lang="pt-BR" sz="1300" dirty="0"/>
          </a:p>
        </p:txBody>
      </p:sp>
      <p:sp>
        <p:nvSpPr>
          <p:cNvPr id="17" name="Retângulo 16"/>
          <p:cNvSpPr/>
          <p:nvPr/>
        </p:nvSpPr>
        <p:spPr>
          <a:xfrm>
            <a:off x="353855" y="2997606"/>
            <a:ext cx="476655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da </a:t>
            </a:r>
            <a:r>
              <a:rPr lang="pt-BR" sz="1300" spc="-1" dirty="0">
                <a:latin typeface="Calibri"/>
                <a:ea typeface="Arial"/>
              </a:rPr>
              <a:t>Folha </a:t>
            </a:r>
            <a:r>
              <a:rPr lang="pt-BR" sz="1300" spc="-1" dirty="0" smtClean="0">
                <a:latin typeface="Calibri"/>
                <a:ea typeface="Arial"/>
              </a:rPr>
              <a:t>Rio Trombetas SA.21-X-A</a:t>
            </a:r>
            <a:endParaRPr lang="pt-BR" sz="1300" dirty="0"/>
          </a:p>
        </p:txBody>
      </p:sp>
      <p:sp>
        <p:nvSpPr>
          <p:cNvPr id="24" name="Retângulo 23"/>
          <p:cNvSpPr/>
          <p:nvPr/>
        </p:nvSpPr>
        <p:spPr>
          <a:xfrm>
            <a:off x="365093" y="3458699"/>
            <a:ext cx="4608513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270" spc="-1" dirty="0">
                <a:latin typeface="Calibri"/>
                <a:ea typeface="Arial"/>
              </a:rPr>
              <a:t>Geologia e Recursos Minerais da Folha </a:t>
            </a:r>
            <a:r>
              <a:rPr lang="pt-BR" sz="1270" spc="-1" dirty="0" smtClean="0">
                <a:latin typeface="Calibri"/>
                <a:ea typeface="Arial"/>
              </a:rPr>
              <a:t>Repartimento SB.22-X-A</a:t>
            </a:r>
            <a:endParaRPr lang="pt-BR" sz="1270" dirty="0"/>
          </a:p>
        </p:txBody>
      </p:sp>
      <p:sp>
        <p:nvSpPr>
          <p:cNvPr id="25" name="Retângulo 24"/>
          <p:cNvSpPr/>
          <p:nvPr/>
        </p:nvSpPr>
        <p:spPr>
          <a:xfrm>
            <a:off x="347668" y="3935546"/>
            <a:ext cx="45411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e Recursos Minerais da Folha Tucuruí SA.22-Z-C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323528" y="1565835"/>
            <a:ext cx="46401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>
                <a:latin typeface="Calibri"/>
                <a:ea typeface="Arial"/>
              </a:rPr>
              <a:t>Geologia </a:t>
            </a:r>
            <a:r>
              <a:rPr lang="pt-BR" sz="1300" spc="-1" dirty="0" smtClean="0">
                <a:latin typeface="Calibri"/>
                <a:ea typeface="Arial"/>
              </a:rPr>
              <a:t>e Recursos Minerais do Estado do Pará</a:t>
            </a:r>
            <a:endParaRPr lang="pt-BR" sz="13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58" y="662697"/>
            <a:ext cx="1275683" cy="177431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14" y="662697"/>
            <a:ext cx="1224294" cy="17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65" y="657765"/>
            <a:ext cx="1264081" cy="177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18759" r="68807" b="17093"/>
          <a:stretch/>
        </p:blipFill>
        <p:spPr bwMode="auto">
          <a:xfrm>
            <a:off x="5071701" y="2734167"/>
            <a:ext cx="1266685" cy="1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18830" r="62142" b="15985"/>
          <a:stretch/>
        </p:blipFill>
        <p:spPr bwMode="auto">
          <a:xfrm>
            <a:off x="7698258" y="2730668"/>
            <a:ext cx="1273625" cy="178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18443" r="68883" b="16473"/>
          <a:stretch/>
        </p:blipFill>
        <p:spPr bwMode="auto">
          <a:xfrm>
            <a:off x="6395534" y="2734167"/>
            <a:ext cx="1251141" cy="17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7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5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1151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Sureg-BE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6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467544" y="1095852"/>
            <a:ext cx="4218087" cy="288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b="1" strike="noStrike" spc="-1" dirty="0" smtClean="0">
                <a:latin typeface="Calibri"/>
                <a:ea typeface="Arial"/>
              </a:rPr>
              <a:t> Gerência de Geologia e Recursos Minerais</a:t>
            </a:r>
            <a:br>
              <a:rPr lang="pt-BR" sz="1600" b="1" strike="noStrike" spc="-1" dirty="0" smtClean="0">
                <a:latin typeface="Calibri"/>
                <a:ea typeface="Arial"/>
              </a:rPr>
            </a:br>
            <a:r>
              <a:rPr lang="pt-BR" sz="1600" b="1" spc="-1" dirty="0">
                <a:latin typeface="Calibri"/>
                <a:ea typeface="Arial"/>
              </a:rPr>
              <a:t> </a:t>
            </a:r>
            <a:r>
              <a:rPr lang="pt-BR" sz="1600" b="1" spc="-1" dirty="0" smtClean="0">
                <a:latin typeface="Calibri"/>
                <a:ea typeface="Arial"/>
              </a:rPr>
              <a:t>     </a:t>
            </a:r>
            <a:endParaRPr lang="pt-BR" sz="1600" b="1" strike="noStrike" spc="-1" dirty="0" smtClean="0">
              <a:latin typeface="Calibri"/>
              <a:cs typeface="Calibri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82473" y="2376228"/>
            <a:ext cx="45899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/>
                <a:ea typeface="Arial"/>
              </a:rPr>
              <a:t>Projeto Materiais de Construção da Região de Marabá e Eldorado dos Carajás - PA</a:t>
            </a:r>
            <a:endParaRPr lang="pt-BR" sz="1300" dirty="0"/>
          </a:p>
        </p:txBody>
      </p:sp>
      <p:sp>
        <p:nvSpPr>
          <p:cNvPr id="25" name="Retângulo 24"/>
          <p:cNvSpPr/>
          <p:nvPr/>
        </p:nvSpPr>
        <p:spPr>
          <a:xfrm>
            <a:off x="467543" y="1612357"/>
            <a:ext cx="454115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/>
                <a:ea typeface="Arial"/>
              </a:rPr>
              <a:t>Área de Relevante Interesse Mineral - Província Mineral de Carajás, PA: Estratigrafia e Análise do Minério de Mn de Carajás – Área Azul, Sereno, </a:t>
            </a:r>
            <a:r>
              <a:rPr lang="pt-BR" sz="1300" spc="-1" dirty="0" err="1" smtClean="0">
                <a:latin typeface="Calibri"/>
                <a:ea typeface="Arial"/>
              </a:rPr>
              <a:t>Buritirama</a:t>
            </a:r>
            <a:r>
              <a:rPr lang="pt-BR" sz="1300" spc="-1" dirty="0" smtClean="0">
                <a:latin typeface="Calibri"/>
                <a:ea typeface="Arial"/>
              </a:rPr>
              <a:t> e Antônio Vicente</a:t>
            </a:r>
            <a:endParaRPr lang="pt-BR" sz="1300" dirty="0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27" y="727633"/>
            <a:ext cx="1362351" cy="1925201"/>
          </a:xfrm>
          <a:prstGeom prst="rect">
            <a:avLst/>
          </a:prstGeom>
        </p:spPr>
      </p:pic>
      <p:pic>
        <p:nvPicPr>
          <p:cNvPr id="31" name="Picture 2" descr="C:\Users\ulisses.costa\Documents\Supervisão\Lançamento DGM 2018\CAPAS DVD\ARIM CARAJAS - MANGANES\Capa_DVD_PMB_Carajás_M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6" t="3611" r="3018" b="4078"/>
          <a:stretch/>
        </p:blipFill>
        <p:spPr bwMode="auto">
          <a:xfrm>
            <a:off x="5742299" y="727633"/>
            <a:ext cx="1365232" cy="19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43" y="2714176"/>
            <a:ext cx="1352003" cy="1895488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467544" y="2963659"/>
            <a:ext cx="454115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/>
                <a:ea typeface="Arial"/>
              </a:rPr>
              <a:t>Área de Relevante Interesse Mineral – Cinturão Gurupi, Estado do Pará e Maranhão</a:t>
            </a:r>
            <a:endParaRPr lang="pt-BR" sz="13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27" y="2714176"/>
            <a:ext cx="1339645" cy="1895488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482870" y="3653386"/>
            <a:ext cx="45411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300" spc="-1" dirty="0" smtClean="0">
                <a:latin typeface="Calibri"/>
                <a:ea typeface="Arial"/>
              </a:rPr>
              <a:t>Geologia e Recursos Minerais do Estado do Maranhão</a:t>
            </a:r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1340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5242</TotalTime>
  <Words>998</Words>
  <Application>Microsoft Office PowerPoint</Application>
  <PresentationFormat>Apresentação na tela (16:9)</PresentationFormat>
  <Paragraphs>125</Paragraphs>
  <Slides>19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Nikola Alves</dc:creator>
  <cp:lastModifiedBy>Cristiane Silva de Sousa</cp:lastModifiedBy>
  <cp:revision>154</cp:revision>
  <dcterms:modified xsi:type="dcterms:W3CDTF">2020-11-16T22:28:53Z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Apresentação na tela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