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6"/>
  </p:notesMasterIdLst>
  <p:sldIdLst>
    <p:sldId id="256" r:id="rId3"/>
    <p:sldId id="277" r:id="rId4"/>
    <p:sldId id="274" r:id="rId5"/>
    <p:sldId id="266" r:id="rId6"/>
    <p:sldId id="272" r:id="rId7"/>
    <p:sldId id="278" r:id="rId8"/>
    <p:sldId id="275" r:id="rId9"/>
    <p:sldId id="276" r:id="rId10"/>
    <p:sldId id="267" r:id="rId11"/>
    <p:sldId id="280" r:id="rId12"/>
    <p:sldId id="268" r:id="rId13"/>
    <p:sldId id="281" r:id="rId14"/>
    <p:sldId id="265" r:id="rId15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93641-D888-43EC-8B1B-865F5DAA8153}" type="datetimeFigureOut">
              <a:rPr lang="pt-BR" smtClean="0"/>
              <a:t>18/11/2020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4BBE0-845F-41FB-8361-DBF06AF3A5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2926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9770f8acc4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9770f8acc4_1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8644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27432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192480" y="1152360"/>
            <a:ext cx="27432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73200" y="1152360"/>
            <a:ext cx="27432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27432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192480" y="2936880"/>
            <a:ext cx="27432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73200" y="2936880"/>
            <a:ext cx="27432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27432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192480" y="1152360"/>
            <a:ext cx="27432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73200" y="1152360"/>
            <a:ext cx="27432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27432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192480" y="2936880"/>
            <a:ext cx="27432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073200" y="2936880"/>
            <a:ext cx="27432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tIns="91440" bIns="91440" anchor="b">
            <a:noAutofit/>
          </a:bodyPr>
          <a:lstStyle/>
          <a:p>
            <a:r>
              <a:rPr lang="pt-BR" sz="5200" b="0" strike="noStrike" spc="-1">
                <a:solidFill>
                  <a:srgbClr val="000000"/>
                </a:solidFill>
                <a:latin typeface="Arial"/>
              </a:rPr>
              <a:t>Clique para editar o formato do texto do título</a:t>
            </a:r>
          </a:p>
        </p:txBody>
      </p:sp>
      <p:sp>
        <p:nvSpPr>
          <p:cNvPr id="4" name="PlaceHolder 2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>
            <a:noAutofit/>
          </a:bodyPr>
          <a:lstStyle/>
          <a:p>
            <a:pPr algn="r">
              <a:lnSpc>
                <a:spcPct val="100000"/>
              </a:lnSpc>
            </a:pPr>
            <a:fld id="{CA4607E2-70FF-468F-B2EA-7CF8BBDEC030}" type="slidenum">
              <a:rPr lang="pt-BR" sz="1000" b="0" strike="noStrike" spc="-1">
                <a:solidFill>
                  <a:srgbClr val="595959"/>
                </a:solidFill>
                <a:latin typeface="Arial"/>
                <a:ea typeface="Arial"/>
              </a:rPr>
              <a:pPr algn="r">
                <a:lnSpc>
                  <a:spcPct val="100000"/>
                </a:lnSpc>
              </a:pPr>
              <a:t>‹nº›</a:t>
            </a:fld>
            <a:endParaRPr lang="pt-BR" sz="10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tIns="91440" bIns="91440">
            <a:noAutofit/>
          </a:bodyPr>
          <a:lstStyle/>
          <a:p>
            <a:r>
              <a:rPr lang="pt-BR" sz="2800" b="0" strike="noStrike" spc="-1">
                <a:solidFill>
                  <a:srgbClr val="000000"/>
                </a:solidFill>
                <a:latin typeface="Arial"/>
              </a:rPr>
              <a:t>Clique para editar o formato do texto do título</a:t>
            </a: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tIns="91440" bIns="91440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7.º nível da estrutura de tópicos</a:t>
            </a:r>
          </a:p>
        </p:txBody>
      </p:sp>
      <p:sp>
        <p:nvSpPr>
          <p:cNvPr id="41" name="PlaceHolder 3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>
            <a:noAutofit/>
          </a:bodyPr>
          <a:lstStyle/>
          <a:p>
            <a:pPr algn="r">
              <a:lnSpc>
                <a:spcPct val="100000"/>
              </a:lnSpc>
            </a:pPr>
            <a:fld id="{A79AA8C3-55F2-42B5-BF68-77DD57A0E46A}" type="slidenum">
              <a:rPr lang="pt-BR" sz="1000" b="0" strike="noStrike" spc="-1">
                <a:solidFill>
                  <a:srgbClr val="595959"/>
                </a:solidFill>
                <a:latin typeface="Arial"/>
                <a:ea typeface="Arial"/>
              </a:rPr>
              <a:pPr algn="r">
                <a:lnSpc>
                  <a:spcPct val="100000"/>
                </a:lnSpc>
              </a:pPr>
              <a:t>‹nº›</a:t>
            </a:fld>
            <a:endParaRPr lang="pt-BR" sz="10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.jpeg"/><Relationship Id="rId7" Type="http://schemas.openxmlformats.org/officeDocument/2006/relationships/image" Target="../media/image3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3.jpeg"/><Relationship Id="rId5" Type="http://schemas.openxmlformats.org/officeDocument/2006/relationships/image" Target="../media/image4.png"/><Relationship Id="rId10" Type="http://schemas.openxmlformats.org/officeDocument/2006/relationships/image" Target="../media/image37.jpeg"/><Relationship Id="rId4" Type="http://schemas.openxmlformats.org/officeDocument/2006/relationships/image" Target="../media/image3.pn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8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eg"/><Relationship Id="rId3" Type="http://schemas.openxmlformats.org/officeDocument/2006/relationships/image" Target="../media/image2.jpeg"/><Relationship Id="rId7" Type="http://schemas.openxmlformats.org/officeDocument/2006/relationships/image" Target="../media/image14.png"/><Relationship Id="rId12" Type="http://schemas.openxmlformats.org/officeDocument/2006/relationships/image" Target="../media/image19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4.png"/><Relationship Id="rId10" Type="http://schemas.openxmlformats.org/officeDocument/2006/relationships/image" Target="../media/image17.jpg"/><Relationship Id="rId4" Type="http://schemas.openxmlformats.org/officeDocument/2006/relationships/image" Target="../media/image3.png"/><Relationship Id="rId9" Type="http://schemas.openxmlformats.org/officeDocument/2006/relationships/image" Target="../media/image16.jpeg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13" Type="http://schemas.openxmlformats.org/officeDocument/2006/relationships/image" Target="../media/image30.jpeg"/><Relationship Id="rId3" Type="http://schemas.openxmlformats.org/officeDocument/2006/relationships/image" Target="../media/image2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jpeg"/><Relationship Id="rId11" Type="http://schemas.openxmlformats.org/officeDocument/2006/relationships/image" Target="../media/image28.png"/><Relationship Id="rId5" Type="http://schemas.openxmlformats.org/officeDocument/2006/relationships/image" Target="../media/image4.png"/><Relationship Id="rId15" Type="http://schemas.openxmlformats.org/officeDocument/2006/relationships/image" Target="../media/image32.png"/><Relationship Id="rId10" Type="http://schemas.openxmlformats.org/officeDocument/2006/relationships/image" Target="../media/image27.jpeg"/><Relationship Id="rId4" Type="http://schemas.openxmlformats.org/officeDocument/2006/relationships/image" Target="../media/image3.png"/><Relationship Id="rId9" Type="http://schemas.openxmlformats.org/officeDocument/2006/relationships/image" Target="../media/image26.jpeg"/><Relationship Id="rId1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359280" y="245880"/>
            <a:ext cx="5034960" cy="34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  <a:spcAft>
                <a:spcPts val="601"/>
              </a:spcAft>
            </a:pPr>
            <a:r>
              <a:rPr lang="pt-BR" sz="2000" b="0" strike="noStrike" spc="-1">
                <a:solidFill>
                  <a:srgbClr val="F3F3F3"/>
                </a:solidFill>
                <a:latin typeface="Calibri"/>
                <a:ea typeface="Calibri"/>
              </a:rPr>
              <a:t>Serviço Geológico do Brasil - CPRM</a:t>
            </a:r>
            <a:endParaRPr lang="pt-BR" sz="2000" b="0" strike="noStrike" spc="-1"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180360" y="1946880"/>
            <a:ext cx="48193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" name="CustomShape 4"/>
          <p:cNvSpPr/>
          <p:nvPr/>
        </p:nvSpPr>
        <p:spPr>
          <a:xfrm>
            <a:off x="348840" y="630720"/>
            <a:ext cx="4706640" cy="12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pt-BR" sz="4000" b="1" strike="noStrike" spc="-1">
                <a:solidFill>
                  <a:srgbClr val="FFFFFF"/>
                </a:solidFill>
                <a:latin typeface="Calibri"/>
                <a:ea typeface="Calibri"/>
              </a:rPr>
              <a:t>Falando a mesma linguagem no SGB</a:t>
            </a:r>
            <a:endParaRPr lang="pt-BR" sz="4000" b="0" strike="noStrike" spc="-1">
              <a:latin typeface="Arial"/>
            </a:endParaRPr>
          </a:p>
        </p:txBody>
      </p:sp>
      <p:sp>
        <p:nvSpPr>
          <p:cNvPr id="6" name="CustomShape 3"/>
          <p:cNvSpPr/>
          <p:nvPr/>
        </p:nvSpPr>
        <p:spPr>
          <a:xfrm>
            <a:off x="388800" y="2167200"/>
            <a:ext cx="4257360" cy="88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  <a:spcAft>
                <a:spcPts val="601"/>
              </a:spcAft>
            </a:pPr>
            <a:r>
              <a:rPr lang="pt-BR" sz="1700" b="1" strike="noStrike" spc="-1" dirty="0">
                <a:solidFill>
                  <a:srgbClr val="F3F3F3"/>
                </a:solidFill>
                <a:latin typeface="Calibri"/>
                <a:ea typeface="Calibri"/>
              </a:rPr>
              <a:t>Coordenação:</a:t>
            </a:r>
            <a:endParaRPr lang="pt-BR" sz="17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601"/>
              </a:spcAft>
            </a:pPr>
            <a:r>
              <a:rPr lang="pt-BR" sz="1700" b="1" strike="noStrike" spc="-1" dirty="0" err="1">
                <a:solidFill>
                  <a:srgbClr val="F3F3F3"/>
                </a:solidFill>
                <a:latin typeface="Calibri"/>
                <a:ea typeface="Calibri"/>
              </a:rPr>
              <a:t>Derid</a:t>
            </a:r>
            <a:r>
              <a:rPr lang="pt-BR" sz="1700" b="1" strike="noStrike" spc="-1" dirty="0">
                <a:solidFill>
                  <a:srgbClr val="F3F3F3"/>
                </a:solidFill>
                <a:latin typeface="Calibri"/>
                <a:ea typeface="Calibri"/>
              </a:rPr>
              <a:t>/</a:t>
            </a:r>
            <a:r>
              <a:rPr lang="pt-BR" sz="1700" b="1" strike="noStrike" spc="-1" dirty="0" err="1">
                <a:solidFill>
                  <a:srgbClr val="F3F3F3"/>
                </a:solidFill>
                <a:latin typeface="Calibri"/>
                <a:ea typeface="Calibri"/>
              </a:rPr>
              <a:t>Direin</a:t>
            </a:r>
            <a:r>
              <a:rPr lang="pt-BR" sz="1700" b="1" strike="noStrike" spc="-1" dirty="0">
                <a:solidFill>
                  <a:srgbClr val="F3F3F3"/>
                </a:solidFill>
                <a:latin typeface="Calibri"/>
                <a:ea typeface="Calibri"/>
              </a:rPr>
              <a:t>/</a:t>
            </a:r>
            <a:r>
              <a:rPr lang="pt-BR" sz="1700" b="1" strike="noStrike" spc="-1" dirty="0" err="1">
                <a:solidFill>
                  <a:srgbClr val="F3F3F3"/>
                </a:solidFill>
                <a:latin typeface="Calibri"/>
                <a:ea typeface="Calibri"/>
              </a:rPr>
              <a:t>Dimark</a:t>
            </a:r>
            <a:r>
              <a:rPr lang="pt-BR" sz="1700" b="1" strike="noStrike" spc="-1" dirty="0">
                <a:solidFill>
                  <a:srgbClr val="F3F3F3"/>
                </a:solidFill>
                <a:latin typeface="Calibri"/>
                <a:ea typeface="Calibri"/>
              </a:rPr>
              <a:t>/</a:t>
            </a:r>
            <a:r>
              <a:rPr lang="pt-BR" sz="1700" b="1" strike="noStrike" spc="-1" dirty="0" err="1">
                <a:solidFill>
                  <a:srgbClr val="F3F3F3"/>
                </a:solidFill>
                <a:latin typeface="Calibri"/>
                <a:ea typeface="Calibri"/>
              </a:rPr>
              <a:t>Asscom</a:t>
            </a:r>
            <a:r>
              <a:rPr lang="pt-BR" sz="1700" b="1" strike="noStrike" spc="-1" dirty="0">
                <a:solidFill>
                  <a:srgbClr val="F3F3F3"/>
                </a:solidFill>
                <a:latin typeface="Calibri"/>
                <a:ea typeface="Calibri"/>
              </a:rPr>
              <a:t>/Ouvidoria </a:t>
            </a:r>
            <a:endParaRPr lang="pt-BR" sz="17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m 14"/>
          <p:cNvPicPr/>
          <p:nvPr/>
        </p:nvPicPr>
        <p:blipFill>
          <a:blip r:embed="rId3" cstate="print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>
            <a:noFill/>
          </a:ln>
        </p:spPr>
      </p:pic>
      <p:pic>
        <p:nvPicPr>
          <p:cNvPr id="83" name="Google Shape;127;p20"/>
          <p:cNvPicPr/>
          <p:nvPr/>
        </p:nvPicPr>
        <p:blipFill>
          <a:blip r:embed="rId4" cstate="print"/>
          <a:srcRect l="9" r="20"/>
          <a:stretch/>
        </p:blipFill>
        <p:spPr>
          <a:xfrm>
            <a:off x="0" y="0"/>
            <a:ext cx="9143640" cy="5155200"/>
          </a:xfrm>
          <a:prstGeom prst="rect">
            <a:avLst/>
          </a:prstGeom>
          <a:ln>
            <a:noFill/>
          </a:ln>
        </p:spPr>
      </p:pic>
      <p:sp>
        <p:nvSpPr>
          <p:cNvPr id="84" name="CustomShape 1"/>
          <p:cNvSpPr/>
          <p:nvPr/>
        </p:nvSpPr>
        <p:spPr>
          <a:xfrm>
            <a:off x="251520" y="407520"/>
            <a:ext cx="8712968" cy="4048560"/>
          </a:xfrm>
          <a:prstGeom prst="rect">
            <a:avLst/>
          </a:prstGeom>
          <a:solidFill>
            <a:srgbClr val="FFFFFF">
              <a:alpha val="5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7" name="Google Shape;121;p19"/>
          <p:cNvPicPr/>
          <p:nvPr/>
        </p:nvPicPr>
        <p:blipFill>
          <a:blip r:embed="rId5" cstate="print"/>
          <a:stretch/>
        </p:blipFill>
        <p:spPr>
          <a:xfrm>
            <a:off x="0" y="4806720"/>
            <a:ext cx="9143640" cy="370800"/>
          </a:xfrm>
          <a:prstGeom prst="rect">
            <a:avLst/>
          </a:prstGeom>
          <a:ln>
            <a:noFill/>
          </a:ln>
        </p:spPr>
      </p:pic>
      <p:sp>
        <p:nvSpPr>
          <p:cNvPr id="11" name="CustomShape 3"/>
          <p:cNvSpPr/>
          <p:nvPr/>
        </p:nvSpPr>
        <p:spPr>
          <a:xfrm>
            <a:off x="755576" y="1131590"/>
            <a:ext cx="5808646" cy="18722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pt-BR" sz="1600" strike="noStrike" spc="-1" dirty="0" smtClean="0">
                <a:latin typeface="Calibri"/>
                <a:ea typeface="Arial"/>
              </a:rPr>
              <a:t> Gerência de </a:t>
            </a:r>
            <a:r>
              <a:rPr lang="pt-BR" sz="1600" strike="noStrike" spc="-1" dirty="0" smtClean="0">
                <a:latin typeface="Calibri"/>
                <a:cs typeface="Calibri" pitchFamily="34" charset="0"/>
              </a:rPr>
              <a:t>Administração e Finanças</a:t>
            </a:r>
          </a:p>
          <a:p>
            <a:pPr>
              <a:lnSpc>
                <a:spcPct val="100000"/>
              </a:lnSpc>
            </a:pPr>
            <a:r>
              <a:rPr lang="pt-BR" sz="1600" i="1" spc="-1" dirty="0">
                <a:latin typeface="Calibri"/>
                <a:ea typeface="Arial"/>
              </a:rPr>
              <a:t>A Gerência de Administração e Finanças é responsável pelas atividades administrativas e financeiras da Residência de Porto Velho. </a:t>
            </a:r>
            <a:r>
              <a:rPr lang="pt-BR" sz="1600" i="1" spc="-1" dirty="0" smtClean="0">
                <a:latin typeface="Calibri"/>
                <a:ea typeface="Arial"/>
              </a:rPr>
              <a:t>Foi </a:t>
            </a:r>
            <a:r>
              <a:rPr lang="pt-BR" sz="1600" i="1" spc="-1" dirty="0">
                <a:latin typeface="Calibri"/>
                <a:ea typeface="Arial"/>
              </a:rPr>
              <a:t>destaque nacional nas ações do PAC, efetuando vários processos licitatórios para estruturação dos </a:t>
            </a:r>
            <a:r>
              <a:rPr lang="pt-BR" sz="1600" i="1" spc="-1" dirty="0" smtClean="0">
                <a:latin typeface="Calibri"/>
                <a:ea typeface="Arial"/>
              </a:rPr>
              <a:t>Laboratórios </a:t>
            </a:r>
            <a:r>
              <a:rPr lang="pt-BR" sz="1600" i="1" spc="-1" dirty="0">
                <a:latin typeface="Calibri"/>
                <a:ea typeface="Arial"/>
              </a:rPr>
              <a:t>e </a:t>
            </a:r>
            <a:r>
              <a:rPr lang="pt-BR" sz="1600" i="1" spc="-1" dirty="0" err="1" smtClean="0">
                <a:latin typeface="Calibri"/>
                <a:ea typeface="Arial"/>
              </a:rPr>
              <a:t>Litotecas</a:t>
            </a:r>
            <a:r>
              <a:rPr lang="pt-BR" sz="1600" i="1" spc="-1" dirty="0" smtClean="0">
                <a:latin typeface="Calibri"/>
                <a:ea typeface="Arial"/>
              </a:rPr>
              <a:t> </a:t>
            </a:r>
            <a:r>
              <a:rPr lang="pt-BR" sz="1600" i="1" spc="-1" dirty="0">
                <a:latin typeface="Calibri"/>
                <a:ea typeface="Arial"/>
              </a:rPr>
              <a:t>das unidades </a:t>
            </a:r>
            <a:r>
              <a:rPr lang="pt-BR" sz="1600" i="1" spc="-1" dirty="0" smtClean="0">
                <a:latin typeface="Calibri"/>
                <a:ea typeface="Arial"/>
              </a:rPr>
              <a:t>regionais do SGB, </a:t>
            </a:r>
            <a:r>
              <a:rPr lang="pt-BR" sz="1600" i="1" spc="-1" dirty="0">
                <a:latin typeface="Calibri"/>
                <a:ea typeface="Arial"/>
              </a:rPr>
              <a:t>além de pioneira na implantação do uso do cartão corporativo nas atividades de campo.</a:t>
            </a:r>
          </a:p>
          <a:p>
            <a:pPr>
              <a:lnSpc>
                <a:spcPct val="100000"/>
              </a:lnSpc>
            </a:pPr>
            <a:endParaRPr lang="pt-BR" sz="1400" i="1" spc="-1" dirty="0">
              <a:latin typeface="Calibri"/>
              <a:ea typeface="Arial"/>
            </a:endParaRPr>
          </a:p>
        </p:txBody>
      </p:sp>
      <p:sp>
        <p:nvSpPr>
          <p:cNvPr id="9" name="CustomShape 3"/>
          <p:cNvSpPr/>
          <p:nvPr/>
        </p:nvSpPr>
        <p:spPr>
          <a:xfrm>
            <a:off x="755576" y="555526"/>
            <a:ext cx="5040560" cy="5224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600" b="1" strike="noStrike" spc="-1" dirty="0" smtClean="0">
                <a:solidFill>
                  <a:srgbClr val="2E363D"/>
                </a:solidFill>
                <a:latin typeface="Calibri"/>
                <a:ea typeface="Calibri"/>
              </a:rPr>
              <a:t>Produtos do SGB na REPO</a:t>
            </a:r>
            <a:endParaRPr lang="pt-BR" sz="2600" b="0" strike="noStrike" spc="-1" dirty="0">
              <a:latin typeface="Arial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322" y="2658796"/>
            <a:ext cx="2053235" cy="1539927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contourW="19050">
            <a:extrusionClr>
              <a:schemeClr val="tx1"/>
            </a:extrusionClr>
            <a:contourClr>
              <a:schemeClr val="tx1"/>
            </a:contourClr>
          </a:sp3d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322" y="993424"/>
            <a:ext cx="2053629" cy="1584176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contourW="19050">
            <a:extrusionClr>
              <a:schemeClr val="tx1"/>
            </a:extrusionClr>
            <a:contourClr>
              <a:schemeClr val="tx1"/>
            </a:contourClr>
          </a:sp3d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036" y="2837829"/>
            <a:ext cx="1224136" cy="131101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3"/>
          <a:stretch/>
        </p:blipFill>
        <p:spPr>
          <a:xfrm>
            <a:off x="2700184" y="3582268"/>
            <a:ext cx="1322141" cy="56657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2" t="17123" r="31120" b="17148"/>
          <a:stretch/>
        </p:blipFill>
        <p:spPr>
          <a:xfrm>
            <a:off x="755968" y="3305425"/>
            <a:ext cx="913805" cy="84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62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m 14"/>
          <p:cNvPicPr/>
          <p:nvPr/>
        </p:nvPicPr>
        <p:blipFill>
          <a:blip r:embed="rId3" cstate="print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>
            <a:noFill/>
          </a:ln>
        </p:spPr>
      </p:pic>
      <p:pic>
        <p:nvPicPr>
          <p:cNvPr id="83" name="Google Shape;127;p20"/>
          <p:cNvPicPr/>
          <p:nvPr/>
        </p:nvPicPr>
        <p:blipFill>
          <a:blip r:embed="rId4" cstate="print"/>
          <a:srcRect l="9" r="20"/>
          <a:stretch/>
        </p:blipFill>
        <p:spPr>
          <a:xfrm>
            <a:off x="0" y="0"/>
            <a:ext cx="9143640" cy="5155200"/>
          </a:xfrm>
          <a:prstGeom prst="rect">
            <a:avLst/>
          </a:prstGeom>
          <a:ln>
            <a:noFill/>
          </a:ln>
        </p:spPr>
      </p:pic>
      <p:sp>
        <p:nvSpPr>
          <p:cNvPr id="15" name="CustomShape 1"/>
          <p:cNvSpPr/>
          <p:nvPr/>
        </p:nvSpPr>
        <p:spPr>
          <a:xfrm>
            <a:off x="251520" y="407520"/>
            <a:ext cx="8712968" cy="4048560"/>
          </a:xfrm>
          <a:prstGeom prst="rect">
            <a:avLst/>
          </a:prstGeom>
          <a:solidFill>
            <a:srgbClr val="FFFFFF">
              <a:alpha val="5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CustomShape 3"/>
          <p:cNvSpPr/>
          <p:nvPr/>
        </p:nvSpPr>
        <p:spPr>
          <a:xfrm>
            <a:off x="755576" y="555526"/>
            <a:ext cx="3164760" cy="5224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600" b="1" strike="noStrike" spc="-1" dirty="0" smtClean="0">
                <a:solidFill>
                  <a:srgbClr val="2E363D"/>
                </a:solidFill>
                <a:latin typeface="Calibri"/>
                <a:ea typeface="Calibri"/>
              </a:rPr>
              <a:t>Parcerias Institucionais</a:t>
            </a:r>
            <a:endParaRPr lang="pt-BR" sz="2600" b="0" strike="noStrike" spc="-1" dirty="0">
              <a:latin typeface="Arial"/>
            </a:endParaRPr>
          </a:p>
        </p:txBody>
      </p:sp>
      <p:pic>
        <p:nvPicPr>
          <p:cNvPr id="87" name="Google Shape;121;p19"/>
          <p:cNvPicPr/>
          <p:nvPr/>
        </p:nvPicPr>
        <p:blipFill>
          <a:blip r:embed="rId5" cstate="print"/>
          <a:stretch/>
        </p:blipFill>
        <p:spPr>
          <a:xfrm>
            <a:off x="0" y="4806720"/>
            <a:ext cx="9143640" cy="370800"/>
          </a:xfrm>
          <a:prstGeom prst="rect">
            <a:avLst/>
          </a:prstGeom>
          <a:ln>
            <a:noFill/>
          </a:ln>
        </p:spPr>
      </p:pic>
      <p:sp>
        <p:nvSpPr>
          <p:cNvPr id="9" name="CustomShape 3"/>
          <p:cNvSpPr/>
          <p:nvPr/>
        </p:nvSpPr>
        <p:spPr>
          <a:xfrm>
            <a:off x="755575" y="987574"/>
            <a:ext cx="6120681" cy="12463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just"/>
            <a:r>
              <a:rPr lang="pt-BR" sz="1400" i="1" spc="-1" dirty="0" smtClean="0">
                <a:latin typeface="Calibri"/>
                <a:ea typeface="Arial"/>
              </a:rPr>
              <a:t>Acordo de Cooperação Técnica celebrado entre o Serviço Geológico Do Brasil/CPRM e o Departamento de Estradas, Rodagens, Infraestrutura e Serviços Públicos do Estado de Rondônia </a:t>
            </a:r>
            <a:r>
              <a:rPr lang="pt-BR" sz="1400" i="1" spc="-1" dirty="0">
                <a:latin typeface="Calibri"/>
                <a:ea typeface="Arial"/>
              </a:rPr>
              <a:t>- </a:t>
            </a:r>
            <a:r>
              <a:rPr lang="pt-BR" sz="1400" i="1" spc="-1" dirty="0" smtClean="0">
                <a:latin typeface="Calibri"/>
                <a:ea typeface="Arial"/>
              </a:rPr>
              <a:t>DER/RO, objetivando o </a:t>
            </a:r>
            <a:r>
              <a:rPr lang="pt-BR" sz="1400" i="1" spc="-1" dirty="0">
                <a:latin typeface="Calibri"/>
                <a:ea typeface="Arial"/>
              </a:rPr>
              <a:t>compartilhamento de informações que contribuam para o aumento do conhecimento das adequabilidades e limitações do meio ambiente no âmbito das </a:t>
            </a:r>
            <a:r>
              <a:rPr lang="pt-BR" sz="1400" i="1" spc="-1" dirty="0" smtClean="0">
                <a:latin typeface="Calibri"/>
                <a:ea typeface="Arial"/>
              </a:rPr>
              <a:t>geociências.</a:t>
            </a:r>
          </a:p>
          <a:p>
            <a:pPr algn="just"/>
            <a:endParaRPr lang="pt-BR" sz="1400" i="1" spc="-1" dirty="0">
              <a:latin typeface="Calibri"/>
              <a:ea typeface="Arial"/>
            </a:endParaRPr>
          </a:p>
          <a:p>
            <a:pPr algn="just"/>
            <a:endParaRPr lang="pt-BR" sz="1400" i="1" spc="-1" dirty="0" smtClean="0">
              <a:latin typeface="Calibri"/>
              <a:ea typeface="Arial"/>
            </a:endParaRPr>
          </a:p>
        </p:txBody>
      </p:sp>
      <p:pic>
        <p:nvPicPr>
          <p:cNvPr id="8" name="Imagem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1" y="971711"/>
            <a:ext cx="1631736" cy="1095983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141" y="1805565"/>
            <a:ext cx="1261875" cy="26212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CaixaDeTexto 2"/>
          <p:cNvSpPr txBox="1"/>
          <p:nvPr/>
        </p:nvSpPr>
        <p:spPr>
          <a:xfrm>
            <a:off x="683569" y="2067694"/>
            <a:ext cx="805215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i="1" spc="-1" dirty="0">
                <a:latin typeface="Calibri"/>
                <a:ea typeface="Arial"/>
              </a:rPr>
              <a:t>Acordo de Cooperação Técnica celebrado entre o Serviço Geológico do Brasil/CPRM e a Secretaria de Estado do Desenvolvimento Ambiental – SEDAM/RO, objetivando o compartilhamento de dados e informações de águas subterrâneas no âmbito do estado de Rondônia, abrangendo coleta, tratamento, armazenamento e difusão destes dados, através do uso do Programa de Entrada de Dados do Sistema de Informações de Águas Subterrâneas (SIAGAS</a:t>
            </a:r>
            <a:r>
              <a:rPr lang="pt-BR" sz="1400" i="1" spc="-1" dirty="0" smtClean="0">
                <a:latin typeface="Calibri"/>
                <a:ea typeface="Arial"/>
              </a:rPr>
              <a:t>).</a:t>
            </a:r>
          </a:p>
          <a:p>
            <a:pPr algn="just"/>
            <a:endParaRPr lang="pt-BR" sz="700" i="1" spc="-1" dirty="0">
              <a:latin typeface="Calibri"/>
            </a:endParaRPr>
          </a:p>
          <a:p>
            <a:pPr algn="just"/>
            <a:r>
              <a:rPr lang="pt-BR" sz="1400" i="1" spc="-1" dirty="0">
                <a:latin typeface="Calibri"/>
                <a:ea typeface="Arial"/>
              </a:rPr>
              <a:t>Acordo de Cooperação Técnica celebrado entre o Serviço Geológico do Brasil/CPRM </a:t>
            </a:r>
            <a:r>
              <a:rPr lang="pt-BR" sz="1400" i="1" spc="-1" dirty="0" smtClean="0">
                <a:latin typeface="Calibri"/>
                <a:ea typeface="Arial"/>
              </a:rPr>
              <a:t>e </a:t>
            </a:r>
            <a:r>
              <a:rPr lang="pt-BR" sz="1400" i="1" spc="-1" dirty="0" smtClean="0">
                <a:latin typeface="Calibri"/>
              </a:rPr>
              <a:t>o Instituto </a:t>
            </a:r>
            <a:r>
              <a:rPr lang="pt-BR" sz="1400" i="1" spc="-1" dirty="0">
                <a:latin typeface="Calibri"/>
              </a:rPr>
              <a:t>de Meio Ambiente do </a:t>
            </a:r>
            <a:r>
              <a:rPr lang="pt-BR" sz="1400" i="1" spc="-1" dirty="0" smtClean="0">
                <a:latin typeface="Calibri"/>
              </a:rPr>
              <a:t>Acre – IMAC, visando o compartilhamento de dados e informações de águas subterrâneas, batimetria, geologia, recursos minerais e cartografia abrangendo a coleta, tratamento, armazenamento e difusão destes dados, bem como, a realização de palestras informativas e educativas para os colaboradores de ambas instituições.</a:t>
            </a:r>
            <a:endParaRPr lang="pt-BR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m 14"/>
          <p:cNvPicPr/>
          <p:nvPr/>
        </p:nvPicPr>
        <p:blipFill>
          <a:blip r:embed="rId3" cstate="print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>
            <a:noFill/>
          </a:ln>
        </p:spPr>
      </p:pic>
      <p:pic>
        <p:nvPicPr>
          <p:cNvPr id="83" name="Google Shape;127;p20"/>
          <p:cNvPicPr/>
          <p:nvPr/>
        </p:nvPicPr>
        <p:blipFill>
          <a:blip r:embed="rId4" cstate="print"/>
          <a:srcRect l="9" r="20"/>
          <a:stretch/>
        </p:blipFill>
        <p:spPr>
          <a:xfrm>
            <a:off x="0" y="0"/>
            <a:ext cx="9143640" cy="5155200"/>
          </a:xfrm>
          <a:prstGeom prst="rect">
            <a:avLst/>
          </a:prstGeom>
          <a:ln>
            <a:noFill/>
          </a:ln>
        </p:spPr>
      </p:pic>
      <p:sp>
        <p:nvSpPr>
          <p:cNvPr id="15" name="CustomShape 1"/>
          <p:cNvSpPr/>
          <p:nvPr/>
        </p:nvSpPr>
        <p:spPr>
          <a:xfrm>
            <a:off x="251520" y="407520"/>
            <a:ext cx="8712968" cy="4048560"/>
          </a:xfrm>
          <a:prstGeom prst="rect">
            <a:avLst/>
          </a:prstGeom>
          <a:solidFill>
            <a:srgbClr val="FFFFFF">
              <a:alpha val="5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CustomShape 3"/>
          <p:cNvSpPr/>
          <p:nvPr/>
        </p:nvSpPr>
        <p:spPr>
          <a:xfrm>
            <a:off x="755576" y="555526"/>
            <a:ext cx="3164760" cy="5224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600" b="1" strike="noStrike" spc="-1" dirty="0" smtClean="0">
                <a:solidFill>
                  <a:srgbClr val="2E363D"/>
                </a:solidFill>
                <a:latin typeface="Calibri"/>
                <a:ea typeface="Calibri"/>
              </a:rPr>
              <a:t>Relações Institucionais</a:t>
            </a:r>
            <a:endParaRPr lang="pt-BR" sz="2600" b="0" strike="noStrike" spc="-1" dirty="0">
              <a:latin typeface="Arial"/>
            </a:endParaRPr>
          </a:p>
        </p:txBody>
      </p:sp>
      <p:pic>
        <p:nvPicPr>
          <p:cNvPr id="87" name="Google Shape;121;p19"/>
          <p:cNvPicPr/>
          <p:nvPr/>
        </p:nvPicPr>
        <p:blipFill>
          <a:blip r:embed="rId5" cstate="print"/>
          <a:stretch/>
        </p:blipFill>
        <p:spPr>
          <a:xfrm>
            <a:off x="0" y="4806720"/>
            <a:ext cx="9143640" cy="370800"/>
          </a:xfrm>
          <a:prstGeom prst="rect">
            <a:avLst/>
          </a:prstGeom>
          <a:ln>
            <a:noFill/>
          </a:ln>
        </p:spPr>
      </p:pic>
      <p:sp>
        <p:nvSpPr>
          <p:cNvPr id="16" name="CustomShape 3"/>
          <p:cNvSpPr/>
          <p:nvPr/>
        </p:nvSpPr>
        <p:spPr>
          <a:xfrm>
            <a:off x="755576" y="1203598"/>
            <a:ext cx="7968441" cy="14584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just"/>
            <a:r>
              <a:rPr lang="pt-BR" sz="1600" i="1" spc="-1" dirty="0">
                <a:latin typeface="Calibri"/>
                <a:ea typeface="Arial"/>
              </a:rPr>
              <a:t>Participação no Monitoramento de Eventos </a:t>
            </a:r>
            <a:r>
              <a:rPr lang="pt-BR" sz="1600" i="1" spc="-1" dirty="0" err="1">
                <a:latin typeface="Calibri"/>
                <a:ea typeface="Arial"/>
              </a:rPr>
              <a:t>Hidrometeorológicos</a:t>
            </a:r>
            <a:r>
              <a:rPr lang="pt-BR" sz="1600" i="1" spc="-1" dirty="0">
                <a:latin typeface="Calibri"/>
                <a:ea typeface="Arial"/>
              </a:rPr>
              <a:t> do Acre e Rondônia, em parceria com a Agência Nacional de Águas, </a:t>
            </a:r>
            <a:r>
              <a:rPr lang="pt-BR" sz="1600" i="1" spc="-1" dirty="0" smtClean="0">
                <a:latin typeface="Calibri"/>
                <a:ea typeface="Arial"/>
              </a:rPr>
              <a:t>Centro </a:t>
            </a:r>
            <a:r>
              <a:rPr lang="pt-BR" sz="1600" i="1" spc="-1" dirty="0">
                <a:latin typeface="Calibri"/>
                <a:ea typeface="Arial"/>
              </a:rPr>
              <a:t>Nacional de Monitoramento e Alertas de Desastres Naturais, Centro Gestor e Operacional do Sistema de Proteção da </a:t>
            </a:r>
            <a:r>
              <a:rPr lang="pt-BR" sz="1600" i="1" spc="-1" dirty="0" smtClean="0">
                <a:latin typeface="Calibri"/>
                <a:ea typeface="Arial"/>
              </a:rPr>
              <a:t>Amazônia, Defesa </a:t>
            </a:r>
            <a:r>
              <a:rPr lang="pt-BR" sz="1600" i="1" spc="-1" dirty="0">
                <a:latin typeface="Calibri"/>
                <a:ea typeface="Arial"/>
              </a:rPr>
              <a:t>Civil Municipal e Estadual e órgãos gestores estaduais de recursos hídricos.</a:t>
            </a:r>
          </a:p>
          <a:p>
            <a:pPr algn="just"/>
            <a:endParaRPr lang="pt-BR" sz="1600" i="1" spc="-1" dirty="0" smtClean="0">
              <a:latin typeface="Calibri"/>
              <a:ea typeface="Arial"/>
            </a:endParaRPr>
          </a:p>
          <a:p>
            <a:pPr algn="just"/>
            <a:r>
              <a:rPr lang="pt-BR" sz="1600" i="1" spc="-1" dirty="0" smtClean="0">
                <a:latin typeface="Calibri"/>
                <a:ea typeface="Arial"/>
              </a:rPr>
              <a:t>Atividades </a:t>
            </a:r>
            <a:r>
              <a:rPr lang="pt-BR" sz="1600" i="1" spc="-1" dirty="0">
                <a:latin typeface="Calibri"/>
                <a:ea typeface="Arial"/>
              </a:rPr>
              <a:t>em desenvolvimento com a  Fundação Nacional de Saúde objetivando o estudo </a:t>
            </a:r>
            <a:r>
              <a:rPr lang="pt-BR" sz="1600" i="1" spc="-1" dirty="0" err="1">
                <a:latin typeface="Calibri"/>
                <a:ea typeface="Arial"/>
              </a:rPr>
              <a:t>hidrogeológico</a:t>
            </a:r>
            <a:r>
              <a:rPr lang="pt-BR" sz="1600" i="1" spc="-1" dirty="0">
                <a:latin typeface="Calibri"/>
                <a:ea typeface="Arial"/>
              </a:rPr>
              <a:t>/geofísico no Distrito de Nova Dimensão, município de Nova </a:t>
            </a:r>
            <a:r>
              <a:rPr lang="pt-BR" sz="1600" i="1" spc="-1" dirty="0" smtClean="0">
                <a:latin typeface="Calibri"/>
                <a:ea typeface="Arial"/>
              </a:rPr>
              <a:t>Mamoré/RO</a:t>
            </a:r>
            <a:r>
              <a:rPr lang="pt-BR" sz="1600" i="1" spc="-1" dirty="0">
                <a:latin typeface="Calibri"/>
                <a:ea typeface="Arial"/>
              </a:rPr>
              <a:t>.</a:t>
            </a:r>
          </a:p>
          <a:p>
            <a:endParaRPr lang="pt-BR" sz="1600" i="1" spc="-1" dirty="0">
              <a:latin typeface="Calibri"/>
              <a:ea typeface="Arial"/>
            </a:endParaRPr>
          </a:p>
          <a:p>
            <a:pPr algn="just"/>
            <a:r>
              <a:rPr lang="pt-BR" sz="1600" i="1" spc="-1" dirty="0" smtClean="0">
                <a:latin typeface="Calibri"/>
                <a:ea typeface="Arial"/>
              </a:rPr>
              <a:t>Atividades em desenvolvimento com a Companhia </a:t>
            </a:r>
            <a:r>
              <a:rPr lang="pt-BR" sz="1600" i="1" spc="-1" dirty="0">
                <a:latin typeface="Calibri"/>
                <a:ea typeface="Arial"/>
              </a:rPr>
              <a:t>de Águas e Esgotos de Rondônia </a:t>
            </a:r>
            <a:r>
              <a:rPr lang="pt-BR" sz="1600" i="1" spc="-1" dirty="0" smtClean="0">
                <a:latin typeface="Calibri"/>
                <a:ea typeface="Arial"/>
              </a:rPr>
              <a:t>– CAERD</a:t>
            </a:r>
            <a:r>
              <a:rPr lang="pt-BR" sz="1600" i="1" spc="-1" dirty="0">
                <a:latin typeface="Calibri"/>
                <a:ea typeface="Arial"/>
              </a:rPr>
              <a:t>, sobre avaliação </a:t>
            </a:r>
            <a:r>
              <a:rPr lang="pt-BR" sz="1600" i="1" spc="-1" dirty="0" err="1">
                <a:latin typeface="Calibri"/>
                <a:ea typeface="Arial"/>
              </a:rPr>
              <a:t>hidrogeológica</a:t>
            </a:r>
            <a:r>
              <a:rPr lang="pt-BR" sz="1600" i="1" spc="-1" dirty="0">
                <a:latin typeface="Calibri"/>
                <a:ea typeface="Arial"/>
              </a:rPr>
              <a:t> de áreas </a:t>
            </a:r>
            <a:r>
              <a:rPr lang="pt-BR" sz="1600" i="1" spc="-1" dirty="0" smtClean="0">
                <a:latin typeface="Calibri"/>
                <a:ea typeface="Arial"/>
              </a:rPr>
              <a:t>urbanas de alguns municípios no </a:t>
            </a:r>
            <a:r>
              <a:rPr lang="pt-BR" sz="1600" i="1" spc="-1" dirty="0">
                <a:latin typeface="Calibri"/>
                <a:ea typeface="Arial"/>
              </a:rPr>
              <a:t>Estado de Rondônia, contextualizando o substrato geológico e as respectivas unidades </a:t>
            </a:r>
            <a:r>
              <a:rPr lang="pt-BR" sz="1600" i="1" spc="-1" dirty="0" err="1" smtClean="0">
                <a:latin typeface="Calibri"/>
                <a:ea typeface="Arial"/>
              </a:rPr>
              <a:t>litoestatigráficas</a:t>
            </a:r>
            <a:r>
              <a:rPr lang="pt-BR" sz="1600" i="1" spc="-1" dirty="0" smtClean="0">
                <a:latin typeface="Calibri"/>
                <a:ea typeface="Arial"/>
              </a:rPr>
              <a:t> </a:t>
            </a:r>
            <a:r>
              <a:rPr lang="pt-BR" sz="1600" i="1" spc="-1" dirty="0">
                <a:latin typeface="Calibri"/>
                <a:ea typeface="Arial"/>
              </a:rPr>
              <a:t>e potencialidade </a:t>
            </a:r>
            <a:r>
              <a:rPr lang="pt-BR" sz="1600" i="1" spc="-1" dirty="0" err="1" smtClean="0">
                <a:latin typeface="Calibri"/>
                <a:ea typeface="Arial"/>
              </a:rPr>
              <a:t>hidrogeológica</a:t>
            </a:r>
            <a:r>
              <a:rPr lang="pt-BR" sz="1600" i="1" spc="-1" dirty="0" smtClean="0">
                <a:latin typeface="Calibri"/>
                <a:ea typeface="Arial"/>
              </a:rPr>
              <a:t>, </a:t>
            </a:r>
            <a:r>
              <a:rPr lang="pt-BR" sz="1600" i="1" spc="-1" dirty="0">
                <a:latin typeface="Calibri"/>
                <a:ea typeface="Arial"/>
              </a:rPr>
              <a:t>visando o abastecimento de </a:t>
            </a:r>
            <a:r>
              <a:rPr lang="pt-BR" sz="1600" i="1" spc="-1" dirty="0" smtClean="0">
                <a:latin typeface="Calibri"/>
                <a:ea typeface="Arial"/>
              </a:rPr>
              <a:t>água em áreas urbanas.</a:t>
            </a:r>
          </a:p>
          <a:p>
            <a:endParaRPr lang="pt-BR" sz="1600" i="1" spc="-1" dirty="0">
              <a:latin typeface="Calibri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644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A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310;p40"/>
          <p:cNvPicPr/>
          <p:nvPr/>
        </p:nvPicPr>
        <p:blipFill>
          <a:blip r:embed="rId2" cstate="print"/>
          <a:stretch/>
        </p:blipFill>
        <p:spPr>
          <a:xfrm>
            <a:off x="5365440" y="4519800"/>
            <a:ext cx="2674440" cy="295200"/>
          </a:xfrm>
          <a:prstGeom prst="rect">
            <a:avLst/>
          </a:prstGeom>
          <a:ln>
            <a:noFill/>
          </a:ln>
        </p:spPr>
      </p:pic>
      <p:pic>
        <p:nvPicPr>
          <p:cNvPr id="135" name="Google Shape;311;p40"/>
          <p:cNvPicPr/>
          <p:nvPr/>
        </p:nvPicPr>
        <p:blipFill>
          <a:blip r:embed="rId3" cstate="print"/>
          <a:stretch/>
        </p:blipFill>
        <p:spPr>
          <a:xfrm>
            <a:off x="4020120" y="4499640"/>
            <a:ext cx="1255680" cy="335880"/>
          </a:xfrm>
          <a:prstGeom prst="rect">
            <a:avLst/>
          </a:prstGeom>
          <a:ln>
            <a:noFill/>
          </a:ln>
        </p:spPr>
      </p:pic>
      <p:pic>
        <p:nvPicPr>
          <p:cNvPr id="136" name="Imagem 7"/>
          <p:cNvPicPr/>
          <p:nvPr/>
        </p:nvPicPr>
        <p:blipFill>
          <a:blip r:embed="rId4" cstate="print"/>
          <a:stretch/>
        </p:blipFill>
        <p:spPr>
          <a:xfrm>
            <a:off x="0" y="1219320"/>
            <a:ext cx="4620960" cy="2603520"/>
          </a:xfrm>
          <a:prstGeom prst="rect">
            <a:avLst/>
          </a:prstGeom>
          <a:ln>
            <a:noFill/>
          </a:ln>
          <a:effectLst>
            <a:outerShdw blurRad="292100" dist="139498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7" name="CustomShape 1"/>
          <p:cNvSpPr/>
          <p:nvPr/>
        </p:nvSpPr>
        <p:spPr>
          <a:xfrm>
            <a:off x="4397760" y="1577880"/>
            <a:ext cx="4422960" cy="1964880"/>
          </a:xfrm>
          <a:prstGeom prst="rect">
            <a:avLst/>
          </a:prstGeom>
          <a:solidFill>
            <a:srgbClr val="0077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" name="CustomShape 2"/>
          <p:cNvSpPr/>
          <p:nvPr/>
        </p:nvSpPr>
        <p:spPr>
          <a:xfrm>
            <a:off x="4606200" y="2277720"/>
            <a:ext cx="34963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bg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" name="CustomShape 3"/>
          <p:cNvSpPr/>
          <p:nvPr/>
        </p:nvSpPr>
        <p:spPr>
          <a:xfrm>
            <a:off x="4491360" y="1687320"/>
            <a:ext cx="4236120" cy="178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endParaRPr lang="pt-B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4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Serviço Geológico do Brasil – CPRM</a:t>
            </a:r>
            <a:endParaRPr lang="pt-BR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400" b="0" strike="noStrike" spc="-1" dirty="0" smtClean="0">
                <a:solidFill>
                  <a:srgbClr val="FFFFFF"/>
                </a:solidFill>
                <a:latin typeface="Calibri"/>
                <a:ea typeface="Calibri"/>
              </a:rPr>
              <a:t>Residência de Porto Velho</a:t>
            </a:r>
            <a:endParaRPr lang="pt-BR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4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Telefone: </a:t>
            </a:r>
            <a:r>
              <a:rPr lang="pt-BR" sz="1400" b="0" strike="noStrike" spc="-1" dirty="0" smtClean="0">
                <a:solidFill>
                  <a:srgbClr val="FFFFFF"/>
                </a:solidFill>
                <a:latin typeface="Calibri"/>
                <a:ea typeface="Calibri"/>
              </a:rPr>
              <a:t>(</a:t>
            </a:r>
            <a:r>
              <a:rPr lang="pt-BR" sz="1400" spc="-1" dirty="0" smtClean="0">
                <a:solidFill>
                  <a:srgbClr val="FFFFFF"/>
                </a:solidFill>
                <a:latin typeface="Calibri"/>
                <a:ea typeface="Calibri"/>
              </a:rPr>
              <a:t>69</a:t>
            </a:r>
            <a:r>
              <a:rPr lang="pt-BR" sz="1400" b="0" strike="noStrike" spc="-1" dirty="0" smtClean="0">
                <a:solidFill>
                  <a:srgbClr val="FFFFFF"/>
                </a:solidFill>
                <a:latin typeface="Calibri"/>
                <a:ea typeface="Calibri"/>
              </a:rPr>
              <a:t>) 3901-3700 </a:t>
            </a:r>
            <a:endParaRPr lang="pt-BR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4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www.cprm.gov.br</a:t>
            </a:r>
            <a:endParaRPr lang="pt-BR" sz="1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m 14"/>
          <p:cNvPicPr/>
          <p:nvPr/>
        </p:nvPicPr>
        <p:blipFill>
          <a:blip r:embed="rId2" cstate="print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>
            <a:noFill/>
          </a:ln>
        </p:spPr>
      </p:pic>
      <p:pic>
        <p:nvPicPr>
          <p:cNvPr id="83" name="Google Shape;127;p20"/>
          <p:cNvPicPr/>
          <p:nvPr/>
        </p:nvPicPr>
        <p:blipFill>
          <a:blip r:embed="rId3" cstate="print"/>
          <a:srcRect l="9" r="20"/>
          <a:stretch/>
        </p:blipFill>
        <p:spPr>
          <a:xfrm>
            <a:off x="0" y="0"/>
            <a:ext cx="9143640" cy="5155200"/>
          </a:xfrm>
          <a:prstGeom prst="rect">
            <a:avLst/>
          </a:prstGeom>
          <a:ln>
            <a:noFill/>
          </a:ln>
        </p:spPr>
      </p:pic>
      <p:sp>
        <p:nvSpPr>
          <p:cNvPr id="84" name="CustomShape 1"/>
          <p:cNvSpPr/>
          <p:nvPr/>
        </p:nvSpPr>
        <p:spPr>
          <a:xfrm>
            <a:off x="436320" y="407520"/>
            <a:ext cx="7686360" cy="4048560"/>
          </a:xfrm>
          <a:prstGeom prst="rect">
            <a:avLst/>
          </a:prstGeom>
          <a:solidFill>
            <a:srgbClr val="FFFFFF">
              <a:alpha val="5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CustomShape 3"/>
          <p:cNvSpPr/>
          <p:nvPr/>
        </p:nvSpPr>
        <p:spPr>
          <a:xfrm>
            <a:off x="1763688" y="1635646"/>
            <a:ext cx="5472608" cy="11059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3200" b="1" spc="-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RESIDÊNCIA DE PORTO VELHO</a:t>
            </a:r>
            <a:endParaRPr lang="pt-BR" sz="3200" b="1" strike="noStrike" spc="-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7" name="Google Shape;121;p19"/>
          <p:cNvPicPr/>
          <p:nvPr/>
        </p:nvPicPr>
        <p:blipFill>
          <a:blip r:embed="rId4" cstate="print"/>
          <a:stretch/>
        </p:blipFill>
        <p:spPr>
          <a:xfrm>
            <a:off x="0" y="4806720"/>
            <a:ext cx="9143640" cy="3708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962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6_dicas_para_otimizar_a_gestão_do_seu_escritório_contábil.jpg-640x355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pic>
        <p:nvPicPr>
          <p:cNvPr id="13" name="Google Shape;127;p20">
            <a:extLst>
              <a:ext uri="{FF2B5EF4-FFF2-40B4-BE49-F238E27FC236}">
                <a16:creationId xmlns:a16="http://schemas.microsoft.com/office/drawing/2014/main" id="{C856C238-CA51-4A37-9813-93B9123C622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9" r="19"/>
          <a:stretch/>
        </p:blipFill>
        <p:spPr>
          <a:xfrm>
            <a:off x="0" y="-5"/>
            <a:ext cx="9144005" cy="5155623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8"/>
          <p:cNvSpPr/>
          <p:nvPr/>
        </p:nvSpPr>
        <p:spPr>
          <a:xfrm>
            <a:off x="436200" y="407550"/>
            <a:ext cx="7686600" cy="4048836"/>
          </a:xfrm>
          <a:prstGeom prst="rect">
            <a:avLst/>
          </a:prstGeom>
          <a:solidFill>
            <a:srgbClr val="FFFFFF">
              <a:alpha val="551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8"/>
          <p:cNvSpPr txBox="1"/>
          <p:nvPr/>
        </p:nvSpPr>
        <p:spPr>
          <a:xfrm>
            <a:off x="747780" y="915566"/>
            <a:ext cx="7113953" cy="28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just"/>
            <a:r>
              <a:rPr lang="pt-BR" sz="1050" dirty="0" smtClean="0">
                <a:latin typeface="Calibri" pitchFamily="34" charset="0"/>
              </a:rPr>
              <a:t>O </a:t>
            </a:r>
            <a:r>
              <a:rPr lang="pt-BR" sz="1050" dirty="0">
                <a:latin typeface="Calibri" pitchFamily="34" charset="0"/>
              </a:rPr>
              <a:t>Serviço Geológico do Brasil – CPRM em Porto Velho foi inaugurado em 15 de agosto de 1970. </a:t>
            </a:r>
            <a:endParaRPr lang="pt-BR" sz="1050" dirty="0" smtClean="0">
              <a:latin typeface="Calibri" pitchFamily="34" charset="0"/>
            </a:endParaRPr>
          </a:p>
          <a:p>
            <a:pPr algn="just"/>
            <a:r>
              <a:rPr lang="pt-BR" sz="1050" dirty="0" smtClean="0">
                <a:latin typeface="Calibri" pitchFamily="34" charset="0"/>
              </a:rPr>
              <a:t>A Residência </a:t>
            </a:r>
            <a:r>
              <a:rPr lang="pt-BR" sz="1050" dirty="0">
                <a:latin typeface="Calibri" pitchFamily="34" charset="0"/>
              </a:rPr>
              <a:t>de Porto Velho executa atividades de pesquisas de geologia e recursos minerais, gestão territorial, recursos hídricos superficiais e subterrâneos</a:t>
            </a:r>
            <a:r>
              <a:rPr lang="pt-BR" sz="1050" dirty="0" smtClean="0">
                <a:latin typeface="Calibri" pitchFamily="34" charset="0"/>
              </a:rPr>
              <a:t>.</a:t>
            </a:r>
          </a:p>
          <a:p>
            <a:pPr algn="just"/>
            <a:r>
              <a:rPr lang="pt-BR" sz="1050" dirty="0" smtClean="0">
                <a:latin typeface="Calibri" pitchFamily="34" charset="0"/>
              </a:rPr>
              <a:t>São </a:t>
            </a:r>
            <a:r>
              <a:rPr lang="pt-BR" sz="1050" dirty="0">
                <a:latin typeface="Calibri" pitchFamily="34" charset="0"/>
              </a:rPr>
              <a:t>destacadas algumas ações relevantes do Serviço Geológico do Brasil para consolidação dos estados de Rondônia e </a:t>
            </a:r>
            <a:r>
              <a:rPr lang="pt-BR" sz="1050" dirty="0" smtClean="0">
                <a:latin typeface="Calibri" pitchFamily="34" charset="0"/>
              </a:rPr>
              <a:t>Acre: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050" dirty="0" smtClean="0">
                <a:latin typeface="Calibri" pitchFamily="34" charset="0"/>
              </a:rPr>
              <a:t>Estudos </a:t>
            </a:r>
            <a:r>
              <a:rPr lang="pt-BR" sz="1050" dirty="0">
                <a:latin typeface="Calibri" pitchFamily="34" charset="0"/>
              </a:rPr>
              <a:t>para construção de pontes ao longo da BR-364(Porto Velho/Cuiabá), BR-425 (Porto Velho/Guajará-Mirim) e de várias rodovias </a:t>
            </a:r>
            <a:r>
              <a:rPr lang="pt-BR" sz="1050" dirty="0" smtClean="0">
                <a:latin typeface="Calibri" pitchFamily="34" charset="0"/>
              </a:rPr>
              <a:t>estaduais;</a:t>
            </a:r>
            <a:endParaRPr lang="pt-BR" sz="1050" dirty="0">
              <a:latin typeface="Calibri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050" dirty="0" smtClean="0">
                <a:latin typeface="Calibri" pitchFamily="34" charset="0"/>
              </a:rPr>
              <a:t>Estudos geológicos, geotécnicos e hidrológicos para a implantação das usinas hidrelétricas no Rio Madeira (Jirau e Santo Antônio) e algumas pequenas centrais hidrelétricas – </a:t>
            </a:r>
            <a:r>
              <a:rPr lang="pt-BR" sz="1050" dirty="0" err="1" smtClean="0">
                <a:latin typeface="Calibri" pitchFamily="34" charset="0"/>
              </a:rPr>
              <a:t>PCH’s</a:t>
            </a:r>
            <a:r>
              <a:rPr lang="pt-BR" sz="1050" dirty="0" smtClean="0">
                <a:latin typeface="Calibri" pitchFamily="34" charset="0"/>
              </a:rPr>
              <a:t>;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050" dirty="0" smtClean="0">
                <a:latin typeface="Calibri" pitchFamily="34" charset="0"/>
              </a:rPr>
              <a:t>Mapeamento </a:t>
            </a:r>
            <a:r>
              <a:rPr lang="pt-BR" sz="1050" dirty="0">
                <a:latin typeface="Calibri" pitchFamily="34" charset="0"/>
              </a:rPr>
              <a:t>geológico, prospecção </a:t>
            </a:r>
            <a:r>
              <a:rPr lang="pt-BR" sz="1050" dirty="0" smtClean="0">
                <a:latin typeface="Calibri" pitchFamily="34" charset="0"/>
              </a:rPr>
              <a:t>geofísica (</a:t>
            </a:r>
            <a:r>
              <a:rPr lang="pt-BR" sz="1050" dirty="0" err="1">
                <a:latin typeface="Calibri" pitchFamily="34" charset="0"/>
              </a:rPr>
              <a:t>eletroresistividade</a:t>
            </a:r>
            <a:r>
              <a:rPr lang="pt-BR" sz="1050" dirty="0">
                <a:latin typeface="Calibri" pitchFamily="34" charset="0"/>
              </a:rPr>
              <a:t> e sísmica) e um furo pioneiro de aproximadamente 9</a:t>
            </a:r>
            <a:r>
              <a:rPr lang="pt-BR" sz="1050" dirty="0" smtClean="0">
                <a:latin typeface="Calibri" pitchFamily="34" charset="0"/>
              </a:rPr>
              <a:t>00m</a:t>
            </a:r>
            <a:r>
              <a:rPr lang="pt-BR" sz="1050" dirty="0">
                <a:latin typeface="Calibri" pitchFamily="34" charset="0"/>
              </a:rPr>
              <a:t>, na Bacia dos </a:t>
            </a:r>
            <a:r>
              <a:rPr lang="pt-BR" sz="1050" dirty="0" smtClean="0">
                <a:latin typeface="Calibri" pitchFamily="34" charset="0"/>
              </a:rPr>
              <a:t>Parecis;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050" dirty="0" smtClean="0">
                <a:latin typeface="Calibri" pitchFamily="34" charset="0"/>
              </a:rPr>
              <a:t>Descoberta </a:t>
            </a:r>
            <a:r>
              <a:rPr lang="pt-BR" sz="1050" dirty="0">
                <a:latin typeface="Calibri" pitchFamily="34" charset="0"/>
              </a:rPr>
              <a:t>e avaliação dos depósitos para implantação de usinas de calcário, usadas como corretivo de solo fundamental para a produção agrícola no estado de Rondônia;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050" dirty="0" smtClean="0">
                <a:latin typeface="Calibri" pitchFamily="34" charset="0"/>
              </a:rPr>
              <a:t>Programa </a:t>
            </a:r>
            <a:r>
              <a:rPr lang="pt-BR" sz="1050" dirty="0">
                <a:latin typeface="Calibri" pitchFamily="34" charset="0"/>
              </a:rPr>
              <a:t>de Integração Mineral em Municípios da </a:t>
            </a:r>
            <a:r>
              <a:rPr lang="pt-BR" sz="1050" dirty="0" smtClean="0">
                <a:latin typeface="Calibri" pitchFamily="34" charset="0"/>
              </a:rPr>
              <a:t>Amazônia - PRIMAZ </a:t>
            </a:r>
            <a:r>
              <a:rPr lang="pt-BR" sz="1050" dirty="0">
                <a:latin typeface="Calibri" pitchFamily="34" charset="0"/>
              </a:rPr>
              <a:t>desenvolvido para atender aos anseios dos municípios com </a:t>
            </a:r>
            <a:r>
              <a:rPr lang="pt-BR" sz="1050" dirty="0" smtClean="0">
                <a:latin typeface="Calibri" pitchFamily="34" charset="0"/>
              </a:rPr>
              <a:t>ênfase na caracterização da geologia e na identificação de recursos </a:t>
            </a:r>
            <a:r>
              <a:rPr lang="pt-BR" sz="1050" dirty="0">
                <a:latin typeface="Calibri" pitchFamily="34" charset="0"/>
              </a:rPr>
              <a:t>minerais. </a:t>
            </a:r>
            <a:endParaRPr lang="pt-BR" sz="1050" dirty="0" smtClean="0">
              <a:latin typeface="Calibri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050" dirty="0">
                <a:latin typeface="Calibri" pitchFamily="34" charset="0"/>
              </a:rPr>
              <a:t>Zoneamento </a:t>
            </a:r>
            <a:r>
              <a:rPr lang="pt-BR" sz="1050" dirty="0" smtClean="0">
                <a:latin typeface="Calibri" pitchFamily="34" charset="0"/>
              </a:rPr>
              <a:t>Ecológico-Econômico </a:t>
            </a:r>
            <a:r>
              <a:rPr lang="pt-BR" sz="1050" dirty="0">
                <a:latin typeface="Calibri" pitchFamily="34" charset="0"/>
              </a:rPr>
              <a:t>Brasil – </a:t>
            </a:r>
            <a:r>
              <a:rPr lang="pt-BR" sz="1050" dirty="0" smtClean="0">
                <a:latin typeface="Calibri" pitchFamily="34" charset="0"/>
              </a:rPr>
              <a:t>Bolívia </a:t>
            </a:r>
            <a:r>
              <a:rPr lang="pt-BR" sz="1050" dirty="0" smtClean="0">
                <a:latin typeface="Calibri" pitchFamily="34" charset="0"/>
              </a:rPr>
              <a:t>para o levantamento </a:t>
            </a:r>
            <a:r>
              <a:rPr lang="pt-BR" sz="1050" dirty="0">
                <a:latin typeface="Calibri" pitchFamily="34" charset="0"/>
              </a:rPr>
              <a:t>das áreas fronteiriças </a:t>
            </a:r>
            <a:r>
              <a:rPr lang="pt-BR" sz="1050" dirty="0" smtClean="0">
                <a:latin typeface="Calibri" pitchFamily="34" charset="0"/>
              </a:rPr>
              <a:t>amazônicas.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050" dirty="0" smtClean="0">
                <a:latin typeface="Calibri" pitchFamily="34" charset="0"/>
              </a:rPr>
              <a:t>Geodiversidade </a:t>
            </a:r>
            <a:r>
              <a:rPr lang="pt-BR" sz="1050" dirty="0">
                <a:latin typeface="Calibri" pitchFamily="34" charset="0"/>
              </a:rPr>
              <a:t>dos estados do  Acre e de Rondônia, </a:t>
            </a:r>
            <a:r>
              <a:rPr lang="pt-BR" sz="1050" dirty="0" smtClean="0">
                <a:latin typeface="Calibri" pitchFamily="34" charset="0"/>
              </a:rPr>
              <a:t>abordando a caracterização do meio físico, visando identificar oportunidades </a:t>
            </a:r>
            <a:r>
              <a:rPr lang="pt-BR" sz="1050" dirty="0">
                <a:latin typeface="Calibri" pitchFamily="34" charset="0"/>
              </a:rPr>
              <a:t>potenciais que favoreçam o </a:t>
            </a:r>
            <a:r>
              <a:rPr lang="pt-BR" sz="1050" dirty="0" smtClean="0">
                <a:latin typeface="Calibri" pitchFamily="34" charset="0"/>
              </a:rPr>
              <a:t>desenvolvimento </a:t>
            </a:r>
            <a:r>
              <a:rPr lang="pt-BR" sz="1050" dirty="0" smtClean="0">
                <a:latin typeface="Calibri" pitchFamily="34" charset="0"/>
              </a:rPr>
              <a:t>sustentável do município;</a:t>
            </a:r>
            <a:endParaRPr lang="pt-BR" sz="1050" dirty="0">
              <a:latin typeface="Calibri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050" dirty="0" smtClean="0">
                <a:latin typeface="Calibri" pitchFamily="34" charset="0"/>
              </a:rPr>
              <a:t>Alternativas </a:t>
            </a:r>
            <a:r>
              <a:rPr lang="pt-BR" sz="1050" dirty="0">
                <a:latin typeface="Calibri" pitchFamily="34" charset="0"/>
              </a:rPr>
              <a:t>locacionais para implantação de cemitérios e disposição de resíduos sólidos </a:t>
            </a:r>
            <a:r>
              <a:rPr lang="pt-BR" sz="1050" dirty="0" smtClean="0">
                <a:latin typeface="Calibri" pitchFamily="34" charset="0"/>
              </a:rPr>
              <a:t>urbanos;</a:t>
            </a:r>
            <a:endParaRPr lang="pt-BR" sz="1050" dirty="0">
              <a:latin typeface="Calibri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050" dirty="0" smtClean="0">
                <a:latin typeface="Calibri" pitchFamily="34" charset="0"/>
              </a:rPr>
              <a:t>Projeto </a:t>
            </a:r>
            <a:r>
              <a:rPr lang="pt-BR" sz="1050" dirty="0">
                <a:latin typeface="Calibri" pitchFamily="34" charset="0"/>
              </a:rPr>
              <a:t>Argilas da Bacia de Pimenta Bueno responsável por produzir um diagnóstico da exploração, produção, avaliação dos níveis de oferta e demanda de minerais industriais utilizados na construção civil.</a:t>
            </a:r>
          </a:p>
          <a:p>
            <a:pPr algn="just"/>
            <a:endParaRPr lang="pt-BR" sz="1050" dirty="0" smtClean="0">
              <a:latin typeface="Calibri" pitchFamily="34" charset="0"/>
            </a:endParaRPr>
          </a:p>
        </p:txBody>
      </p:sp>
      <p:sp>
        <p:nvSpPr>
          <p:cNvPr id="105" name="Google Shape;105;p18"/>
          <p:cNvSpPr txBox="1"/>
          <p:nvPr/>
        </p:nvSpPr>
        <p:spPr>
          <a:xfrm>
            <a:off x="747780" y="177100"/>
            <a:ext cx="3165000" cy="6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 dirty="0" smtClea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pt-BR" sz="2600" b="1" dirty="0" smtClean="0">
                <a:solidFill>
                  <a:srgbClr val="2E363D"/>
                </a:solidFill>
                <a:latin typeface="Calibri"/>
                <a:ea typeface="Calibri"/>
                <a:cs typeface="Calibri"/>
                <a:sym typeface="Calibri"/>
              </a:rPr>
              <a:t>Introdução </a:t>
            </a:r>
            <a:endParaRPr lang="pt-BR" sz="2600" b="1" dirty="0">
              <a:solidFill>
                <a:srgbClr val="2E363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121;p19">
            <a:extLst>
              <a:ext uri="{FF2B5EF4-FFF2-40B4-BE49-F238E27FC236}">
                <a16:creationId xmlns:a16="http://schemas.microsoft.com/office/drawing/2014/main" id="{D0DA0E3B-AF20-4457-84E4-91FCAF8A9A65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806610"/>
            <a:ext cx="9143997" cy="371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282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m 14"/>
          <p:cNvPicPr/>
          <p:nvPr/>
        </p:nvPicPr>
        <p:blipFill>
          <a:blip r:embed="rId3" cstate="print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>
            <a:noFill/>
          </a:ln>
        </p:spPr>
      </p:pic>
      <p:pic>
        <p:nvPicPr>
          <p:cNvPr id="83" name="Google Shape;127;p20"/>
          <p:cNvPicPr/>
          <p:nvPr/>
        </p:nvPicPr>
        <p:blipFill>
          <a:blip r:embed="rId4" cstate="print"/>
          <a:srcRect l="9" r="20"/>
          <a:stretch/>
        </p:blipFill>
        <p:spPr>
          <a:xfrm>
            <a:off x="0" y="0"/>
            <a:ext cx="9143640" cy="5155200"/>
          </a:xfrm>
          <a:prstGeom prst="rect">
            <a:avLst/>
          </a:prstGeom>
          <a:ln>
            <a:noFill/>
          </a:ln>
        </p:spPr>
      </p:pic>
      <p:sp>
        <p:nvSpPr>
          <p:cNvPr id="13" name="Retângulo de cantos arredondados 12"/>
          <p:cNvSpPr/>
          <p:nvPr/>
        </p:nvSpPr>
        <p:spPr>
          <a:xfrm>
            <a:off x="3491880" y="1923678"/>
            <a:ext cx="511256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4" name="CustomShape 1"/>
          <p:cNvSpPr/>
          <p:nvPr/>
        </p:nvSpPr>
        <p:spPr>
          <a:xfrm>
            <a:off x="436320" y="407520"/>
            <a:ext cx="8384152" cy="4252462"/>
          </a:xfrm>
          <a:prstGeom prst="rect">
            <a:avLst/>
          </a:prstGeom>
          <a:solidFill>
            <a:srgbClr val="FFFFFF">
              <a:alpha val="5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CustomShape 3"/>
          <p:cNvSpPr/>
          <p:nvPr/>
        </p:nvSpPr>
        <p:spPr>
          <a:xfrm>
            <a:off x="755576" y="555526"/>
            <a:ext cx="3164760" cy="5224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600" b="1" strike="noStrike" spc="-1" dirty="0" smtClean="0">
                <a:solidFill>
                  <a:srgbClr val="2E363D"/>
                </a:solidFill>
                <a:latin typeface="Calibri"/>
                <a:ea typeface="Calibri"/>
              </a:rPr>
              <a:t>Área de atuação</a:t>
            </a:r>
            <a:endParaRPr lang="pt-BR" sz="2600" b="0" strike="noStrike" spc="-1" dirty="0">
              <a:latin typeface="Arial"/>
            </a:endParaRPr>
          </a:p>
        </p:txBody>
      </p:sp>
      <p:pic>
        <p:nvPicPr>
          <p:cNvPr id="87" name="Google Shape;121;p19"/>
          <p:cNvPicPr/>
          <p:nvPr/>
        </p:nvPicPr>
        <p:blipFill>
          <a:blip r:embed="rId5" cstate="print"/>
          <a:stretch/>
        </p:blipFill>
        <p:spPr>
          <a:xfrm>
            <a:off x="0" y="4806720"/>
            <a:ext cx="9143640" cy="370800"/>
          </a:xfrm>
          <a:prstGeom prst="rect">
            <a:avLst/>
          </a:prstGeom>
          <a:ln>
            <a:noFill/>
          </a:ln>
        </p:spPr>
      </p:pic>
      <p:sp>
        <p:nvSpPr>
          <p:cNvPr id="10" name="CustomShape 3"/>
          <p:cNvSpPr/>
          <p:nvPr/>
        </p:nvSpPr>
        <p:spPr>
          <a:xfrm>
            <a:off x="827584" y="1131590"/>
            <a:ext cx="4248472" cy="5760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1600" b="1" strike="noStrike" spc="-1" dirty="0" smtClean="0">
                <a:solidFill>
                  <a:srgbClr val="7030A0"/>
                </a:solidFill>
                <a:latin typeface="Calibri"/>
                <a:ea typeface="Arial"/>
              </a:rPr>
              <a:t>Residência de Porto Velho – REPO</a:t>
            </a:r>
          </a:p>
          <a:p>
            <a:pPr>
              <a:lnSpc>
                <a:spcPct val="100000"/>
              </a:lnSpc>
            </a:pPr>
            <a:r>
              <a:rPr lang="pt-BR" sz="1600" i="1" strike="noStrike" spc="-1" dirty="0" smtClean="0">
                <a:latin typeface="Calibri"/>
                <a:ea typeface="Arial"/>
              </a:rPr>
              <a:t>Área de atuação: </a:t>
            </a:r>
            <a:r>
              <a:rPr lang="pt-BR" sz="1600" i="1" spc="-1" dirty="0" smtClean="0">
                <a:latin typeface="Calibri"/>
                <a:ea typeface="Arial"/>
              </a:rPr>
              <a:t>Rondônia e Acre</a:t>
            </a:r>
            <a:endParaRPr lang="pt-BR" sz="1400" i="1" strike="noStrike" spc="-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CustomShape 3"/>
          <p:cNvSpPr/>
          <p:nvPr/>
        </p:nvSpPr>
        <p:spPr>
          <a:xfrm>
            <a:off x="3563888" y="1995686"/>
            <a:ext cx="5112568" cy="8236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pt-BR" sz="1600" strike="noStrike" spc="-1" dirty="0" smtClean="0">
                <a:latin typeface="Calibri"/>
                <a:ea typeface="Arial"/>
              </a:rPr>
              <a:t> População estimada do Estado de </a:t>
            </a:r>
            <a:r>
              <a:rPr lang="pt-BR" sz="1600" b="1" strike="noStrike" spc="-1" dirty="0" smtClean="0">
                <a:latin typeface="Calibri"/>
                <a:ea typeface="Arial"/>
              </a:rPr>
              <a:t>RO</a:t>
            </a:r>
            <a:r>
              <a:rPr lang="pt-BR" sz="1600" b="1" spc="-1" dirty="0">
                <a:latin typeface="Calibri"/>
                <a:ea typeface="Arial"/>
              </a:rPr>
              <a:t>: 1.796.460 </a:t>
            </a:r>
            <a:r>
              <a:rPr lang="pt-BR" sz="1600" strike="noStrike" spc="-1" dirty="0" smtClean="0">
                <a:latin typeface="Calibri"/>
                <a:ea typeface="Arial"/>
              </a:rPr>
              <a:t>pessoas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pt-BR" sz="1600" strike="noStrike" spc="-1" dirty="0" smtClean="0">
                <a:latin typeface="Calibri"/>
                <a:ea typeface="Arial"/>
              </a:rPr>
              <a:t> População estimada do Estado do </a:t>
            </a:r>
            <a:r>
              <a:rPr lang="pt-BR" sz="1600" b="1" strike="noStrike" spc="-1" dirty="0" smtClean="0">
                <a:latin typeface="Calibri"/>
                <a:ea typeface="Arial"/>
              </a:rPr>
              <a:t>AC</a:t>
            </a:r>
            <a:r>
              <a:rPr lang="pt-BR" sz="1600" b="1" spc="-1" dirty="0">
                <a:latin typeface="Calibri"/>
                <a:ea typeface="Arial"/>
              </a:rPr>
              <a:t>: </a:t>
            </a:r>
            <a:r>
              <a:rPr lang="pt-BR" sz="1600" b="1" spc="-1" dirty="0" smtClean="0">
                <a:latin typeface="Calibri"/>
                <a:ea typeface="Arial"/>
              </a:rPr>
              <a:t>    894.470 </a:t>
            </a:r>
            <a:r>
              <a:rPr lang="pt-BR" sz="1600" strike="noStrike" spc="-1" dirty="0" smtClean="0">
                <a:latin typeface="Calibri"/>
                <a:ea typeface="Arial"/>
              </a:rPr>
              <a:t>pessoas</a:t>
            </a: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3491880" y="3003798"/>
            <a:ext cx="5112568" cy="93610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ustomShape 3"/>
          <p:cNvSpPr/>
          <p:nvPr/>
        </p:nvSpPr>
        <p:spPr>
          <a:xfrm>
            <a:off x="3635896" y="3003798"/>
            <a:ext cx="4968552" cy="15121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1600" strike="noStrike" spc="-1" dirty="0" smtClean="0">
                <a:latin typeface="Calibri"/>
                <a:ea typeface="Arial"/>
              </a:rPr>
              <a:t>PIB de 43,5 bilhões de reais em Rondônia. </a:t>
            </a:r>
            <a:r>
              <a:rPr lang="pt-BR" sz="1600" b="1" strike="noStrike" spc="-1" dirty="0" smtClean="0">
                <a:latin typeface="Calibri"/>
                <a:ea typeface="Arial"/>
              </a:rPr>
              <a:t>A composição do PIB rondoniense é: Agropecuária 5.88B, </a:t>
            </a:r>
            <a:r>
              <a:rPr lang="pt-BR" sz="1600" b="1" spc="-1" dirty="0">
                <a:latin typeface="Calibri"/>
                <a:ea typeface="Arial"/>
              </a:rPr>
              <a:t>I</a:t>
            </a:r>
            <a:r>
              <a:rPr lang="pt-BR" sz="1600" b="1" strike="noStrike" spc="-1" dirty="0" smtClean="0">
                <a:latin typeface="Calibri"/>
                <a:ea typeface="Arial"/>
              </a:rPr>
              <a:t>ndústria 8.19B,</a:t>
            </a:r>
          </a:p>
          <a:p>
            <a:pPr>
              <a:lnSpc>
                <a:spcPct val="100000"/>
              </a:lnSpc>
            </a:pPr>
            <a:r>
              <a:rPr lang="pt-BR" sz="1600" b="1" strike="noStrike" spc="-1" dirty="0" smtClean="0">
                <a:latin typeface="Calibri"/>
                <a:ea typeface="Arial"/>
              </a:rPr>
              <a:t>serviços 25.2B.</a:t>
            </a:r>
            <a:endParaRPr lang="pt-BR" sz="1600" b="1" strike="noStrike" spc="-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23678"/>
            <a:ext cx="2664022" cy="2520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m 14"/>
          <p:cNvPicPr/>
          <p:nvPr/>
        </p:nvPicPr>
        <p:blipFill>
          <a:blip r:embed="rId3" cstate="print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>
            <a:noFill/>
          </a:ln>
        </p:spPr>
      </p:pic>
      <p:pic>
        <p:nvPicPr>
          <p:cNvPr id="83" name="Google Shape;127;p20"/>
          <p:cNvPicPr/>
          <p:nvPr/>
        </p:nvPicPr>
        <p:blipFill>
          <a:blip r:embed="rId4" cstate="print"/>
          <a:srcRect l="9" r="20"/>
          <a:stretch/>
        </p:blipFill>
        <p:spPr>
          <a:xfrm>
            <a:off x="0" y="0"/>
            <a:ext cx="9143640" cy="5155200"/>
          </a:xfrm>
          <a:prstGeom prst="rect">
            <a:avLst/>
          </a:prstGeom>
          <a:ln>
            <a:noFill/>
          </a:ln>
        </p:spPr>
      </p:pic>
      <p:sp>
        <p:nvSpPr>
          <p:cNvPr id="84" name="CustomShape 1"/>
          <p:cNvSpPr/>
          <p:nvPr/>
        </p:nvSpPr>
        <p:spPr>
          <a:xfrm>
            <a:off x="251520" y="407520"/>
            <a:ext cx="8712968" cy="4252462"/>
          </a:xfrm>
          <a:prstGeom prst="rect">
            <a:avLst/>
          </a:prstGeom>
          <a:solidFill>
            <a:srgbClr val="FFFFFF">
              <a:alpha val="5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7" name="Google Shape;121;p19"/>
          <p:cNvPicPr/>
          <p:nvPr/>
        </p:nvPicPr>
        <p:blipFill>
          <a:blip r:embed="rId5" cstate="print"/>
          <a:stretch/>
        </p:blipFill>
        <p:spPr>
          <a:xfrm>
            <a:off x="0" y="4806720"/>
            <a:ext cx="9143640" cy="370800"/>
          </a:xfrm>
          <a:prstGeom prst="rect">
            <a:avLst/>
          </a:prstGeom>
          <a:ln>
            <a:noFill/>
          </a:ln>
        </p:spPr>
      </p:pic>
      <p:sp>
        <p:nvSpPr>
          <p:cNvPr id="15" name="CustomShape 3"/>
          <p:cNvSpPr/>
          <p:nvPr/>
        </p:nvSpPr>
        <p:spPr>
          <a:xfrm>
            <a:off x="755576" y="555526"/>
            <a:ext cx="3164760" cy="5224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600" b="1" strike="noStrike" spc="-1" dirty="0" smtClean="0">
                <a:solidFill>
                  <a:srgbClr val="2E363D"/>
                </a:solidFill>
                <a:latin typeface="Calibri"/>
                <a:ea typeface="Calibri"/>
              </a:rPr>
              <a:t>Localização</a:t>
            </a:r>
            <a:endParaRPr lang="pt-BR" sz="2600" b="0" strike="noStrike" spc="-1" dirty="0">
              <a:latin typeface="Arial"/>
            </a:endParaRPr>
          </a:p>
        </p:txBody>
      </p:sp>
      <p:sp>
        <p:nvSpPr>
          <p:cNvPr id="16" name="CustomShape 3"/>
          <p:cNvSpPr/>
          <p:nvPr/>
        </p:nvSpPr>
        <p:spPr>
          <a:xfrm>
            <a:off x="827584" y="1131590"/>
            <a:ext cx="3168352" cy="30243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1600" b="1" strike="noStrike" spc="-1" dirty="0" smtClean="0">
                <a:solidFill>
                  <a:srgbClr val="7030A0"/>
                </a:solidFill>
                <a:latin typeface="Calibri"/>
                <a:ea typeface="Arial"/>
              </a:rPr>
              <a:t>Residência de Porto Velho – REPO</a:t>
            </a:r>
          </a:p>
          <a:p>
            <a:pPr>
              <a:lnSpc>
                <a:spcPct val="100000"/>
              </a:lnSpc>
            </a:pPr>
            <a:r>
              <a:rPr lang="pt-BR" sz="1600" i="1" strike="noStrike" spc="-1" dirty="0" smtClean="0">
                <a:latin typeface="Calibri"/>
                <a:ea typeface="Arial"/>
              </a:rPr>
              <a:t>Área de atuação: </a:t>
            </a:r>
            <a:r>
              <a:rPr lang="pt-BR" sz="1600" i="1" spc="-1" dirty="0" smtClean="0">
                <a:latin typeface="Calibri"/>
                <a:ea typeface="Arial"/>
              </a:rPr>
              <a:t>Rondônia e Acre</a:t>
            </a:r>
          </a:p>
          <a:p>
            <a:pPr>
              <a:lnSpc>
                <a:spcPct val="100000"/>
              </a:lnSpc>
            </a:pPr>
            <a:endParaRPr lang="pt-BR" sz="1600" i="1" strike="noStrike" spc="-1" dirty="0">
              <a:latin typeface="Calibri"/>
              <a:cs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pt-BR" sz="1000" i="1" dirty="0"/>
              <a:t>Avenida Lauro Sodré, 2561</a:t>
            </a:r>
            <a:br>
              <a:rPr lang="pt-BR" sz="1000" i="1" dirty="0"/>
            </a:br>
            <a:r>
              <a:rPr lang="pt-BR" sz="1000" i="1" dirty="0"/>
              <a:t>São Sebastião</a:t>
            </a:r>
            <a:br>
              <a:rPr lang="pt-BR" sz="1000" i="1" dirty="0"/>
            </a:br>
            <a:r>
              <a:rPr lang="pt-BR" sz="1000" i="1" dirty="0"/>
              <a:t>Porto Velho - RO - Brasil</a:t>
            </a:r>
            <a:br>
              <a:rPr lang="pt-BR" sz="1000" i="1" dirty="0"/>
            </a:br>
            <a:r>
              <a:rPr lang="pt-BR" sz="1000" i="1" dirty="0" smtClean="0"/>
              <a:t>Tel</a:t>
            </a:r>
            <a:r>
              <a:rPr lang="pt-BR" sz="1000" i="1" dirty="0"/>
              <a:t>.: (69) </a:t>
            </a:r>
            <a:r>
              <a:rPr lang="pt-BR" sz="1000" i="1" dirty="0" smtClean="0"/>
              <a:t>3901-3700</a:t>
            </a:r>
          </a:p>
          <a:p>
            <a:pPr>
              <a:lnSpc>
                <a:spcPct val="100000"/>
              </a:lnSpc>
            </a:pPr>
            <a:r>
              <a:rPr lang="pt-BR" sz="1000" dirty="0"/>
              <a:t>E-mail: secretariapv@cprm.gov.br</a:t>
            </a:r>
            <a:endParaRPr lang="pt-BR" sz="1000" i="1" dirty="0" smtClean="0"/>
          </a:p>
          <a:p>
            <a:pPr>
              <a:lnSpc>
                <a:spcPct val="100000"/>
              </a:lnSpc>
            </a:pPr>
            <a:r>
              <a:rPr lang="pt-BR" sz="1000" i="1" dirty="0"/>
              <a:t/>
            </a:r>
            <a:br>
              <a:rPr lang="pt-BR" sz="1000" i="1" dirty="0"/>
            </a:br>
            <a:r>
              <a:rPr lang="pt-BR" sz="1000" i="1" dirty="0"/>
              <a:t>Horário de funcionamento</a:t>
            </a:r>
            <a:r>
              <a:rPr lang="pt-BR" sz="1000" i="1" dirty="0" smtClean="0"/>
              <a:t>:</a:t>
            </a:r>
            <a:r>
              <a:rPr lang="pt-BR" sz="1200" i="1" dirty="0"/>
              <a:t/>
            </a:r>
            <a:br>
              <a:rPr lang="pt-BR" sz="1200" i="1" dirty="0"/>
            </a:br>
            <a:r>
              <a:rPr lang="pt-BR" sz="1200" i="1" dirty="0" smtClean="0"/>
              <a:t>	</a:t>
            </a:r>
            <a:r>
              <a:rPr lang="pt-BR" sz="1000" i="1" dirty="0" smtClean="0"/>
              <a:t>1º </a:t>
            </a:r>
            <a:r>
              <a:rPr lang="pt-BR" sz="1000" i="1" dirty="0"/>
              <a:t>expediente: 8h às 12h</a:t>
            </a:r>
            <a:br>
              <a:rPr lang="pt-BR" sz="1000" i="1" dirty="0"/>
            </a:br>
            <a:r>
              <a:rPr lang="pt-BR" sz="1000" i="1" dirty="0" smtClean="0"/>
              <a:t>	2º </a:t>
            </a:r>
            <a:r>
              <a:rPr lang="pt-BR" sz="1000" i="1" dirty="0"/>
              <a:t>expediente: 13h às 17h</a:t>
            </a:r>
            <a:r>
              <a:rPr lang="pt-BR" sz="1200" i="1" dirty="0"/>
              <a:t/>
            </a:r>
            <a:br>
              <a:rPr lang="pt-BR" sz="1200" i="1" dirty="0"/>
            </a:br>
            <a:r>
              <a:rPr lang="pt-BR" sz="900" i="1" dirty="0"/>
              <a:t>(*) Há fuso horário: 1h a menos que o horário de Brasília</a:t>
            </a:r>
            <a:endParaRPr lang="pt-BR" sz="900" i="1" strike="noStrike" spc="-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776516"/>
            <a:ext cx="3116630" cy="23374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m 14"/>
          <p:cNvPicPr/>
          <p:nvPr/>
        </p:nvPicPr>
        <p:blipFill>
          <a:blip r:embed="rId3" cstate="print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>
            <a:noFill/>
          </a:ln>
        </p:spPr>
      </p:pic>
      <p:pic>
        <p:nvPicPr>
          <p:cNvPr id="83" name="Google Shape;127;p20"/>
          <p:cNvPicPr/>
          <p:nvPr/>
        </p:nvPicPr>
        <p:blipFill>
          <a:blip r:embed="rId4" cstate="print"/>
          <a:srcRect l="9" r="20"/>
          <a:stretch/>
        </p:blipFill>
        <p:spPr>
          <a:xfrm>
            <a:off x="0" y="0"/>
            <a:ext cx="9143640" cy="5155200"/>
          </a:xfrm>
          <a:prstGeom prst="rect">
            <a:avLst/>
          </a:prstGeom>
          <a:ln>
            <a:noFill/>
          </a:ln>
        </p:spPr>
      </p:pic>
      <p:sp>
        <p:nvSpPr>
          <p:cNvPr id="84" name="CustomShape 1"/>
          <p:cNvSpPr/>
          <p:nvPr/>
        </p:nvSpPr>
        <p:spPr>
          <a:xfrm>
            <a:off x="251520" y="407520"/>
            <a:ext cx="8712968" cy="4252462"/>
          </a:xfrm>
          <a:prstGeom prst="rect">
            <a:avLst/>
          </a:prstGeom>
          <a:solidFill>
            <a:srgbClr val="FFFFFF">
              <a:alpha val="5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7" name="Google Shape;121;p19"/>
          <p:cNvPicPr/>
          <p:nvPr/>
        </p:nvPicPr>
        <p:blipFill>
          <a:blip r:embed="rId5" cstate="print"/>
          <a:stretch/>
        </p:blipFill>
        <p:spPr>
          <a:xfrm>
            <a:off x="0" y="4806720"/>
            <a:ext cx="9143640" cy="370800"/>
          </a:xfrm>
          <a:prstGeom prst="rect">
            <a:avLst/>
          </a:prstGeom>
          <a:ln>
            <a:noFill/>
          </a:ln>
        </p:spPr>
      </p:pic>
      <p:sp>
        <p:nvSpPr>
          <p:cNvPr id="11" name="CustomShape 3"/>
          <p:cNvSpPr/>
          <p:nvPr/>
        </p:nvSpPr>
        <p:spPr>
          <a:xfrm>
            <a:off x="755576" y="1132880"/>
            <a:ext cx="4097053" cy="8628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1600" strike="noStrike" spc="-1" dirty="0" smtClean="0">
                <a:latin typeface="Calibri"/>
                <a:ea typeface="Arial"/>
              </a:rPr>
              <a:t>Gerência de Geologia e Recursos Minerais</a:t>
            </a:r>
            <a:br>
              <a:rPr lang="pt-BR" sz="1600" strike="noStrike" spc="-1" dirty="0" smtClean="0">
                <a:latin typeface="Calibri"/>
                <a:ea typeface="Arial"/>
              </a:rPr>
            </a:br>
            <a:endParaRPr lang="pt-BR" sz="1600" strike="noStrike" spc="-1" dirty="0" smtClean="0">
              <a:latin typeface="Calibri"/>
              <a:ea typeface="Arial"/>
            </a:endParaRP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pt-BR" sz="1600" i="1" spc="-1" dirty="0" smtClean="0">
                <a:latin typeface="Calibri"/>
                <a:ea typeface="Arial"/>
              </a:rPr>
              <a:t>GEOLOGIA E </a:t>
            </a:r>
            <a:r>
              <a:rPr lang="pt-BR" sz="1600" i="1" spc="-1" dirty="0">
                <a:latin typeface="Calibri"/>
                <a:ea typeface="Arial"/>
              </a:rPr>
              <a:t>RECURSOS MINERAIS DA PORÇÃO NOROESTE DO ESTADO DE </a:t>
            </a:r>
            <a:r>
              <a:rPr lang="pt-BR" sz="1600" i="1" spc="-1" dirty="0" smtClean="0">
                <a:latin typeface="Calibri"/>
                <a:ea typeface="Arial"/>
              </a:rPr>
              <a:t>RONDÔNIA</a:t>
            </a:r>
          </a:p>
          <a:p>
            <a:pPr algn="just">
              <a:lnSpc>
                <a:spcPct val="100000"/>
              </a:lnSpc>
            </a:pPr>
            <a:r>
              <a:rPr lang="pt-BR" sz="1600" i="1" spc="-1" dirty="0" smtClean="0">
                <a:latin typeface="Calibri"/>
                <a:ea typeface="Arial"/>
              </a:rPr>
              <a:t>Direciona </a:t>
            </a:r>
            <a:r>
              <a:rPr lang="pt-BR" sz="1600" i="1" spc="-1" dirty="0">
                <a:latin typeface="Calibri"/>
                <a:ea typeface="Arial"/>
              </a:rPr>
              <a:t>a compreensão acerca da geologia da região com novas informações sobre a geologia e seu potencial de recursos minerais, como parte integrante da ação Levantamento Geológico e Potencial de Novas Fronteiras do PROGRAMA GEOLOGIA, MINERAÇÃO E TRANSFORMAÇÃO MINERAL. </a:t>
            </a:r>
          </a:p>
          <a:p>
            <a:pPr>
              <a:lnSpc>
                <a:spcPct val="100000"/>
              </a:lnSpc>
            </a:pPr>
            <a:endParaRPr lang="pt-BR" sz="1600" strike="noStrike" spc="-1" dirty="0" smtClean="0">
              <a:latin typeface="Calibri"/>
              <a:cs typeface="Calibri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090879"/>
            <a:ext cx="1371750" cy="192367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517013"/>
            <a:ext cx="1367163" cy="1923678"/>
          </a:xfrm>
          <a:prstGeom prst="rect">
            <a:avLst/>
          </a:prstGeom>
        </p:spPr>
      </p:pic>
      <p:sp>
        <p:nvSpPr>
          <p:cNvPr id="12" name="CustomShape 3"/>
          <p:cNvSpPr/>
          <p:nvPr/>
        </p:nvSpPr>
        <p:spPr>
          <a:xfrm>
            <a:off x="755576" y="555526"/>
            <a:ext cx="5040560" cy="5224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600" b="1" strike="noStrike" spc="-1" dirty="0" smtClean="0">
                <a:solidFill>
                  <a:srgbClr val="2E363D"/>
                </a:solidFill>
                <a:latin typeface="Calibri"/>
                <a:ea typeface="Calibri"/>
              </a:rPr>
              <a:t>Produtos do SGB na REPO</a:t>
            </a:r>
            <a:endParaRPr lang="pt-BR" sz="2600" b="0" strike="noStrike" spc="-1" dirty="0">
              <a:latin typeface="Arial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604" y="3646627"/>
            <a:ext cx="1354217" cy="101566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629437"/>
            <a:ext cx="1354217" cy="101566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779662"/>
            <a:ext cx="1360338" cy="192367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5364088" y="3651870"/>
            <a:ext cx="34661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000" dirty="0" smtClean="0"/>
              <a:t>Recentemente </a:t>
            </a:r>
            <a:r>
              <a:rPr lang="pt-BR" sz="1000" dirty="0"/>
              <a:t>foram divulgados os resultados alcançados pelo Projeto Áreas de Relevante Interesse Mineral em diversos municípios rondonienses, com propostas de aplicação imediata para os mais variados segmentos interessados em decidir e/ou planejar, fundamentados no conhecimento do potencial mineral brasileiro. </a:t>
            </a:r>
          </a:p>
        </p:txBody>
      </p:sp>
    </p:spTree>
    <p:extLst>
      <p:ext uri="{BB962C8B-B14F-4D97-AF65-F5344CB8AC3E}">
        <p14:creationId xmlns:p14="http://schemas.microsoft.com/office/powerpoint/2010/main" val="134602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m 14"/>
          <p:cNvPicPr/>
          <p:nvPr/>
        </p:nvPicPr>
        <p:blipFill>
          <a:blip r:embed="rId3" cstate="print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>
            <a:noFill/>
          </a:ln>
        </p:spPr>
      </p:pic>
      <p:pic>
        <p:nvPicPr>
          <p:cNvPr id="83" name="Google Shape;127;p20"/>
          <p:cNvPicPr/>
          <p:nvPr/>
        </p:nvPicPr>
        <p:blipFill>
          <a:blip r:embed="rId4" cstate="print"/>
          <a:srcRect l="9" r="20"/>
          <a:stretch/>
        </p:blipFill>
        <p:spPr>
          <a:xfrm>
            <a:off x="0" y="0"/>
            <a:ext cx="9143640" cy="5155200"/>
          </a:xfrm>
          <a:prstGeom prst="rect">
            <a:avLst/>
          </a:prstGeom>
          <a:ln>
            <a:noFill/>
          </a:ln>
        </p:spPr>
      </p:pic>
      <p:sp>
        <p:nvSpPr>
          <p:cNvPr id="84" name="CustomShape 1"/>
          <p:cNvSpPr/>
          <p:nvPr/>
        </p:nvSpPr>
        <p:spPr>
          <a:xfrm>
            <a:off x="251520" y="407520"/>
            <a:ext cx="8712968" cy="4252462"/>
          </a:xfrm>
          <a:prstGeom prst="rect">
            <a:avLst/>
          </a:prstGeom>
          <a:solidFill>
            <a:srgbClr val="FFFFFF">
              <a:alpha val="5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7" name="Google Shape;121;p19"/>
          <p:cNvPicPr/>
          <p:nvPr/>
        </p:nvPicPr>
        <p:blipFill>
          <a:blip r:embed="rId5" cstate="print"/>
          <a:stretch/>
        </p:blipFill>
        <p:spPr>
          <a:xfrm>
            <a:off x="0" y="4806720"/>
            <a:ext cx="9143640" cy="370800"/>
          </a:xfrm>
          <a:prstGeom prst="rect">
            <a:avLst/>
          </a:prstGeom>
          <a:ln>
            <a:noFill/>
          </a:ln>
        </p:spPr>
      </p:pic>
      <p:sp>
        <p:nvSpPr>
          <p:cNvPr id="12" name="CustomShape 3"/>
          <p:cNvSpPr/>
          <p:nvPr/>
        </p:nvSpPr>
        <p:spPr>
          <a:xfrm>
            <a:off x="467544" y="1083191"/>
            <a:ext cx="6120680" cy="23526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1600" strike="noStrike" spc="-1" dirty="0" smtClean="0">
                <a:latin typeface="Calibri"/>
                <a:cs typeface="Calibri" pitchFamily="34" charset="0"/>
              </a:rPr>
              <a:t>Gerência de Hidrologia e Gestão Territorial</a:t>
            </a:r>
          </a:p>
          <a:p>
            <a:pPr>
              <a:lnSpc>
                <a:spcPct val="100000"/>
              </a:lnSpc>
            </a:pPr>
            <a:r>
              <a:rPr lang="pt-BR" sz="1600" spc="-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 pitchFamily="34" charset="0"/>
              </a:rPr>
              <a:t>DEHID</a:t>
            </a:r>
            <a:r>
              <a:rPr lang="pt-BR" sz="1600" strike="noStrike" spc="-1" dirty="0" smtClean="0">
                <a:latin typeface="Calibri"/>
                <a:cs typeface="Calibri" pitchFamily="34" charset="0"/>
              </a:rPr>
              <a:t/>
            </a:r>
            <a:br>
              <a:rPr lang="pt-BR" sz="1600" strike="noStrike" spc="-1" dirty="0" smtClean="0">
                <a:latin typeface="Calibri"/>
                <a:cs typeface="Calibri" pitchFamily="34" charset="0"/>
              </a:rPr>
            </a:br>
            <a:endParaRPr lang="pt-BR" sz="1500" strike="noStrike" spc="-1" dirty="0" smtClean="0">
              <a:latin typeface="Calibri"/>
              <a:cs typeface="Calibri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1500" i="1" spc="-1" dirty="0" smtClean="0">
                <a:latin typeface="Calibri"/>
                <a:ea typeface="Arial"/>
              </a:rPr>
              <a:t>Sistema </a:t>
            </a:r>
            <a:r>
              <a:rPr lang="pt-BR" sz="1500" i="1" spc="-1" dirty="0">
                <a:latin typeface="Calibri"/>
                <a:ea typeface="Arial"/>
              </a:rPr>
              <a:t>de Informações de Águas Subterrâneas – </a:t>
            </a:r>
            <a:r>
              <a:rPr lang="pt-BR" sz="1500" i="1" spc="-1" dirty="0" smtClean="0">
                <a:latin typeface="Calibri"/>
                <a:ea typeface="Arial"/>
              </a:rPr>
              <a:t>SIAGAS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1500" i="1" spc="-1" dirty="0" smtClean="0">
                <a:latin typeface="Calibri"/>
                <a:ea typeface="Arial"/>
              </a:rPr>
              <a:t>Rede </a:t>
            </a:r>
            <a:r>
              <a:rPr lang="pt-BR" sz="1500" i="1" spc="-1" dirty="0">
                <a:latin typeface="Calibri"/>
                <a:ea typeface="Arial"/>
              </a:rPr>
              <a:t>Integrada de Monitoramento das Águas Subterrâneas – </a:t>
            </a:r>
            <a:r>
              <a:rPr lang="pt-BR" sz="1500" i="1" spc="-1" dirty="0" smtClean="0">
                <a:latin typeface="Calibri"/>
                <a:ea typeface="Arial"/>
              </a:rPr>
              <a:t>RIMAS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1500" i="1" spc="-1" dirty="0" smtClean="0">
                <a:latin typeface="Calibri"/>
                <a:ea typeface="Arial"/>
              </a:rPr>
              <a:t>Operação </a:t>
            </a:r>
            <a:r>
              <a:rPr lang="pt-BR" sz="1500" i="1" spc="-1" dirty="0">
                <a:latin typeface="Calibri"/>
                <a:ea typeface="Arial"/>
              </a:rPr>
              <a:t>da Rede </a:t>
            </a:r>
            <a:r>
              <a:rPr lang="pt-BR" sz="1500" i="1" spc="-1" dirty="0" err="1">
                <a:latin typeface="Calibri"/>
                <a:ea typeface="Arial"/>
              </a:rPr>
              <a:t>Hidrometeorológica</a:t>
            </a:r>
            <a:r>
              <a:rPr lang="pt-BR" sz="1500" i="1" spc="-1" dirty="0">
                <a:latin typeface="Calibri"/>
                <a:ea typeface="Arial"/>
              </a:rPr>
              <a:t> Nacional </a:t>
            </a:r>
            <a:r>
              <a:rPr lang="pt-BR" sz="1500" i="1" spc="-1" dirty="0" smtClean="0">
                <a:latin typeface="Calibri"/>
                <a:ea typeface="Arial"/>
              </a:rPr>
              <a:t>(Convênio CPRM/ANA)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1500" i="1" spc="-1" dirty="0" smtClean="0">
                <a:latin typeface="Calibri"/>
                <a:ea typeface="Arial"/>
              </a:rPr>
              <a:t>Sistema </a:t>
            </a:r>
            <a:r>
              <a:rPr lang="pt-BR" sz="1500" i="1" spc="-1" dirty="0">
                <a:latin typeface="Calibri"/>
                <a:ea typeface="Arial"/>
              </a:rPr>
              <a:t>de Alerta </a:t>
            </a:r>
            <a:r>
              <a:rPr lang="pt-BR" sz="1500" i="1" spc="-1" dirty="0" smtClean="0">
                <a:latin typeface="Calibri"/>
                <a:ea typeface="Arial"/>
              </a:rPr>
              <a:t>de Eventos Críticos (SACE) da bacia do rio </a:t>
            </a:r>
            <a:r>
              <a:rPr lang="pt-BR" sz="1500" i="1" spc="-1" dirty="0">
                <a:latin typeface="Calibri"/>
                <a:ea typeface="Arial"/>
              </a:rPr>
              <a:t>Madeira (RO)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1500" i="1" spc="-1" dirty="0">
                <a:latin typeface="Calibri"/>
                <a:ea typeface="Arial"/>
              </a:rPr>
              <a:t>Sistema de Alerta de Eventos Críticos (SACE) da </a:t>
            </a:r>
            <a:r>
              <a:rPr lang="pt-BR" sz="1500" i="1" spc="-1" dirty="0" smtClean="0">
                <a:latin typeface="Calibri"/>
                <a:ea typeface="Arial"/>
              </a:rPr>
              <a:t>bacia </a:t>
            </a:r>
            <a:r>
              <a:rPr lang="pt-BR" sz="1500" i="1" spc="-1" dirty="0">
                <a:latin typeface="Calibri"/>
                <a:ea typeface="Arial"/>
              </a:rPr>
              <a:t>do rio </a:t>
            </a:r>
            <a:r>
              <a:rPr lang="pt-BR" sz="1500" i="1" spc="-1" dirty="0" smtClean="0">
                <a:latin typeface="Calibri"/>
                <a:ea typeface="Arial"/>
              </a:rPr>
              <a:t>Acre </a:t>
            </a:r>
            <a:r>
              <a:rPr lang="pt-BR" sz="1500" i="1" spc="-1" dirty="0">
                <a:latin typeface="Calibri"/>
                <a:ea typeface="Arial"/>
              </a:rPr>
              <a:t>(AC</a:t>
            </a:r>
            <a:r>
              <a:rPr lang="pt-BR" sz="1500" i="1" spc="-1" dirty="0" smtClean="0">
                <a:latin typeface="Calibri"/>
                <a:ea typeface="Arial"/>
              </a:rPr>
              <a:t>)</a:t>
            </a:r>
            <a:endParaRPr lang="pt-BR" sz="1500" i="1" spc="-1" dirty="0">
              <a:latin typeface="Calibri"/>
              <a:ea typeface="Arial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8" t="17213" r="25461" b="12910"/>
          <a:stretch/>
        </p:blipFill>
        <p:spPr bwMode="auto">
          <a:xfrm>
            <a:off x="6294538" y="407520"/>
            <a:ext cx="2675495" cy="20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4" t="17326" r="26672" b="27720"/>
          <a:stretch/>
        </p:blipFill>
        <p:spPr bwMode="auto">
          <a:xfrm>
            <a:off x="6300191" y="2715766"/>
            <a:ext cx="2664297" cy="1597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236296" y="483518"/>
            <a:ext cx="18261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rgbClr val="FF0000"/>
                </a:solidFill>
              </a:rPr>
              <a:t>Bacia do rio Madeira</a:t>
            </a:r>
            <a:endParaRPr lang="pt-BR" sz="1400" dirty="0">
              <a:solidFill>
                <a:srgbClr val="FF0000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7497549" y="2860187"/>
            <a:ext cx="15389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rgbClr val="FF0000"/>
                </a:solidFill>
              </a:rPr>
              <a:t>Bacia do rio Acre</a:t>
            </a:r>
            <a:endParaRPr lang="pt-BR" sz="1400" dirty="0">
              <a:solidFill>
                <a:srgbClr val="FF000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908" y="2410272"/>
            <a:ext cx="1995618" cy="334656"/>
          </a:xfrm>
          <a:prstGeom prst="rect">
            <a:avLst/>
          </a:prstGeom>
        </p:spPr>
      </p:pic>
      <p:sp>
        <p:nvSpPr>
          <p:cNvPr id="13" name="CustomShape 3"/>
          <p:cNvSpPr/>
          <p:nvPr/>
        </p:nvSpPr>
        <p:spPr>
          <a:xfrm>
            <a:off x="755576" y="555526"/>
            <a:ext cx="5040560" cy="5224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600" b="1" strike="noStrike" spc="-1" dirty="0" smtClean="0">
                <a:solidFill>
                  <a:srgbClr val="2E363D"/>
                </a:solidFill>
                <a:latin typeface="Calibri"/>
                <a:ea typeface="Calibri"/>
              </a:rPr>
              <a:t>Produtos do SGB na REPO</a:t>
            </a:r>
            <a:endParaRPr lang="pt-BR" sz="2600" b="0" strike="noStrike" spc="-1" dirty="0">
              <a:latin typeface="Arial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08" y="3470767"/>
            <a:ext cx="1200173" cy="113171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09" y="3184326"/>
            <a:ext cx="1200173" cy="183017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506286" y="3358902"/>
            <a:ext cx="1473426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" b="1" dirty="0">
                <a:solidFill>
                  <a:srgbClr val="0070C0"/>
                </a:solidFill>
              </a:rPr>
              <a:t>Sistema de Informações de Águas Subterrâneas</a:t>
            </a:r>
            <a:endParaRPr lang="pt-BR" sz="400" dirty="0">
              <a:solidFill>
                <a:srgbClr val="0070C0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955762"/>
            <a:ext cx="1582042" cy="62500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412837"/>
            <a:ext cx="1590675" cy="54292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" t="21483" r="1676" b="20622"/>
          <a:stretch/>
        </p:blipFill>
        <p:spPr>
          <a:xfrm>
            <a:off x="4716016" y="2951498"/>
            <a:ext cx="1502988" cy="79055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528" y="3742052"/>
            <a:ext cx="2547476" cy="867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195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m 14"/>
          <p:cNvPicPr/>
          <p:nvPr/>
        </p:nvPicPr>
        <p:blipFill>
          <a:blip r:embed="rId3" cstate="print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>
            <a:noFill/>
          </a:ln>
        </p:spPr>
      </p:pic>
      <p:pic>
        <p:nvPicPr>
          <p:cNvPr id="83" name="Google Shape;127;p20"/>
          <p:cNvPicPr/>
          <p:nvPr/>
        </p:nvPicPr>
        <p:blipFill>
          <a:blip r:embed="rId4" cstate="print"/>
          <a:srcRect l="9" r="20"/>
          <a:stretch/>
        </p:blipFill>
        <p:spPr>
          <a:xfrm>
            <a:off x="0" y="0"/>
            <a:ext cx="9143640" cy="5155200"/>
          </a:xfrm>
          <a:prstGeom prst="rect">
            <a:avLst/>
          </a:prstGeom>
          <a:ln>
            <a:noFill/>
          </a:ln>
        </p:spPr>
      </p:pic>
      <p:sp>
        <p:nvSpPr>
          <p:cNvPr id="84" name="CustomShape 1"/>
          <p:cNvSpPr/>
          <p:nvPr/>
        </p:nvSpPr>
        <p:spPr>
          <a:xfrm>
            <a:off x="251520" y="407520"/>
            <a:ext cx="8712968" cy="4252462"/>
          </a:xfrm>
          <a:prstGeom prst="rect">
            <a:avLst/>
          </a:prstGeom>
          <a:solidFill>
            <a:srgbClr val="FFFFFF">
              <a:alpha val="5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7" name="Google Shape;121;p19"/>
          <p:cNvPicPr/>
          <p:nvPr/>
        </p:nvPicPr>
        <p:blipFill>
          <a:blip r:embed="rId5" cstate="print"/>
          <a:stretch/>
        </p:blipFill>
        <p:spPr>
          <a:xfrm>
            <a:off x="0" y="4806720"/>
            <a:ext cx="9143640" cy="370800"/>
          </a:xfrm>
          <a:prstGeom prst="rect">
            <a:avLst/>
          </a:prstGeom>
          <a:ln>
            <a:noFill/>
          </a:ln>
        </p:spPr>
      </p:pic>
      <p:sp>
        <p:nvSpPr>
          <p:cNvPr id="12" name="CustomShape 3"/>
          <p:cNvSpPr/>
          <p:nvPr/>
        </p:nvSpPr>
        <p:spPr>
          <a:xfrm>
            <a:off x="467544" y="1083191"/>
            <a:ext cx="8424936" cy="9361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pt-BR" sz="1600" strike="noStrike" spc="-1" dirty="0" smtClean="0">
                <a:latin typeface="Calibri"/>
                <a:cs typeface="Calibri" pitchFamily="34" charset="0"/>
              </a:rPr>
              <a:t> Gerência de Hidrologia e Gestão Territorial</a:t>
            </a:r>
          </a:p>
          <a:p>
            <a:pPr>
              <a:lnSpc>
                <a:spcPct val="100000"/>
              </a:lnSpc>
            </a:pPr>
            <a:r>
              <a:rPr lang="pt-BR" sz="1600" spc="-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Arial"/>
              </a:rPr>
              <a:t>DEGET</a:t>
            </a:r>
          </a:p>
          <a:p>
            <a:pPr>
              <a:lnSpc>
                <a:spcPct val="100000"/>
              </a:lnSpc>
            </a:pPr>
            <a:r>
              <a:rPr lang="pt-BR" sz="1600" spc="-1" dirty="0" smtClean="0">
                <a:latin typeface="Calibri"/>
                <a:ea typeface="Arial"/>
              </a:rPr>
              <a:t>Projeto Contribuição do SGB/CPRM ao desenvolvimento sustentável dos municípios do estado de Rondônia</a:t>
            </a:r>
          </a:p>
          <a:p>
            <a:pPr>
              <a:lnSpc>
                <a:spcPct val="100000"/>
              </a:lnSpc>
            </a:pPr>
            <a:r>
              <a:rPr lang="pt-BR" sz="1600" i="1" spc="-1" dirty="0">
                <a:latin typeface="Calibri"/>
                <a:ea typeface="Arial"/>
              </a:rPr>
              <a:t>A partir da utilização de recursos orçamentários e financeiros provenientes de emenda parlamentar, </a:t>
            </a:r>
            <a:r>
              <a:rPr lang="pt-BR" sz="1600" i="1" spc="-1" dirty="0" smtClean="0">
                <a:latin typeface="Calibri"/>
                <a:ea typeface="Arial"/>
              </a:rPr>
              <a:t>foi possível executar o levantamento multidisciplinar em cinco municípios de Rondônia, selecionados a partir de critérios técnicos associados ao seu contexto geológico/geomorfológico, ao potencial </a:t>
            </a:r>
            <a:r>
              <a:rPr lang="pt-BR" sz="1600" i="1" spc="-1" dirty="0" err="1" smtClean="0">
                <a:latin typeface="Calibri"/>
                <a:ea typeface="Arial"/>
              </a:rPr>
              <a:t>geoturístico</a:t>
            </a:r>
            <a:r>
              <a:rPr lang="pt-BR" sz="1600" i="1" spc="-1" dirty="0" smtClean="0">
                <a:latin typeface="Calibri"/>
                <a:ea typeface="Arial"/>
              </a:rPr>
              <a:t> e ao crescimento expressivo da atividade agrícola e contribuir </a:t>
            </a:r>
            <a:r>
              <a:rPr lang="pt-BR" sz="1600" i="1" spc="-1" dirty="0">
                <a:latin typeface="Calibri"/>
                <a:ea typeface="Arial"/>
              </a:rPr>
              <a:t>com o desenvolvimento sustentável </a:t>
            </a:r>
            <a:r>
              <a:rPr lang="pt-BR" sz="1600" i="1" spc="-1" dirty="0" smtClean="0">
                <a:latin typeface="Calibri"/>
                <a:ea typeface="Arial"/>
              </a:rPr>
              <a:t>dos municípios.</a:t>
            </a:r>
            <a:endParaRPr lang="pt-BR" sz="1600" i="1" spc="-1" dirty="0">
              <a:latin typeface="Calibri"/>
              <a:ea typeface="Arial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1600" i="1" spc="-1" dirty="0" err="1" smtClean="0">
                <a:latin typeface="Calibri"/>
                <a:ea typeface="Arial"/>
              </a:rPr>
              <a:t>Geodiversidade</a:t>
            </a:r>
            <a:r>
              <a:rPr lang="pt-BR" sz="1600" i="1" spc="-1" dirty="0" smtClean="0">
                <a:latin typeface="Calibri"/>
                <a:ea typeface="Arial"/>
              </a:rPr>
              <a:t> do município de Alto Alegre dos Parecis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1600" i="1" spc="-1" dirty="0" err="1">
                <a:latin typeface="Calibri"/>
                <a:ea typeface="Arial"/>
              </a:rPr>
              <a:t>Geodiversidade</a:t>
            </a:r>
            <a:r>
              <a:rPr lang="pt-BR" sz="1600" i="1" spc="-1" dirty="0">
                <a:latin typeface="Calibri"/>
                <a:ea typeface="Arial"/>
              </a:rPr>
              <a:t> do município </a:t>
            </a:r>
            <a:r>
              <a:rPr lang="pt-BR" sz="1600" i="1" spc="-1" dirty="0" smtClean="0">
                <a:latin typeface="Calibri"/>
                <a:ea typeface="Arial"/>
              </a:rPr>
              <a:t>de Alto Paraíso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1600" i="1" spc="-1" dirty="0" err="1">
                <a:latin typeface="Calibri"/>
                <a:ea typeface="Arial"/>
              </a:rPr>
              <a:t>Geodiversidade</a:t>
            </a:r>
            <a:r>
              <a:rPr lang="pt-BR" sz="1600" i="1" spc="-1" dirty="0">
                <a:latin typeface="Calibri"/>
                <a:ea typeface="Arial"/>
              </a:rPr>
              <a:t> do município de </a:t>
            </a:r>
            <a:r>
              <a:rPr lang="pt-BR" sz="1600" i="1" spc="-1" dirty="0" smtClean="0">
                <a:latin typeface="Calibri"/>
                <a:ea typeface="Arial"/>
              </a:rPr>
              <a:t>Cacoal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1600" i="1" spc="-1" dirty="0" err="1">
                <a:latin typeface="Calibri"/>
                <a:ea typeface="Arial"/>
              </a:rPr>
              <a:t>Geodiversidade</a:t>
            </a:r>
            <a:r>
              <a:rPr lang="pt-BR" sz="1600" i="1" spc="-1" dirty="0">
                <a:latin typeface="Calibri"/>
                <a:ea typeface="Arial"/>
              </a:rPr>
              <a:t> do município de Espigão </a:t>
            </a:r>
            <a:r>
              <a:rPr lang="pt-BR" sz="1600" i="1" spc="-1" dirty="0" smtClean="0">
                <a:latin typeface="Calibri"/>
                <a:ea typeface="Arial"/>
              </a:rPr>
              <a:t>do Oeste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1600" i="1" spc="-1" dirty="0" err="1">
                <a:latin typeface="Calibri"/>
                <a:ea typeface="Arial"/>
              </a:rPr>
              <a:t>Geodiversidade</a:t>
            </a:r>
            <a:r>
              <a:rPr lang="pt-BR" sz="1600" i="1" spc="-1" dirty="0">
                <a:latin typeface="Calibri"/>
                <a:ea typeface="Arial"/>
              </a:rPr>
              <a:t> do município de São </a:t>
            </a:r>
            <a:r>
              <a:rPr lang="pt-BR" sz="1600" i="1" spc="-1" dirty="0" smtClean="0">
                <a:latin typeface="Calibri"/>
                <a:ea typeface="Arial"/>
              </a:rPr>
              <a:t>Francisco do Guaporé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926" y="3065775"/>
            <a:ext cx="2759562" cy="1594207"/>
          </a:xfrm>
          <a:prstGeom prst="rect">
            <a:avLst/>
          </a:prstGeom>
        </p:spPr>
      </p:pic>
      <p:sp>
        <p:nvSpPr>
          <p:cNvPr id="9" name="CustomShape 3"/>
          <p:cNvSpPr/>
          <p:nvPr/>
        </p:nvSpPr>
        <p:spPr>
          <a:xfrm>
            <a:off x="755576" y="555526"/>
            <a:ext cx="5040560" cy="5224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600" b="1" strike="noStrike" spc="-1" dirty="0" smtClean="0">
                <a:solidFill>
                  <a:srgbClr val="2E363D"/>
                </a:solidFill>
                <a:latin typeface="Calibri"/>
                <a:ea typeface="Calibri"/>
              </a:rPr>
              <a:t>Produtos do SGB na REPO</a:t>
            </a:r>
            <a:endParaRPr lang="pt-BR" sz="26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603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m 14"/>
          <p:cNvPicPr/>
          <p:nvPr/>
        </p:nvPicPr>
        <p:blipFill>
          <a:blip r:embed="rId3" cstate="print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>
            <a:noFill/>
          </a:ln>
        </p:spPr>
      </p:pic>
      <p:pic>
        <p:nvPicPr>
          <p:cNvPr id="83" name="Google Shape;127;p20"/>
          <p:cNvPicPr/>
          <p:nvPr/>
        </p:nvPicPr>
        <p:blipFill>
          <a:blip r:embed="rId4" cstate="print"/>
          <a:srcRect l="9" r="20"/>
          <a:stretch/>
        </p:blipFill>
        <p:spPr>
          <a:xfrm>
            <a:off x="0" y="0"/>
            <a:ext cx="9143640" cy="5155200"/>
          </a:xfrm>
          <a:prstGeom prst="rect">
            <a:avLst/>
          </a:prstGeom>
          <a:ln>
            <a:noFill/>
          </a:ln>
        </p:spPr>
      </p:pic>
      <p:sp>
        <p:nvSpPr>
          <p:cNvPr id="84" name="CustomShape 1"/>
          <p:cNvSpPr/>
          <p:nvPr/>
        </p:nvSpPr>
        <p:spPr>
          <a:xfrm>
            <a:off x="251520" y="407520"/>
            <a:ext cx="8712968" cy="4048560"/>
          </a:xfrm>
          <a:prstGeom prst="rect">
            <a:avLst/>
          </a:prstGeom>
          <a:solidFill>
            <a:srgbClr val="FFFFFF">
              <a:alpha val="5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7" name="Google Shape;121;p19"/>
          <p:cNvPicPr/>
          <p:nvPr/>
        </p:nvPicPr>
        <p:blipFill>
          <a:blip r:embed="rId5" cstate="print"/>
          <a:stretch/>
        </p:blipFill>
        <p:spPr>
          <a:xfrm>
            <a:off x="0" y="4806720"/>
            <a:ext cx="9143640" cy="370800"/>
          </a:xfrm>
          <a:prstGeom prst="rect">
            <a:avLst/>
          </a:prstGeom>
          <a:ln>
            <a:noFill/>
          </a:ln>
        </p:spPr>
      </p:pic>
      <p:sp>
        <p:nvSpPr>
          <p:cNvPr id="11" name="CustomShape 3"/>
          <p:cNvSpPr/>
          <p:nvPr/>
        </p:nvSpPr>
        <p:spPr>
          <a:xfrm>
            <a:off x="755576" y="1131590"/>
            <a:ext cx="6768752" cy="9361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1600" strike="noStrike" spc="-1" dirty="0" smtClean="0">
                <a:latin typeface="Calibri"/>
                <a:ea typeface="Arial"/>
              </a:rPr>
              <a:t> Gerência de </a:t>
            </a:r>
            <a:r>
              <a:rPr lang="pt-BR" sz="1600" strike="noStrike" spc="-1" dirty="0" smtClean="0">
                <a:latin typeface="Calibri"/>
                <a:cs typeface="Calibri" pitchFamily="34" charset="0"/>
              </a:rPr>
              <a:t>Infraestrutura </a:t>
            </a:r>
            <a:r>
              <a:rPr lang="pt-BR" sz="1600" strike="noStrike" spc="-1" dirty="0" err="1" smtClean="0">
                <a:latin typeface="Calibri"/>
                <a:cs typeface="Calibri" pitchFamily="34" charset="0"/>
              </a:rPr>
              <a:t>Geocientífica</a:t>
            </a:r>
            <a:r>
              <a:rPr lang="pt-BR" sz="1600" strike="noStrike" spc="-1" dirty="0" smtClean="0">
                <a:latin typeface="Calibri"/>
                <a:cs typeface="Calibri" pitchFamily="34" charset="0"/>
              </a:rPr>
              <a:t/>
            </a:r>
            <a:br>
              <a:rPr lang="pt-BR" sz="1600" strike="noStrike" spc="-1" dirty="0" smtClean="0">
                <a:latin typeface="Calibri"/>
                <a:cs typeface="Calibri" pitchFamily="34" charset="0"/>
              </a:rPr>
            </a:br>
            <a:r>
              <a:rPr lang="pt-BR" sz="1600" i="1" strike="noStrike" spc="-1" dirty="0" smtClean="0">
                <a:solidFill>
                  <a:srgbClr val="FF0000"/>
                </a:solidFill>
                <a:latin typeface="Calibri"/>
                <a:ea typeface="Arial"/>
              </a:rPr>
              <a:t> </a:t>
            </a:r>
          </a:p>
          <a:p>
            <a:pPr>
              <a:lnSpc>
                <a:spcPct val="100000"/>
              </a:lnSpc>
            </a:pPr>
            <a:endParaRPr lang="pt-BR" sz="1600" i="1" strike="noStrike" spc="-1" dirty="0" smtClean="0">
              <a:latin typeface="Calibri"/>
              <a:ea typeface="Arial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1600" i="1" strike="noStrike" spc="-1" dirty="0" smtClean="0">
                <a:latin typeface="Calibri"/>
                <a:ea typeface="Arial"/>
              </a:rPr>
              <a:t>Programa </a:t>
            </a:r>
            <a:r>
              <a:rPr lang="pt-BR" sz="1600" i="1" strike="noStrike" spc="-1" dirty="0" err="1" smtClean="0">
                <a:latin typeface="Calibri"/>
                <a:ea typeface="Arial"/>
              </a:rPr>
              <a:t>SGBEduca</a:t>
            </a:r>
            <a:endParaRPr lang="pt-BR" sz="1600" i="1" strike="noStrike" spc="-1" dirty="0" smtClean="0">
              <a:latin typeface="Calibri"/>
              <a:ea typeface="Arial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t-BR" sz="1600" i="1" strike="noStrike" spc="-1" dirty="0" smtClean="0">
              <a:latin typeface="Calibri"/>
              <a:ea typeface="Arial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1600" i="1" spc="-1" dirty="0" smtClean="0">
                <a:latin typeface="Calibri"/>
                <a:ea typeface="Arial"/>
              </a:rPr>
              <a:t>Divulgação de Produtos</a:t>
            </a:r>
            <a:endParaRPr lang="pt-BR" sz="1600" i="1" strike="noStrike" spc="-1" dirty="0" smtClean="0">
              <a:latin typeface="Calibri"/>
              <a:ea typeface="Arial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t-BR" sz="1600" i="1" spc="-1" dirty="0" smtClean="0">
              <a:latin typeface="Calibri"/>
              <a:ea typeface="Arial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1600" i="1" strike="noStrike" spc="-1" dirty="0" smtClean="0">
                <a:latin typeface="Calibri"/>
                <a:ea typeface="Arial"/>
              </a:rPr>
              <a:t>Biblioteca Regional de Porto Velho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t-BR" sz="1600" i="1" strike="noStrike" spc="-1" dirty="0" smtClean="0">
              <a:latin typeface="Calibri"/>
              <a:ea typeface="Arial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1600" i="1" spc="-1" dirty="0" err="1" smtClean="0">
                <a:latin typeface="Calibri"/>
                <a:ea typeface="Arial"/>
              </a:rPr>
              <a:t>Litoteca</a:t>
            </a:r>
            <a:r>
              <a:rPr lang="pt-BR" sz="1600" i="1" spc="-1" dirty="0" smtClean="0">
                <a:latin typeface="Calibri"/>
                <a:ea typeface="Arial"/>
              </a:rPr>
              <a:t> Regional de Porto Velho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t-BR" sz="1600" i="1" spc="-1" dirty="0">
              <a:latin typeface="Calibri"/>
              <a:ea typeface="Arial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1600" i="1" spc="-1" dirty="0">
                <a:latin typeface="Calibri"/>
                <a:ea typeface="Arial"/>
              </a:rPr>
              <a:t>Laboratório de Apoio e Preparação de Amostras de Material Geológico</a:t>
            </a:r>
            <a:endParaRPr lang="pt-BR" sz="1600" i="1" spc="-1" dirty="0" smtClean="0">
              <a:latin typeface="Calibri"/>
              <a:ea typeface="Arial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t-BR" sz="1600" i="1" strike="noStrike" spc="-1" dirty="0" smtClean="0">
              <a:solidFill>
                <a:srgbClr val="FF0000"/>
              </a:solidFill>
              <a:latin typeface="Calibri"/>
              <a:ea typeface="Arial"/>
            </a:endParaRP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endParaRPr lang="pt-BR" sz="1600" spc="-1" dirty="0">
              <a:latin typeface="Calibri"/>
              <a:ea typeface="Arial"/>
            </a:endParaRPr>
          </a:p>
          <a:p>
            <a:pPr>
              <a:lnSpc>
                <a:spcPct val="100000"/>
              </a:lnSpc>
            </a:pPr>
            <a:endParaRPr lang="pt-BR" sz="1600" strike="noStrike" spc="-1" dirty="0" smtClean="0">
              <a:latin typeface="Calibri"/>
              <a:cs typeface="Calibri" pitchFamily="34" charset="0"/>
            </a:endParaRPr>
          </a:p>
        </p:txBody>
      </p:sp>
      <p:pic>
        <p:nvPicPr>
          <p:cNvPr id="15" name="Picture 2" descr="C:\Users\maiza.ribeiro\Pictures\Fotos Eventos 2018\Visita alunos CTPM Ji Parana 30  ago 2018\20180830_1439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25011"/>
            <a:ext cx="1512168" cy="85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aiza.ribeiro\Pictures\Fotos Eventos 2019\Evento 50 Anos - ASSEMP 03 set 2019\20190903_10460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5" t="28026" r="18958" b="17085"/>
          <a:stretch/>
        </p:blipFill>
        <p:spPr bwMode="auto">
          <a:xfrm>
            <a:off x="5853949" y="439124"/>
            <a:ext cx="1528613" cy="76447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 contourW="19050"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936" y="1311610"/>
            <a:ext cx="3130552" cy="144570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880" y="2818233"/>
            <a:ext cx="1074608" cy="1432811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contourW="25400">
            <a:extrusionClr>
              <a:schemeClr val="tx1"/>
            </a:extrusionClr>
            <a:contourClr>
              <a:schemeClr val="tx1"/>
            </a:contourClr>
          </a:sp3d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1" b="21082"/>
          <a:stretch/>
        </p:blipFill>
        <p:spPr>
          <a:xfrm>
            <a:off x="5004048" y="1419622"/>
            <a:ext cx="1236537" cy="1368152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contourW="19050">
            <a:extrusionClr>
              <a:schemeClr val="tx1"/>
            </a:extrusionClr>
            <a:contourClr>
              <a:schemeClr val="tx1"/>
            </a:contourClr>
          </a:sp3d>
        </p:spPr>
      </p:pic>
      <p:pic>
        <p:nvPicPr>
          <p:cNvPr id="6" name="Picture 2" descr="C:\Users\MAIZA~1.RIB\AppData\Local\Temp\Rar$DIa0.277\SGBeduca_Logo_Fundos-Escuro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742" y="506063"/>
            <a:ext cx="1185794" cy="91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21"/>
          <a:stretch/>
        </p:blipFill>
        <p:spPr>
          <a:xfrm>
            <a:off x="4661272" y="2067694"/>
            <a:ext cx="831016" cy="79258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2" t="14839"/>
          <a:stretch/>
        </p:blipFill>
        <p:spPr>
          <a:xfrm>
            <a:off x="6444208" y="2382511"/>
            <a:ext cx="1388396" cy="1152128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contourW="19050">
            <a:extrusionClr>
              <a:schemeClr val="tx1"/>
            </a:extrusionClr>
            <a:contourClr>
              <a:schemeClr val="bg1"/>
            </a:contourClr>
          </a:sp3d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949" y="2741286"/>
            <a:ext cx="1008194" cy="914610"/>
          </a:xfrm>
          <a:prstGeom prst="rect">
            <a:avLst/>
          </a:prstGeom>
          <a:solidFill>
            <a:schemeClr val="bg1">
              <a:alpha val="61000"/>
            </a:schemeClr>
          </a:solidFill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561" y="3319027"/>
            <a:ext cx="985041" cy="930771"/>
          </a:xfrm>
          <a:prstGeom prst="rect">
            <a:avLst/>
          </a:prstGeom>
        </p:spPr>
      </p:pic>
      <p:sp>
        <p:nvSpPr>
          <p:cNvPr id="18" name="CustomShape 3"/>
          <p:cNvSpPr/>
          <p:nvPr/>
        </p:nvSpPr>
        <p:spPr>
          <a:xfrm>
            <a:off x="755576" y="555526"/>
            <a:ext cx="5040560" cy="5224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600" b="1" strike="noStrike" spc="-1" dirty="0" smtClean="0">
                <a:solidFill>
                  <a:srgbClr val="2E363D"/>
                </a:solidFill>
                <a:latin typeface="Calibri"/>
                <a:ea typeface="Calibri"/>
              </a:rPr>
              <a:t>Produtos do SGB na REPO</a:t>
            </a:r>
            <a:endParaRPr lang="pt-BR" sz="26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7213</TotalTime>
  <Words>997</Words>
  <Application>Microsoft Office PowerPoint</Application>
  <PresentationFormat>Apresentação na tela (16:9)</PresentationFormat>
  <Paragraphs>92</Paragraphs>
  <Slides>13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13</vt:i4>
      </vt:variant>
    </vt:vector>
  </HeadingPairs>
  <TitlesOfParts>
    <vt:vector size="21" baseType="lpstr">
      <vt:lpstr>Arial</vt:lpstr>
      <vt:lpstr>Calibri</vt:lpstr>
      <vt:lpstr>DejaVu Sans</vt:lpstr>
      <vt:lpstr>Symbol</vt:lpstr>
      <vt:lpstr>Times New Roman</vt:lpstr>
      <vt:lpstr>Wingdings</vt:lpstr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Nikola Alves</dc:creator>
  <cp:lastModifiedBy>Amilcar Adamy</cp:lastModifiedBy>
  <cp:revision>131</cp:revision>
  <dcterms:modified xsi:type="dcterms:W3CDTF">2020-11-18T23:23:04Z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10</vt:i4>
  </property>
  <property fmtid="{D5CDD505-2E9C-101B-9397-08002B2CF9AE}" pid="8" name="PresentationFormat">
    <vt:lpwstr>Apresentação na tela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10</vt:i4>
  </property>
</Properties>
</file>