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73" r:id="rId5"/>
    <p:sldId id="266" r:id="rId6"/>
    <p:sldId id="275" r:id="rId7"/>
    <p:sldId id="267" r:id="rId8"/>
    <p:sldId id="276" r:id="rId9"/>
    <p:sldId id="277" r:id="rId10"/>
    <p:sldId id="278" r:id="rId11"/>
    <p:sldId id="279" r:id="rId12"/>
    <p:sldId id="282" r:id="rId13"/>
    <p:sldId id="283" r:id="rId14"/>
    <p:sldId id="288" r:id="rId15"/>
    <p:sldId id="289" r:id="rId16"/>
    <p:sldId id="290" r:id="rId17"/>
    <p:sldId id="291" r:id="rId18"/>
    <p:sldId id="292" r:id="rId19"/>
    <p:sldId id="293" r:id="rId20"/>
    <p:sldId id="294" r:id="rId21"/>
    <p:sldId id="295" r:id="rId22"/>
    <p:sldId id="296" r:id="rId23"/>
    <p:sldId id="298" r:id="rId24"/>
    <p:sldId id="299" r:id="rId25"/>
    <p:sldId id="300" r:id="rId26"/>
    <p:sldId id="272" r:id="rId27"/>
    <p:sldId id="285" r:id="rId28"/>
    <p:sldId id="302" r:id="rId29"/>
    <p:sldId id="304" r:id="rId30"/>
    <p:sldId id="305" r:id="rId31"/>
    <p:sldId id="306" r:id="rId32"/>
    <p:sldId id="303" r:id="rId33"/>
    <p:sldId id="286" r:id="rId34"/>
    <p:sldId id="287" r:id="rId35"/>
    <p:sldId id="268" r:id="rId36"/>
    <p:sldId id="265" r:id="rId37"/>
  </p:sldIdLst>
  <p:sldSz cx="9144000" cy="51435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0530E9"/>
    <a:srgbClr val="E7EFF1"/>
    <a:srgbClr val="7F4C84"/>
    <a:srgbClr val="F8C0BA"/>
    <a:srgbClr val="C5E6FF"/>
    <a:srgbClr val="C1EFFF"/>
    <a:srgbClr val="8BCDFF"/>
    <a:srgbClr val="9900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Ênfas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Estilo Médio 4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20"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25" name="PlaceHolder 2"/>
          <p:cNvSpPr>
            <a:spLocks noGrp="1"/>
          </p:cNvSpPr>
          <p:nvPr>
            <p:ph type="body"/>
          </p:nvPr>
        </p:nvSpPr>
        <p:spPr>
          <a:xfrm>
            <a:off x="311760" y="1152360"/>
            <a:ext cx="852012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26" name="PlaceHolder 3"/>
          <p:cNvSpPr>
            <a:spLocks noGrp="1"/>
          </p:cNvSpPr>
          <p:nvPr>
            <p:ph type="body"/>
          </p:nvPr>
        </p:nvSpPr>
        <p:spPr>
          <a:xfrm>
            <a:off x="311760" y="2936880"/>
            <a:ext cx="852012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28"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29"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0"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1" name="PlaceHolder 5"/>
          <p:cNvSpPr>
            <a:spLocks noGrp="1"/>
          </p:cNvSpPr>
          <p:nvPr>
            <p:ph type="body"/>
          </p:nvPr>
        </p:nvSpPr>
        <p:spPr>
          <a:xfrm>
            <a:off x="467784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33" name="PlaceHolder 2"/>
          <p:cNvSpPr>
            <a:spLocks noGrp="1"/>
          </p:cNvSpPr>
          <p:nvPr>
            <p:ph type="body"/>
          </p:nvPr>
        </p:nvSpPr>
        <p:spPr>
          <a:xfrm>
            <a:off x="311760" y="115236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4" name="PlaceHolder 3"/>
          <p:cNvSpPr>
            <a:spLocks noGrp="1"/>
          </p:cNvSpPr>
          <p:nvPr>
            <p:ph type="body"/>
          </p:nvPr>
        </p:nvSpPr>
        <p:spPr>
          <a:xfrm>
            <a:off x="3192480" y="115236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5" name="PlaceHolder 4"/>
          <p:cNvSpPr>
            <a:spLocks noGrp="1"/>
          </p:cNvSpPr>
          <p:nvPr>
            <p:ph type="body"/>
          </p:nvPr>
        </p:nvSpPr>
        <p:spPr>
          <a:xfrm>
            <a:off x="6073200" y="115236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6" name="PlaceHolder 5"/>
          <p:cNvSpPr>
            <a:spLocks noGrp="1"/>
          </p:cNvSpPr>
          <p:nvPr>
            <p:ph type="body"/>
          </p:nvPr>
        </p:nvSpPr>
        <p:spPr>
          <a:xfrm>
            <a:off x="311760" y="293688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7" name="PlaceHolder 6"/>
          <p:cNvSpPr>
            <a:spLocks noGrp="1"/>
          </p:cNvSpPr>
          <p:nvPr>
            <p:ph type="body"/>
          </p:nvPr>
        </p:nvSpPr>
        <p:spPr>
          <a:xfrm>
            <a:off x="3192480" y="293688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38" name="PlaceHolder 7"/>
          <p:cNvSpPr>
            <a:spLocks noGrp="1"/>
          </p:cNvSpPr>
          <p:nvPr>
            <p:ph type="body"/>
          </p:nvPr>
        </p:nvSpPr>
        <p:spPr>
          <a:xfrm>
            <a:off x="6073200" y="293688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43" name="PlaceHolder 2"/>
          <p:cNvSpPr>
            <a:spLocks noGrp="1"/>
          </p:cNvSpPr>
          <p:nvPr>
            <p:ph type="subTitle"/>
          </p:nvPr>
        </p:nvSpPr>
        <p:spPr>
          <a:xfrm>
            <a:off x="311760" y="1152360"/>
            <a:ext cx="8520120" cy="3416040"/>
          </a:xfrm>
          <a:prstGeom prst="rect">
            <a:avLst/>
          </a:prstGeom>
        </p:spPr>
        <p:txBody>
          <a:bodyPr lIns="0" tIns="0" rIns="0" bIns="0" anchor="ctr">
            <a:spAutoFit/>
          </a:bodyPr>
          <a:lstStyle/>
          <a:p>
            <a:pPr algn="ctr"/>
            <a:endParaRPr lang="pt-B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45" name="PlaceHolder 2"/>
          <p:cNvSpPr>
            <a:spLocks noGrp="1"/>
          </p:cNvSpPr>
          <p:nvPr>
            <p:ph type="body"/>
          </p:nvPr>
        </p:nvSpPr>
        <p:spPr>
          <a:xfrm>
            <a:off x="311760" y="1152360"/>
            <a:ext cx="8520120" cy="341604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47"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48"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11760" y="444960"/>
            <a:ext cx="8520120" cy="2654640"/>
          </a:xfrm>
          <a:prstGeom prst="rect">
            <a:avLst/>
          </a:prstGeom>
        </p:spPr>
        <p:txBody>
          <a:bodyPr lIns="0" tIns="0" rIns="0" bIns="0" anchor="ctr">
            <a:spAutoFit/>
          </a:bodyPr>
          <a:lstStyle/>
          <a:p>
            <a:pPr algn="ctr"/>
            <a:endParaRPr lang="pt-B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52"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53"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54"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4" name="PlaceHolder 2"/>
          <p:cNvSpPr>
            <a:spLocks noGrp="1"/>
          </p:cNvSpPr>
          <p:nvPr>
            <p:ph type="subTitle"/>
          </p:nvPr>
        </p:nvSpPr>
        <p:spPr>
          <a:xfrm>
            <a:off x="311760" y="1152360"/>
            <a:ext cx="8520120" cy="3416040"/>
          </a:xfrm>
          <a:prstGeom prst="rect">
            <a:avLst/>
          </a:prstGeom>
        </p:spPr>
        <p:txBody>
          <a:bodyPr lIns="0" tIns="0" rIns="0" bIns="0" anchor="ctr">
            <a:spAutoFit/>
          </a:bodyPr>
          <a:lstStyle/>
          <a:p>
            <a:pPr algn="ctr"/>
            <a:endParaRPr lang="pt-B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56"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57"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58" name="PlaceHolder 4"/>
          <p:cNvSpPr>
            <a:spLocks noGrp="1"/>
          </p:cNvSpPr>
          <p:nvPr>
            <p:ph type="body"/>
          </p:nvPr>
        </p:nvSpPr>
        <p:spPr>
          <a:xfrm>
            <a:off x="467784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60"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61"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62" name="PlaceHolder 4"/>
          <p:cNvSpPr>
            <a:spLocks noGrp="1"/>
          </p:cNvSpPr>
          <p:nvPr>
            <p:ph type="body"/>
          </p:nvPr>
        </p:nvSpPr>
        <p:spPr>
          <a:xfrm>
            <a:off x="311760" y="2936880"/>
            <a:ext cx="852012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64" name="PlaceHolder 2"/>
          <p:cNvSpPr>
            <a:spLocks noGrp="1"/>
          </p:cNvSpPr>
          <p:nvPr>
            <p:ph type="body"/>
          </p:nvPr>
        </p:nvSpPr>
        <p:spPr>
          <a:xfrm>
            <a:off x="311760" y="1152360"/>
            <a:ext cx="852012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65" name="PlaceHolder 3"/>
          <p:cNvSpPr>
            <a:spLocks noGrp="1"/>
          </p:cNvSpPr>
          <p:nvPr>
            <p:ph type="body"/>
          </p:nvPr>
        </p:nvSpPr>
        <p:spPr>
          <a:xfrm>
            <a:off x="311760" y="2936880"/>
            <a:ext cx="852012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67"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68"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69"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70" name="PlaceHolder 5"/>
          <p:cNvSpPr>
            <a:spLocks noGrp="1"/>
          </p:cNvSpPr>
          <p:nvPr>
            <p:ph type="body"/>
          </p:nvPr>
        </p:nvSpPr>
        <p:spPr>
          <a:xfrm>
            <a:off x="467784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72" name="PlaceHolder 2"/>
          <p:cNvSpPr>
            <a:spLocks noGrp="1"/>
          </p:cNvSpPr>
          <p:nvPr>
            <p:ph type="body"/>
          </p:nvPr>
        </p:nvSpPr>
        <p:spPr>
          <a:xfrm>
            <a:off x="311760" y="115236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73" name="PlaceHolder 3"/>
          <p:cNvSpPr>
            <a:spLocks noGrp="1"/>
          </p:cNvSpPr>
          <p:nvPr>
            <p:ph type="body"/>
          </p:nvPr>
        </p:nvSpPr>
        <p:spPr>
          <a:xfrm>
            <a:off x="3192480" y="115236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74" name="PlaceHolder 4"/>
          <p:cNvSpPr>
            <a:spLocks noGrp="1"/>
          </p:cNvSpPr>
          <p:nvPr>
            <p:ph type="body"/>
          </p:nvPr>
        </p:nvSpPr>
        <p:spPr>
          <a:xfrm>
            <a:off x="6073200" y="115236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75" name="PlaceHolder 5"/>
          <p:cNvSpPr>
            <a:spLocks noGrp="1"/>
          </p:cNvSpPr>
          <p:nvPr>
            <p:ph type="body"/>
          </p:nvPr>
        </p:nvSpPr>
        <p:spPr>
          <a:xfrm>
            <a:off x="311760" y="293688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76" name="PlaceHolder 6"/>
          <p:cNvSpPr>
            <a:spLocks noGrp="1"/>
          </p:cNvSpPr>
          <p:nvPr>
            <p:ph type="body"/>
          </p:nvPr>
        </p:nvSpPr>
        <p:spPr>
          <a:xfrm>
            <a:off x="3192480" y="293688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77" name="PlaceHolder 7"/>
          <p:cNvSpPr>
            <a:spLocks noGrp="1"/>
          </p:cNvSpPr>
          <p:nvPr>
            <p:ph type="body"/>
          </p:nvPr>
        </p:nvSpPr>
        <p:spPr>
          <a:xfrm>
            <a:off x="6073200" y="2936880"/>
            <a:ext cx="274320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6" name="PlaceHolder 2"/>
          <p:cNvSpPr>
            <a:spLocks noGrp="1"/>
          </p:cNvSpPr>
          <p:nvPr>
            <p:ph type="body"/>
          </p:nvPr>
        </p:nvSpPr>
        <p:spPr>
          <a:xfrm>
            <a:off x="311760" y="1152360"/>
            <a:ext cx="8520120" cy="341604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8"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9"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11760" y="444960"/>
            <a:ext cx="8520120" cy="2654640"/>
          </a:xfrm>
          <a:prstGeom prst="rect">
            <a:avLst/>
          </a:prstGeom>
        </p:spPr>
        <p:txBody>
          <a:bodyPr lIns="0" tIns="0" rIns="0" bIns="0" anchor="ctr">
            <a:spAutoFit/>
          </a:bodyP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13"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14"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15"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17"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18"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19" name="PlaceHolder 4"/>
          <p:cNvSpPr>
            <a:spLocks noGrp="1"/>
          </p:cNvSpPr>
          <p:nvPr>
            <p:ph type="body"/>
          </p:nvPr>
        </p:nvSpPr>
        <p:spPr>
          <a:xfrm>
            <a:off x="4677840" y="293688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pt-BR" sz="1400" b="0" strike="noStrike" spc="-1">
              <a:solidFill>
                <a:srgbClr val="000000"/>
              </a:solidFill>
              <a:latin typeface="Arial"/>
            </a:endParaRPr>
          </a:p>
        </p:txBody>
      </p:sp>
      <p:sp>
        <p:nvSpPr>
          <p:cNvPr id="21"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22"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pt-BR" sz="1400" b="0" strike="noStrike" spc="-1">
              <a:solidFill>
                <a:srgbClr val="000000"/>
              </a:solidFill>
              <a:latin typeface="Arial"/>
            </a:endParaRPr>
          </a:p>
        </p:txBody>
      </p:sp>
      <p:sp>
        <p:nvSpPr>
          <p:cNvPr id="23" name="PlaceHolder 4"/>
          <p:cNvSpPr>
            <a:spLocks noGrp="1"/>
          </p:cNvSpPr>
          <p:nvPr>
            <p:ph type="body"/>
          </p:nvPr>
        </p:nvSpPr>
        <p:spPr>
          <a:xfrm>
            <a:off x="311760" y="2936880"/>
            <a:ext cx="8520120" cy="1629360"/>
          </a:xfrm>
          <a:prstGeom prst="rect">
            <a:avLst/>
          </a:prstGeom>
        </p:spPr>
        <p:txBody>
          <a:bodyPr lIns="0" tIns="0" rIns="0" bIns="0">
            <a:normAutofit/>
          </a:bodyPr>
          <a:lstStyle/>
          <a:p>
            <a:endParaRPr lang="pt-BR"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744480"/>
            <a:ext cx="8520120" cy="2052360"/>
          </a:xfrm>
          <a:prstGeom prst="rect">
            <a:avLst/>
          </a:prstGeom>
        </p:spPr>
        <p:txBody>
          <a:bodyPr tIns="91440" bIns="91440" anchor="b">
            <a:noAutofit/>
          </a:bodyPr>
          <a:lstStyle/>
          <a:p>
            <a:r>
              <a:rPr lang="pt-BR" sz="5200" b="0" strike="noStrike" spc="-1">
                <a:solidFill>
                  <a:srgbClr val="000000"/>
                </a:solidFill>
                <a:latin typeface="Arial"/>
              </a:rPr>
              <a:t>Clique para editar o formato do texto do título</a:t>
            </a:r>
          </a:p>
        </p:txBody>
      </p:sp>
      <p:sp>
        <p:nvSpPr>
          <p:cNvPr id="4" name="PlaceHolder 2"/>
          <p:cNvSpPr>
            <a:spLocks noGrp="1"/>
          </p:cNvSpPr>
          <p:nvPr>
            <p:ph type="sldNum"/>
          </p:nvPr>
        </p:nvSpPr>
        <p:spPr>
          <a:xfrm>
            <a:off x="8472600" y="4663080"/>
            <a:ext cx="548280" cy="393120"/>
          </a:xfrm>
          <a:prstGeom prst="rect">
            <a:avLst/>
          </a:prstGeom>
        </p:spPr>
        <p:txBody>
          <a:bodyPr tIns="91440" bIns="91440" anchor="ctr">
            <a:noAutofit/>
          </a:bodyPr>
          <a:lstStyle/>
          <a:p>
            <a:pPr algn="r">
              <a:lnSpc>
                <a:spcPct val="100000"/>
              </a:lnSpc>
            </a:pPr>
            <a:fld id="{CA4607E2-70FF-468F-B2EA-7CF8BBDEC030}" type="slidenum">
              <a:rPr lang="pt-BR" sz="1000" b="0" strike="noStrike" spc="-1">
                <a:solidFill>
                  <a:srgbClr val="595959"/>
                </a:solidFill>
                <a:latin typeface="Arial"/>
                <a:ea typeface="Arial"/>
              </a:rPr>
              <a:pPr algn="r">
                <a:lnSpc>
                  <a:spcPct val="100000"/>
                </a:lnSpc>
              </a:pPr>
              <a:t>‹nº›</a:t>
            </a:fld>
            <a:endParaRPr lang="pt-BR" sz="1000" b="0" strike="noStrike" spc="-1">
              <a:latin typeface="Times New Roman"/>
            </a:endParaRPr>
          </a:p>
        </p:txBody>
      </p:sp>
      <p:sp>
        <p:nvSpPr>
          <p:cNvPr id="2" name="PlaceHolder 3"/>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14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14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4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4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311760" y="444960"/>
            <a:ext cx="8520120" cy="572400"/>
          </a:xfrm>
          <a:prstGeom prst="rect">
            <a:avLst/>
          </a:prstGeom>
        </p:spPr>
        <p:txBody>
          <a:bodyPr tIns="91440" bIns="91440">
            <a:noAutofit/>
          </a:bodyPr>
          <a:lstStyle/>
          <a:p>
            <a:r>
              <a:rPr lang="pt-BR" sz="2800" b="0" strike="noStrike" spc="-1">
                <a:solidFill>
                  <a:srgbClr val="000000"/>
                </a:solidFill>
                <a:latin typeface="Arial"/>
              </a:rPr>
              <a:t>Clique para editar o formato do texto do título</a:t>
            </a:r>
          </a:p>
        </p:txBody>
      </p:sp>
      <p:sp>
        <p:nvSpPr>
          <p:cNvPr id="40" name="PlaceHolder 2"/>
          <p:cNvSpPr>
            <a:spLocks noGrp="1"/>
          </p:cNvSpPr>
          <p:nvPr>
            <p:ph type="body"/>
          </p:nvPr>
        </p:nvSpPr>
        <p:spPr>
          <a:xfrm>
            <a:off x="311760" y="1152360"/>
            <a:ext cx="8520120" cy="3416040"/>
          </a:xfrm>
          <a:prstGeom prst="rect">
            <a:avLst/>
          </a:prstGeom>
        </p:spPr>
        <p:txBody>
          <a:bodyPr tIns="91440" bIns="91440">
            <a:noAutofit/>
          </a:bodyPr>
          <a:lstStyle/>
          <a:p>
            <a:pPr marL="432000" indent="-324000">
              <a:spcBef>
                <a:spcPts val="1417"/>
              </a:spcBef>
              <a:buClr>
                <a:srgbClr val="000000"/>
              </a:buClr>
              <a:buSzPct val="45000"/>
              <a:buFont typeface="Wingdings" charset="2"/>
              <a:buChar char=""/>
            </a:pPr>
            <a:r>
              <a:rPr lang="pt-BR" sz="1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1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1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1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1800" b="0" strike="noStrike" spc="-1">
                <a:solidFill>
                  <a:srgbClr val="000000"/>
                </a:solidFill>
                <a:latin typeface="Arial"/>
              </a:rPr>
              <a:t>7.º nível da estrutura de tópicos</a:t>
            </a:r>
          </a:p>
        </p:txBody>
      </p:sp>
      <p:sp>
        <p:nvSpPr>
          <p:cNvPr id="41" name="PlaceHolder 3"/>
          <p:cNvSpPr>
            <a:spLocks noGrp="1"/>
          </p:cNvSpPr>
          <p:nvPr>
            <p:ph type="sldNum"/>
          </p:nvPr>
        </p:nvSpPr>
        <p:spPr>
          <a:xfrm>
            <a:off x="8472600" y="4663080"/>
            <a:ext cx="548280" cy="393120"/>
          </a:xfrm>
          <a:prstGeom prst="rect">
            <a:avLst/>
          </a:prstGeom>
        </p:spPr>
        <p:txBody>
          <a:bodyPr tIns="91440" bIns="91440" anchor="ctr">
            <a:noAutofit/>
          </a:bodyPr>
          <a:lstStyle/>
          <a:p>
            <a:pPr algn="r">
              <a:lnSpc>
                <a:spcPct val="100000"/>
              </a:lnSpc>
            </a:pPr>
            <a:fld id="{A79AA8C3-55F2-42B5-BF68-77DD57A0E46A}" type="slidenum">
              <a:rPr lang="pt-BR" sz="1000" b="0" strike="noStrike" spc="-1">
                <a:solidFill>
                  <a:srgbClr val="595959"/>
                </a:solidFill>
                <a:latin typeface="Arial"/>
                <a:ea typeface="Arial"/>
              </a:rPr>
              <a:pPr algn="r">
                <a:lnSpc>
                  <a:spcPct val="100000"/>
                </a:lnSpc>
              </a:pPr>
              <a:t>‹nº›</a:t>
            </a:fld>
            <a:endParaRPr lang="pt-BR" sz="10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jpeg"/><Relationship Id="rId7"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60.jpeg"/><Relationship Id="rId4" Type="http://schemas.openxmlformats.org/officeDocument/2006/relationships/image" Target="../media/image4.png"/><Relationship Id="rId9" Type="http://schemas.openxmlformats.org/officeDocument/2006/relationships/image" Target="../media/image59.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69.jpeg"/><Relationship Id="rId18" Type="http://schemas.openxmlformats.org/officeDocument/2006/relationships/image" Target="../media/image71.jpeg"/><Relationship Id="rId3" Type="http://schemas.openxmlformats.org/officeDocument/2006/relationships/image" Target="../media/image4.png"/><Relationship Id="rId21" Type="http://schemas.openxmlformats.org/officeDocument/2006/relationships/image" Target="../media/image73.jpeg"/><Relationship Id="rId7" Type="http://schemas.openxmlformats.org/officeDocument/2006/relationships/image" Target="../media/image65.jpe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image" Target="../media/image3.jpeg"/><Relationship Id="rId16" Type="http://schemas.openxmlformats.org/officeDocument/2006/relationships/image" Target="../media/image70.jpeg"/><Relationship Id="rId20" Type="http://schemas.openxmlformats.org/officeDocument/2006/relationships/image" Target="../media/image72.jpeg"/><Relationship Id="rId1" Type="http://schemas.openxmlformats.org/officeDocument/2006/relationships/slideLayout" Target="../slideLayouts/slideLayout15.xml"/><Relationship Id="rId6" Type="http://schemas.microsoft.com/office/2007/relationships/hdphoto" Target="../media/hdphoto4.wdp"/><Relationship Id="rId11" Type="http://schemas.openxmlformats.org/officeDocument/2006/relationships/image" Target="../media/image68.jpeg"/><Relationship Id="rId5" Type="http://schemas.openxmlformats.org/officeDocument/2006/relationships/image" Target="../media/image64.jpeg"/><Relationship Id="rId15" Type="http://schemas.openxmlformats.org/officeDocument/2006/relationships/image" Target="../media/image63.png"/><Relationship Id="rId10" Type="http://schemas.openxmlformats.org/officeDocument/2006/relationships/image" Target="../media/image67.jpg"/><Relationship Id="rId19" Type="http://schemas.microsoft.com/office/2007/relationships/hdphoto" Target="../media/hdphoto9.wdp"/><Relationship Id="rId4" Type="http://schemas.openxmlformats.org/officeDocument/2006/relationships/image" Target="../media/image5.png"/><Relationship Id="rId9" Type="http://schemas.microsoft.com/office/2007/relationships/hdphoto" Target="../media/hdphoto5.wdp"/><Relationship Id="rId1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em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6.jpeg"/><Relationship Id="rId3" Type="http://schemas.openxmlformats.org/officeDocument/2006/relationships/image" Target="../media/image4.png"/><Relationship Id="rId7" Type="http://schemas.openxmlformats.org/officeDocument/2006/relationships/image" Target="../media/image81.gif"/><Relationship Id="rId12" Type="http://schemas.openxmlformats.org/officeDocument/2006/relationships/image" Target="../media/image85.jpe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80.jpeg"/><Relationship Id="rId11" Type="http://schemas.openxmlformats.org/officeDocument/2006/relationships/image" Target="../media/image84.gif"/><Relationship Id="rId5" Type="http://schemas.openxmlformats.org/officeDocument/2006/relationships/image" Target="../media/image79.jpeg"/><Relationship Id="rId10" Type="http://schemas.openxmlformats.org/officeDocument/2006/relationships/image" Target="../media/image83.gif"/><Relationship Id="rId4" Type="http://schemas.openxmlformats.org/officeDocument/2006/relationships/image" Target="../media/image5.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5" Type="http://schemas.openxmlformats.org/officeDocument/2006/relationships/image" Target="../media/image87.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4.png"/><Relationship Id="rId7" Type="http://schemas.openxmlformats.org/officeDocument/2006/relationships/image" Target="../media/image92.jpe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91.jpe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5.png"/><Relationship Id="rId9"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png"/><Relationship Id="rId7" Type="http://schemas.openxmlformats.org/officeDocument/2006/relationships/image" Target="../media/image100.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5.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png"/><Relationship Id="rId7" Type="http://schemas.openxmlformats.org/officeDocument/2006/relationships/image" Target="../media/image105.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5.png"/><Relationship Id="rId9" Type="http://schemas.openxmlformats.org/officeDocument/2006/relationships/image" Target="../media/image107.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5.bin"/><Relationship Id="rId3" Type="http://schemas.openxmlformats.org/officeDocument/2006/relationships/image" Target="../media/image3.jpeg"/><Relationship Id="rId7" Type="http://schemas.openxmlformats.org/officeDocument/2006/relationships/image" Target="../media/image108.emf"/><Relationship Id="rId12" Type="http://schemas.openxmlformats.org/officeDocument/2006/relationships/image" Target="../media/image110.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4.bin"/><Relationship Id="rId5" Type="http://schemas.openxmlformats.org/officeDocument/2006/relationships/image" Target="../media/image5.png"/><Relationship Id="rId10" Type="http://schemas.openxmlformats.org/officeDocument/2006/relationships/image" Target="../media/image109.wmf"/><Relationship Id="rId4" Type="http://schemas.openxmlformats.org/officeDocument/2006/relationships/image" Target="../media/image4.png"/><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png"/><Relationship Id="rId7" Type="http://schemas.openxmlformats.org/officeDocument/2006/relationships/image" Target="../media/image113.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5.png"/><Relationship Id="rId9"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117.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3.jpeg"/><Relationship Id="rId7" Type="http://schemas.openxmlformats.org/officeDocument/2006/relationships/image" Target="../media/image119.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18.jpe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3.jpe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21.png"/><Relationship Id="rId11" Type="http://schemas.openxmlformats.org/officeDocument/2006/relationships/image" Target="../media/image126.jpeg"/><Relationship Id="rId5" Type="http://schemas.openxmlformats.org/officeDocument/2006/relationships/image" Target="../media/image5.png"/><Relationship Id="rId10" Type="http://schemas.openxmlformats.org/officeDocument/2006/relationships/image" Target="../media/image125.jpeg"/><Relationship Id="rId4" Type="http://schemas.openxmlformats.org/officeDocument/2006/relationships/image" Target="../media/image4.png"/><Relationship Id="rId9" Type="http://schemas.openxmlformats.org/officeDocument/2006/relationships/image" Target="../media/image124.jpeg"/></Relationships>
</file>

<file path=ppt/slides/_rels/slide27.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4.jpeg"/><Relationship Id="rId3" Type="http://schemas.openxmlformats.org/officeDocument/2006/relationships/image" Target="../media/image3.jpeg"/><Relationship Id="rId7" Type="http://schemas.openxmlformats.org/officeDocument/2006/relationships/image" Target="../media/image129.jpeg"/><Relationship Id="rId12" Type="http://schemas.openxmlformats.org/officeDocument/2006/relationships/image" Target="../media/image133.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28.png"/><Relationship Id="rId11" Type="http://schemas.microsoft.com/office/2007/relationships/hdphoto" Target="../media/hdphoto11.wdp"/><Relationship Id="rId5" Type="http://schemas.openxmlformats.org/officeDocument/2006/relationships/image" Target="../media/image5.png"/><Relationship Id="rId10" Type="http://schemas.openxmlformats.org/officeDocument/2006/relationships/image" Target="../media/image132.jpeg"/><Relationship Id="rId4" Type="http://schemas.openxmlformats.org/officeDocument/2006/relationships/image" Target="../media/image4.png"/><Relationship Id="rId9" Type="http://schemas.openxmlformats.org/officeDocument/2006/relationships/image" Target="../media/image131.jpeg"/></Relationships>
</file>

<file path=ppt/slides/_rels/slide2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3.jpeg"/><Relationship Id="rId7" Type="http://schemas.openxmlformats.org/officeDocument/2006/relationships/image" Target="../media/image136.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35.jpeg"/><Relationship Id="rId5" Type="http://schemas.openxmlformats.org/officeDocument/2006/relationships/image" Target="../media/image5.png"/><Relationship Id="rId10" Type="http://schemas.openxmlformats.org/officeDocument/2006/relationships/image" Target="../media/image139.jpeg"/><Relationship Id="rId4" Type="http://schemas.openxmlformats.org/officeDocument/2006/relationships/image" Target="../media/image4.png"/><Relationship Id="rId9" Type="http://schemas.openxmlformats.org/officeDocument/2006/relationships/image" Target="../media/image138.jpeg"/></Relationships>
</file>

<file path=ppt/slides/_rels/slide29.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3.jpeg"/><Relationship Id="rId7" Type="http://schemas.openxmlformats.org/officeDocument/2006/relationships/image" Target="../media/image141.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40.jpeg"/><Relationship Id="rId5" Type="http://schemas.openxmlformats.org/officeDocument/2006/relationships/image" Target="../media/image5.png"/><Relationship Id="rId10" Type="http://schemas.openxmlformats.org/officeDocument/2006/relationships/image" Target="../media/image144.jpeg"/><Relationship Id="rId4" Type="http://schemas.openxmlformats.org/officeDocument/2006/relationships/image" Target="../media/image4.png"/><Relationship Id="rId9" Type="http://schemas.openxmlformats.org/officeDocument/2006/relationships/image" Target="../media/image143.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7.jpeg"/><Relationship Id="rId2" Type="http://schemas.openxmlformats.org/officeDocument/2006/relationships/image" Target="../media/image2.jpeg"/><Relationship Id="rId16" Type="http://schemas.microsoft.com/office/2007/relationships/hdphoto" Target="../media/hdphoto2.wdp"/><Relationship Id="rId1" Type="http://schemas.openxmlformats.org/officeDocument/2006/relationships/slideLayout" Target="../slideLayouts/slideLayout15.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6.jp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45.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149.jpeg"/><Relationship Id="rId13" Type="http://schemas.microsoft.com/office/2007/relationships/hdphoto" Target="../media/hdphoto12.wdp"/><Relationship Id="rId3" Type="http://schemas.openxmlformats.org/officeDocument/2006/relationships/image" Target="../media/image3.jpeg"/><Relationship Id="rId7" Type="http://schemas.openxmlformats.org/officeDocument/2006/relationships/image" Target="../media/image148.jpeg"/><Relationship Id="rId12" Type="http://schemas.openxmlformats.org/officeDocument/2006/relationships/image" Target="../media/image153.jpeg"/><Relationship Id="rId17" Type="http://schemas.openxmlformats.org/officeDocument/2006/relationships/image" Target="../media/image156.jpeg"/><Relationship Id="rId2" Type="http://schemas.openxmlformats.org/officeDocument/2006/relationships/image" Target="../media/image2.jpeg"/><Relationship Id="rId16" Type="http://schemas.openxmlformats.org/officeDocument/2006/relationships/image" Target="../media/image155.jpeg"/><Relationship Id="rId1" Type="http://schemas.openxmlformats.org/officeDocument/2006/relationships/slideLayout" Target="../slideLayouts/slideLayout15.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5.png"/><Relationship Id="rId15" Type="http://schemas.microsoft.com/office/2007/relationships/hdphoto" Target="../media/hdphoto13.wdp"/><Relationship Id="rId10" Type="http://schemas.openxmlformats.org/officeDocument/2006/relationships/image" Target="../media/image151.jpeg"/><Relationship Id="rId4" Type="http://schemas.openxmlformats.org/officeDocument/2006/relationships/image" Target="../media/image4.png"/><Relationship Id="rId9" Type="http://schemas.openxmlformats.org/officeDocument/2006/relationships/image" Target="../media/image150.jpeg"/><Relationship Id="rId14" Type="http://schemas.openxmlformats.org/officeDocument/2006/relationships/image" Target="../media/image154.jpeg"/></Relationships>
</file>

<file path=ppt/slides/_rels/slide3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26" Type="http://schemas.openxmlformats.org/officeDocument/2006/relationships/image" Target="../media/image178.jpeg"/><Relationship Id="rId3" Type="http://schemas.openxmlformats.org/officeDocument/2006/relationships/image" Target="../media/image4.png"/><Relationship Id="rId21" Type="http://schemas.openxmlformats.org/officeDocument/2006/relationships/image" Target="../media/image173.jpeg"/><Relationship Id="rId7" Type="http://schemas.openxmlformats.org/officeDocument/2006/relationships/image" Target="../media/image159.png"/><Relationship Id="rId12" Type="http://schemas.openxmlformats.org/officeDocument/2006/relationships/image" Target="../media/image164.jpeg"/><Relationship Id="rId17" Type="http://schemas.openxmlformats.org/officeDocument/2006/relationships/image" Target="../media/image169.png"/><Relationship Id="rId25" Type="http://schemas.openxmlformats.org/officeDocument/2006/relationships/image" Target="../media/image177.jpeg"/><Relationship Id="rId2" Type="http://schemas.openxmlformats.org/officeDocument/2006/relationships/image" Target="../media/image3.jpeg"/><Relationship Id="rId16" Type="http://schemas.openxmlformats.org/officeDocument/2006/relationships/image" Target="../media/image168.png"/><Relationship Id="rId20" Type="http://schemas.openxmlformats.org/officeDocument/2006/relationships/image" Target="../media/image172.jpeg"/><Relationship Id="rId29" Type="http://schemas.openxmlformats.org/officeDocument/2006/relationships/image" Target="../media/image181.jpeg"/><Relationship Id="rId1" Type="http://schemas.openxmlformats.org/officeDocument/2006/relationships/slideLayout" Target="../slideLayouts/slideLayout15.xml"/><Relationship Id="rId6" Type="http://schemas.openxmlformats.org/officeDocument/2006/relationships/image" Target="../media/image158.png"/><Relationship Id="rId11" Type="http://schemas.openxmlformats.org/officeDocument/2006/relationships/image" Target="../media/image163.png"/><Relationship Id="rId24" Type="http://schemas.openxmlformats.org/officeDocument/2006/relationships/image" Target="../media/image176.jpeg"/><Relationship Id="rId5" Type="http://schemas.openxmlformats.org/officeDocument/2006/relationships/image" Target="../media/image157.png"/><Relationship Id="rId15" Type="http://schemas.openxmlformats.org/officeDocument/2006/relationships/image" Target="../media/image167.jpeg"/><Relationship Id="rId23" Type="http://schemas.openxmlformats.org/officeDocument/2006/relationships/image" Target="../media/image175.jpeg"/><Relationship Id="rId28" Type="http://schemas.openxmlformats.org/officeDocument/2006/relationships/image" Target="../media/image180.jpe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5.pn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4.jpeg"/><Relationship Id="rId27" Type="http://schemas.openxmlformats.org/officeDocument/2006/relationships/image" Target="../media/image179.jpeg"/></Relationships>
</file>

<file path=ppt/slides/_rels/slide33.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png"/><Relationship Id="rId18" Type="http://schemas.openxmlformats.org/officeDocument/2006/relationships/image" Target="../media/image195.jpeg"/><Relationship Id="rId3" Type="http://schemas.openxmlformats.org/officeDocument/2006/relationships/image" Target="../media/image4.png"/><Relationship Id="rId21" Type="http://schemas.openxmlformats.org/officeDocument/2006/relationships/image" Target="../media/image198.png"/><Relationship Id="rId7" Type="http://schemas.openxmlformats.org/officeDocument/2006/relationships/image" Target="../media/image184.jpeg"/><Relationship Id="rId12" Type="http://schemas.openxmlformats.org/officeDocument/2006/relationships/image" Target="../media/image189.jpeg"/><Relationship Id="rId17" Type="http://schemas.openxmlformats.org/officeDocument/2006/relationships/image" Target="../media/image194.jpeg"/><Relationship Id="rId2" Type="http://schemas.openxmlformats.org/officeDocument/2006/relationships/image" Target="../media/image3.jpeg"/><Relationship Id="rId16" Type="http://schemas.openxmlformats.org/officeDocument/2006/relationships/image" Target="../media/image193.png"/><Relationship Id="rId20" Type="http://schemas.openxmlformats.org/officeDocument/2006/relationships/image" Target="../media/image197.png"/><Relationship Id="rId1" Type="http://schemas.openxmlformats.org/officeDocument/2006/relationships/slideLayout" Target="../slideLayouts/slideLayout15.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5" Type="http://schemas.openxmlformats.org/officeDocument/2006/relationships/image" Target="../media/image192.jpeg"/><Relationship Id="rId10" Type="http://schemas.openxmlformats.org/officeDocument/2006/relationships/image" Target="../media/image187.jpeg"/><Relationship Id="rId19" Type="http://schemas.openxmlformats.org/officeDocument/2006/relationships/image" Target="../media/image196.jpeg"/><Relationship Id="rId4" Type="http://schemas.openxmlformats.org/officeDocument/2006/relationships/image" Target="../media/image5.png"/><Relationship Id="rId9" Type="http://schemas.openxmlformats.org/officeDocument/2006/relationships/image" Target="../media/image186.jpeg"/><Relationship Id="rId14" Type="http://schemas.openxmlformats.org/officeDocument/2006/relationships/image" Target="../media/image191.jpeg"/><Relationship Id="rId22" Type="http://schemas.openxmlformats.org/officeDocument/2006/relationships/image" Target="../media/image19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5.png"/><Relationship Id="rId10" Type="http://schemas.openxmlformats.org/officeDocument/2006/relationships/image" Target="../media/image31.jpeg"/><Relationship Id="rId4" Type="http://schemas.openxmlformats.org/officeDocument/2006/relationships/image" Target="../media/image4.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0.jpeg"/><Relationship Id="rId3" Type="http://schemas.openxmlformats.org/officeDocument/2006/relationships/image" Target="../media/image3.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33.jpeg"/><Relationship Id="rId11" Type="http://schemas.openxmlformats.org/officeDocument/2006/relationships/image" Target="../media/image38.tiff"/><Relationship Id="rId5" Type="http://schemas.openxmlformats.org/officeDocument/2006/relationships/image" Target="../media/image5.png"/><Relationship Id="rId15" Type="http://schemas.openxmlformats.org/officeDocument/2006/relationships/image" Target="../media/image42.jpeg"/><Relationship Id="rId10" Type="http://schemas.openxmlformats.org/officeDocument/2006/relationships/image" Target="../media/image37.tiff"/><Relationship Id="rId4" Type="http://schemas.openxmlformats.org/officeDocument/2006/relationships/image" Target="../media/image4.png"/><Relationship Id="rId9" Type="http://schemas.openxmlformats.org/officeDocument/2006/relationships/image" Target="../media/image36.tiff"/><Relationship Id="rId14"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g"/><Relationship Id="rId3" Type="http://schemas.openxmlformats.org/officeDocument/2006/relationships/image" Target="../media/image3.jpe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46.png"/><Relationship Id="rId1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jpeg"/><Relationship Id="rId7"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359280" y="245880"/>
            <a:ext cx="5034960" cy="341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Aft>
                <a:spcPts val="601"/>
              </a:spcAft>
            </a:pPr>
            <a:r>
              <a:rPr lang="pt-BR" sz="2000" b="0" strike="noStrike" spc="-1" dirty="0">
                <a:solidFill>
                  <a:srgbClr val="F3F3F3"/>
                </a:solidFill>
                <a:latin typeface="Calibri"/>
                <a:ea typeface="Calibri"/>
              </a:rPr>
              <a:t>Serviço Geológico do Brasil - CPRM</a:t>
            </a:r>
            <a:endParaRPr lang="pt-BR" sz="2000" b="0" strike="noStrike" spc="-1" dirty="0">
              <a:latin typeface="Arial"/>
            </a:endParaRPr>
          </a:p>
        </p:txBody>
      </p:sp>
      <p:sp>
        <p:nvSpPr>
          <p:cNvPr id="79" name="CustomShape 2"/>
          <p:cNvSpPr/>
          <p:nvPr/>
        </p:nvSpPr>
        <p:spPr>
          <a:xfrm>
            <a:off x="180360" y="1946880"/>
            <a:ext cx="4819320" cy="360"/>
          </a:xfrm>
          <a:custGeom>
            <a:avLst/>
            <a:gdLst/>
            <a:ahLst/>
            <a:cxnLst/>
            <a:rect l="l" t="t" r="r" b="b"/>
            <a:pathLst>
              <a:path w="21600" h="21600">
                <a:moveTo>
                  <a:pt x="0" y="0"/>
                </a:moveTo>
                <a:lnTo>
                  <a:pt x="21600" y="21600"/>
                </a:lnTo>
              </a:path>
            </a:pathLst>
          </a:custGeom>
          <a:noFill/>
          <a:ln w="19080">
            <a:solidFill>
              <a:srgbClr val="FFFFFF"/>
            </a:solidFill>
            <a:round/>
          </a:ln>
        </p:spPr>
        <p:style>
          <a:lnRef idx="0">
            <a:scrgbClr r="0" g="0" b="0"/>
          </a:lnRef>
          <a:fillRef idx="0">
            <a:scrgbClr r="0" g="0" b="0"/>
          </a:fillRef>
          <a:effectRef idx="0">
            <a:scrgbClr r="0" g="0" b="0"/>
          </a:effectRef>
          <a:fontRef idx="minor"/>
        </p:style>
      </p:sp>
      <p:sp>
        <p:nvSpPr>
          <p:cNvPr id="81" name="CustomShape 4"/>
          <p:cNvSpPr/>
          <p:nvPr/>
        </p:nvSpPr>
        <p:spPr>
          <a:xfrm>
            <a:off x="348840" y="630720"/>
            <a:ext cx="4706640" cy="1203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pPr>
            <a:r>
              <a:rPr lang="pt-BR" sz="4000" b="1" strike="noStrike" spc="-1" dirty="0" smtClean="0">
                <a:solidFill>
                  <a:srgbClr val="FFFFFF"/>
                </a:solidFill>
                <a:latin typeface="Calibri"/>
                <a:ea typeface="Calibri"/>
              </a:rPr>
              <a:t>Residência de Fortaleza - REFO</a:t>
            </a:r>
            <a:endParaRPr lang="pt-BR" sz="4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0" name="CaixaDeTexto 9"/>
          <p:cNvSpPr txBox="1"/>
          <p:nvPr/>
        </p:nvSpPr>
        <p:spPr>
          <a:xfrm>
            <a:off x="6001150" y="245664"/>
            <a:ext cx="1894228" cy="525886"/>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TECNOLOGIA DA INFORMAÇÃO</a:t>
            </a:r>
          </a:p>
        </p:txBody>
      </p:sp>
      <p:sp>
        <p:nvSpPr>
          <p:cNvPr id="13" name="CaixaDeTexto 12"/>
          <p:cNvSpPr txBox="1"/>
          <p:nvPr/>
        </p:nvSpPr>
        <p:spPr>
          <a:xfrm>
            <a:off x="5076056" y="1347614"/>
            <a:ext cx="3744416" cy="3208227"/>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Aft>
                <a:spcPts val="400"/>
              </a:spcAft>
            </a:pPr>
            <a:r>
              <a:rPr lang="pt-BR" dirty="0" smtClean="0"/>
              <a:t>Manutenção </a:t>
            </a:r>
            <a:r>
              <a:rPr lang="pt-BR" dirty="0"/>
              <a:t>corretiva e preventiva em equipamentos de informática;</a:t>
            </a:r>
          </a:p>
          <a:p>
            <a:pPr>
              <a:spcAft>
                <a:spcPts val="400"/>
              </a:spcAft>
            </a:pPr>
            <a:r>
              <a:rPr lang="pt-BR" dirty="0"/>
              <a:t>Suporte técnico e apoio aos usuários em softwares básicos (Windows, Office, Navegadores, programas de e-mail, programas de FTP, ferramentas de compactação, dentre outros);</a:t>
            </a:r>
          </a:p>
          <a:p>
            <a:pPr>
              <a:spcAft>
                <a:spcPts val="400"/>
              </a:spcAft>
            </a:pPr>
            <a:r>
              <a:rPr lang="pt-BR" dirty="0"/>
              <a:t>Configurações de sistemas informáticos (</a:t>
            </a:r>
            <a:r>
              <a:rPr lang="pt-BR" dirty="0" err="1"/>
              <a:t>switchs</a:t>
            </a:r>
            <a:r>
              <a:rPr lang="pt-BR" dirty="0"/>
              <a:t> de escritório, periféricos, </a:t>
            </a:r>
            <a:r>
              <a:rPr lang="pt-BR" dirty="0" err="1"/>
              <a:t>etc</a:t>
            </a:r>
            <a:r>
              <a:rPr lang="pt-BR" dirty="0"/>
              <a:t>)</a:t>
            </a:r>
          </a:p>
          <a:p>
            <a:pPr>
              <a:spcAft>
                <a:spcPts val="400"/>
              </a:spcAft>
            </a:pPr>
            <a:r>
              <a:rPr lang="pt-BR" dirty="0"/>
              <a:t>Instalação de hardwares (placas, memórias, barramentos, discos rígidos, </a:t>
            </a:r>
            <a:r>
              <a:rPr lang="pt-BR" dirty="0" err="1"/>
              <a:t>etc</a:t>
            </a:r>
            <a:r>
              <a:rPr lang="pt-BR" dirty="0"/>
              <a:t>);</a:t>
            </a:r>
          </a:p>
          <a:p>
            <a:pPr>
              <a:spcAft>
                <a:spcPts val="400"/>
              </a:spcAft>
            </a:pPr>
            <a:r>
              <a:rPr lang="pt-BR" dirty="0"/>
              <a:t>Instalação de </a:t>
            </a:r>
            <a:r>
              <a:rPr lang="pt-BR" dirty="0" smtClean="0"/>
              <a:t>programas, sistemas </a:t>
            </a:r>
            <a:r>
              <a:rPr lang="pt-BR" dirty="0"/>
              <a:t>operacionais, aplicativos de escritório e browser's </a:t>
            </a:r>
            <a:r>
              <a:rPr lang="pt-BR" dirty="0" smtClean="0"/>
              <a:t>(</a:t>
            </a:r>
            <a:r>
              <a:rPr lang="pt-BR" dirty="0" err="1" smtClean="0"/>
              <a:t>Arcgis</a:t>
            </a:r>
            <a:r>
              <a:rPr lang="pt-BR" dirty="0" smtClean="0"/>
              <a:t>, Windows</a:t>
            </a:r>
            <a:r>
              <a:rPr lang="pt-BR" dirty="0"/>
              <a:t>, pacote Office, Google Chrome, Mozila Firefox, </a:t>
            </a:r>
            <a:r>
              <a:rPr lang="pt-BR" dirty="0" err="1"/>
              <a:t>etc</a:t>
            </a:r>
            <a:r>
              <a:rPr lang="pt-BR" dirty="0"/>
              <a:t>), </a:t>
            </a:r>
          </a:p>
          <a:p>
            <a:pPr>
              <a:spcAft>
                <a:spcPts val="400"/>
              </a:spcAft>
            </a:pPr>
            <a:r>
              <a:rPr lang="pt-BR" dirty="0" smtClean="0"/>
              <a:t>Assistência </a:t>
            </a:r>
            <a:r>
              <a:rPr lang="pt-BR" dirty="0"/>
              <a:t>na correção de defeitos ou falhas </a:t>
            </a:r>
            <a:r>
              <a:rPr lang="pt-BR" dirty="0" smtClean="0"/>
              <a:t>na redes ou </a:t>
            </a:r>
            <a:r>
              <a:rPr lang="pt-BR" dirty="0"/>
              <a:t>equipamentos (desktops, notebooks, impressoras, </a:t>
            </a:r>
            <a:r>
              <a:rPr lang="pt-BR" dirty="0" err="1"/>
              <a:t>etc</a:t>
            </a:r>
            <a:r>
              <a:rPr lang="pt-BR" dirty="0"/>
              <a:t>);</a:t>
            </a:r>
          </a:p>
          <a:p>
            <a:pPr>
              <a:spcAft>
                <a:spcPts val="400"/>
              </a:spcAft>
            </a:pPr>
            <a:r>
              <a:rPr lang="pt-BR" dirty="0"/>
              <a:t>Administração </a:t>
            </a:r>
            <a:r>
              <a:rPr lang="pt-BR" dirty="0" smtClean="0"/>
              <a:t>e configuração </a:t>
            </a:r>
            <a:r>
              <a:rPr lang="pt-BR" dirty="0"/>
              <a:t>de equipamentos na rede;</a:t>
            </a:r>
          </a:p>
          <a:p>
            <a:pPr>
              <a:spcAft>
                <a:spcPts val="400"/>
              </a:spcAft>
            </a:pPr>
            <a:r>
              <a:rPr lang="pt-BR" dirty="0" smtClean="0"/>
              <a:t>Assistência presencial e remota</a:t>
            </a:r>
            <a:r>
              <a:rPr lang="pt-BR" dirty="0"/>
              <a:t>;</a:t>
            </a:r>
          </a:p>
          <a:p>
            <a:pPr>
              <a:spcAft>
                <a:spcPts val="400"/>
              </a:spcAft>
            </a:pPr>
            <a:r>
              <a:rPr lang="pt-BR" dirty="0"/>
              <a:t>Apoio em videoconferências e eventos institucionais.</a:t>
            </a:r>
          </a:p>
        </p:txBody>
      </p:sp>
      <p:sp>
        <p:nvSpPr>
          <p:cNvPr id="11" name="CustomShape 3"/>
          <p:cNvSpPr/>
          <p:nvPr/>
        </p:nvSpPr>
        <p:spPr>
          <a:xfrm>
            <a:off x="395536" y="1131590"/>
            <a:ext cx="3589003" cy="25202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a:t>
            </a:r>
            <a:r>
              <a:rPr lang="pt-BR" sz="1600" b="1" spc="-1" dirty="0" smtClean="0">
                <a:latin typeface="Calibri"/>
                <a:cs typeface="Calibri" pitchFamily="34" charset="0"/>
              </a:rPr>
              <a:t>Infraestrutura Geocientífica</a:t>
            </a:r>
          </a:p>
        </p:txBody>
      </p:sp>
      <p:pic>
        <p:nvPicPr>
          <p:cNvPr id="21" name="Imagem 20">
            <a:extLst>
              <a:ext uri="{FF2B5EF4-FFF2-40B4-BE49-F238E27FC236}">
                <a16:creationId xmlns="" xmlns:a16="http://schemas.microsoft.com/office/drawing/2014/main" xmlns:lc="http://schemas.openxmlformats.org/drawingml/2006/lockedCanvas" id="{9B103F83-B9D9-47AB-853B-3F6CDF293E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2578" r="12067"/>
          <a:stretch/>
        </p:blipFill>
        <p:spPr>
          <a:xfrm rot="5400000">
            <a:off x="159527" y="1709796"/>
            <a:ext cx="1666957" cy="1230625"/>
          </a:xfrm>
          <a:prstGeom prst="rect">
            <a:avLst/>
          </a:prstGeom>
          <a:ln>
            <a:solidFill>
              <a:schemeClr val="bg1"/>
            </a:solidFill>
          </a:ln>
          <a:effectLst>
            <a:outerShdw blurRad="190500" algn="tl" rotWithShape="0">
              <a:srgbClr val="000000">
                <a:alpha val="70000"/>
              </a:srgbClr>
            </a:outerShdw>
          </a:effectLst>
        </p:spPr>
      </p:pic>
      <p:pic>
        <p:nvPicPr>
          <p:cNvPr id="22" name="Imagem 21">
            <a:extLst>
              <a:ext uri="{FF2B5EF4-FFF2-40B4-BE49-F238E27FC236}">
                <a16:creationId xmlns="" xmlns:a16="http://schemas.microsoft.com/office/drawing/2014/main" xmlns:lc="http://schemas.openxmlformats.org/drawingml/2006/lockedCanvas" id="{F71590C1-40F7-4B27-BF0F-6F2521C1210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557" r="12629"/>
          <a:stretch/>
        </p:blipFill>
        <p:spPr>
          <a:xfrm rot="5400000">
            <a:off x="1683049" y="1697838"/>
            <a:ext cx="1666956" cy="1230625"/>
          </a:xfrm>
          <a:prstGeom prst="rect">
            <a:avLst/>
          </a:prstGeom>
          <a:ln>
            <a:solidFill>
              <a:schemeClr val="bg1"/>
            </a:solidFill>
          </a:ln>
          <a:effectLst>
            <a:outerShdw blurRad="190500" algn="tl" rotWithShape="0">
              <a:srgbClr val="000000">
                <a:alpha val="70000"/>
              </a:srgbClr>
            </a:outerShdw>
          </a:effectLst>
        </p:spPr>
      </p:pic>
      <p:pic>
        <p:nvPicPr>
          <p:cNvPr id="23" name="Imagem 22">
            <a:extLst>
              <a:ext uri="{FF2B5EF4-FFF2-40B4-BE49-F238E27FC236}">
                <a16:creationId xmlns:a16="http://schemas.microsoft.com/office/drawing/2014/main" xmlns="" id="{7F81A07C-4264-4181-B8E2-B73E5ABCFAB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913" t="4483" r="13365"/>
          <a:stretch/>
        </p:blipFill>
        <p:spPr>
          <a:xfrm rot="5400000">
            <a:off x="3195216" y="1697835"/>
            <a:ext cx="1666959" cy="1230625"/>
          </a:xfrm>
          <a:prstGeom prst="rect">
            <a:avLst/>
          </a:prstGeom>
          <a:ln>
            <a:solidFill>
              <a:schemeClr val="bg1"/>
            </a:solidFill>
          </a:ln>
          <a:effectLst>
            <a:outerShdw blurRad="190500" algn="tl" rotWithShape="0">
              <a:srgbClr val="000000">
                <a:alpha val="70000"/>
              </a:srgbClr>
            </a:outerShdw>
          </a:effectLst>
        </p:spPr>
      </p:pic>
      <p:pic>
        <p:nvPicPr>
          <p:cNvPr id="3" name="Imagem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335" y="3435846"/>
            <a:ext cx="2073316" cy="1200000"/>
          </a:xfrm>
          <a:prstGeom prst="rect">
            <a:avLst/>
          </a:prstGeom>
          <a:ln>
            <a:solidFill>
              <a:schemeClr val="bg1"/>
            </a:solidFill>
          </a:ln>
          <a:effectLst>
            <a:outerShdw blurRad="190500" algn="tl" rotWithShape="0">
              <a:srgbClr val="000000">
                <a:alpha val="70000"/>
              </a:srgbClr>
            </a:outerShdw>
          </a:effectLst>
        </p:spPr>
      </p:pic>
      <p:pic>
        <p:nvPicPr>
          <p:cNvPr id="4" name="Imagem 3"/>
          <p:cNvPicPr>
            <a:picLocks noChangeAspect="1"/>
          </p:cNvPicPr>
          <p:nvPr/>
        </p:nvPicPr>
        <p:blipFill rotWithShape="1">
          <a:blip r:embed="rId10" cstate="print">
            <a:extLst>
              <a:ext uri="{28A0092B-C50C-407E-A947-70E740481C1C}">
                <a14:useLocalDpi xmlns:a14="http://schemas.microsoft.com/office/drawing/2010/main" val="0"/>
              </a:ext>
            </a:extLst>
          </a:blip>
          <a:srcRect l="1" t="32087" r="30730"/>
          <a:stretch/>
        </p:blipFill>
        <p:spPr>
          <a:xfrm>
            <a:off x="2660543" y="3531990"/>
            <a:ext cx="2055473" cy="1200000"/>
          </a:xfrm>
          <a:prstGeom prst="rect">
            <a:avLst/>
          </a:prstGeom>
          <a:ln>
            <a:solidFill>
              <a:schemeClr val="bg1"/>
            </a:solidFill>
          </a:ln>
          <a:effectLst>
            <a:outerShdw blurRad="190500" algn="tl" rotWithShape="0">
              <a:srgbClr val="000000">
                <a:alpha val="70000"/>
              </a:srgbClr>
            </a:outerShdw>
          </a:effectLst>
        </p:spPr>
      </p:pic>
      <p:sp>
        <p:nvSpPr>
          <p:cNvPr id="16" name="CaixaDeTexto 15"/>
          <p:cNvSpPr txBox="1"/>
          <p:nvPr/>
        </p:nvSpPr>
        <p:spPr>
          <a:xfrm>
            <a:off x="5076056" y="903608"/>
            <a:ext cx="3744416"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ATIVIDADES</a:t>
            </a:r>
          </a:p>
        </p:txBody>
      </p:sp>
    </p:spTree>
    <p:extLst>
      <p:ext uri="{BB962C8B-B14F-4D97-AF65-F5344CB8AC3E}">
        <p14:creationId xmlns:p14="http://schemas.microsoft.com/office/powerpoint/2010/main" val="290500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360" y="0"/>
            <a:ext cx="9143640" cy="5155200"/>
          </a:xfrm>
          <a:prstGeom prst="rect">
            <a:avLst/>
          </a:prstGeom>
          <a:ln>
            <a:noFill/>
          </a:ln>
        </p:spPr>
      </p:pic>
      <p:sp>
        <p:nvSpPr>
          <p:cNvPr id="84" name="CustomShape 1"/>
          <p:cNvSpPr/>
          <p:nvPr/>
        </p:nvSpPr>
        <p:spPr>
          <a:xfrm>
            <a:off x="197728" y="411971"/>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772520"/>
            <a:ext cx="9143640" cy="370800"/>
          </a:xfrm>
          <a:prstGeom prst="rect">
            <a:avLst/>
          </a:prstGeom>
          <a:ln>
            <a:noFill/>
          </a:ln>
        </p:spPr>
      </p:pic>
      <p:sp>
        <p:nvSpPr>
          <p:cNvPr id="10" name="CaixaDeTexto 9"/>
          <p:cNvSpPr txBox="1"/>
          <p:nvPr/>
        </p:nvSpPr>
        <p:spPr>
          <a:xfrm>
            <a:off x="1763688" y="221521"/>
            <a:ext cx="5688631"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DIVULGAÇÃO E MARKETING</a:t>
            </a:r>
          </a:p>
        </p:txBody>
      </p:sp>
      <p:sp>
        <p:nvSpPr>
          <p:cNvPr id="13" name="CaixaDeTexto 12"/>
          <p:cNvSpPr txBox="1"/>
          <p:nvPr/>
        </p:nvSpPr>
        <p:spPr>
          <a:xfrm>
            <a:off x="3347864" y="2283718"/>
            <a:ext cx="2448272" cy="2079713"/>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defPPr>
              <a:defRPr lang="pt-BR"/>
            </a:defPPr>
            <a:lvl1pPr marL="171450" indent="-171450">
              <a:lnSpc>
                <a:spcPct val="100000"/>
              </a:lnSpc>
              <a:spcAft>
                <a:spcPts val="4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r>
              <a:rPr lang="en-US" b="1" dirty="0" err="1" smtClean="0"/>
              <a:t>Programa</a:t>
            </a:r>
            <a:r>
              <a:rPr lang="en-US" b="1" dirty="0" smtClean="0"/>
              <a:t> </a:t>
            </a:r>
            <a:r>
              <a:rPr lang="en-US" b="1" dirty="0" err="1"/>
              <a:t>SGBeduca</a:t>
            </a:r>
            <a:endParaRPr lang="en-US" b="1" dirty="0"/>
          </a:p>
          <a:p>
            <a:pPr marL="0" indent="0">
              <a:buNone/>
            </a:pPr>
            <a:r>
              <a:rPr lang="en-US" dirty="0" smtClean="0"/>
              <a:t>É </a:t>
            </a:r>
            <a:r>
              <a:rPr lang="en-US" dirty="0"/>
              <a:t>um canal de </a:t>
            </a:r>
            <a:r>
              <a:rPr lang="pt-BR" dirty="0"/>
              <a:t>disseminação do conhecimento </a:t>
            </a:r>
            <a:r>
              <a:rPr lang="pt-BR" dirty="0" err="1"/>
              <a:t>geocientífico</a:t>
            </a:r>
            <a:r>
              <a:rPr lang="pt-BR" dirty="0"/>
              <a:t>, que apresenta apelo cultural e educativo amplo por meio de atendimento gratuito à universidades e escolas públicas e privadas. Entre as atividades estão: palestras de atualização em geociências para professores e alunos, exposições de divulgação </a:t>
            </a:r>
            <a:r>
              <a:rPr lang="pt-BR" dirty="0" err="1"/>
              <a:t>geocientífica</a:t>
            </a:r>
            <a:r>
              <a:rPr lang="pt-BR" dirty="0"/>
              <a:t> de mapas, minerais, rochas e réplicas de fósseis e doação de produtos da CPRM e de amostras de minerais e rochas;</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38" y="901647"/>
            <a:ext cx="2088233" cy="2568896"/>
          </a:xfrm>
          <a:prstGeom prst="rect">
            <a:avLst/>
          </a:prstGeom>
          <a:ln>
            <a:solidFill>
              <a:schemeClr val="bg1"/>
            </a:solidFill>
          </a:ln>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3978" t="9205" r="54608" b="78130"/>
          <a:stretch/>
        </p:blipFill>
        <p:spPr bwMode="auto">
          <a:xfrm>
            <a:off x="6516216" y="1913665"/>
            <a:ext cx="2162520" cy="1045171"/>
          </a:xfrm>
          <a:prstGeom prst="rect">
            <a:avLst/>
          </a:prstGeom>
          <a:ln>
            <a:solidFill>
              <a:schemeClr val="bg1"/>
            </a:solidFill>
          </a:ln>
          <a:effectLst>
            <a:outerShdw blurRad="190500" sx="92000" sy="920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468" b="9468"/>
          <a:stretch/>
        </p:blipFill>
        <p:spPr bwMode="auto">
          <a:xfrm>
            <a:off x="3472952" y="1139536"/>
            <a:ext cx="2162520" cy="1046559"/>
          </a:xfrm>
          <a:prstGeom prst="rect">
            <a:avLst/>
          </a:prstGeom>
          <a:ln>
            <a:solidFill>
              <a:schemeClr val="bg1"/>
            </a:solidFill>
          </a:ln>
          <a:effectLst>
            <a:outerShdw blurRad="190500" sx="94000" sy="940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2" name="CaixaDeTexto 21"/>
          <p:cNvSpPr txBox="1"/>
          <p:nvPr/>
        </p:nvSpPr>
        <p:spPr>
          <a:xfrm>
            <a:off x="323527" y="3565734"/>
            <a:ext cx="2304257" cy="1310272"/>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defPPr>
              <a:defRPr lang="pt-BR"/>
            </a:defPPr>
            <a:lvl1pPr marL="171450" indent="-171450">
              <a:lnSpc>
                <a:spcPct val="100000"/>
              </a:lnSpc>
              <a:spcAft>
                <a:spcPts val="4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r>
              <a:rPr lang="pt-BR" b="1" dirty="0" err="1" smtClean="0"/>
              <a:t>InREFORmativo</a:t>
            </a:r>
            <a:endParaRPr lang="pt-BR" b="1" dirty="0"/>
          </a:p>
          <a:p>
            <a:pPr marL="0" indent="0">
              <a:buNone/>
            </a:pPr>
            <a:r>
              <a:rPr lang="pt-BR" dirty="0" smtClean="0"/>
              <a:t>É um jornal trimestral, elaborado </a:t>
            </a:r>
            <a:r>
              <a:rPr lang="pt-BR" dirty="0"/>
              <a:t>pela </a:t>
            </a:r>
            <a:r>
              <a:rPr lang="pt-BR" dirty="0" smtClean="0"/>
              <a:t>biblioteca, com </a:t>
            </a:r>
            <a:r>
              <a:rPr lang="pt-BR" dirty="0"/>
              <a:t>notícias da unidade local (festas, comemorações, </a:t>
            </a:r>
            <a:r>
              <a:rPr lang="pt-BR" dirty="0" smtClean="0"/>
              <a:t>mensagens de sustentabilidade e </a:t>
            </a:r>
            <a:r>
              <a:rPr lang="pt-BR" dirty="0"/>
              <a:t>ética no trabalho), relação de novas aquisições </a:t>
            </a:r>
            <a:r>
              <a:rPr lang="pt-BR" dirty="0" smtClean="0"/>
              <a:t>bibliográficas</a:t>
            </a:r>
            <a:r>
              <a:rPr lang="pt-BR" dirty="0"/>
              <a:t>, dicas de leitura, </a:t>
            </a:r>
            <a:r>
              <a:rPr lang="pt-BR" dirty="0" err="1"/>
              <a:t>etc</a:t>
            </a:r>
            <a:r>
              <a:rPr lang="pt-BR" dirty="0"/>
              <a:t>;</a:t>
            </a:r>
          </a:p>
        </p:txBody>
      </p:sp>
      <p:sp>
        <p:nvSpPr>
          <p:cNvPr id="23" name="CaixaDeTexto 22"/>
          <p:cNvSpPr txBox="1"/>
          <p:nvPr/>
        </p:nvSpPr>
        <p:spPr>
          <a:xfrm>
            <a:off x="6327423" y="3061678"/>
            <a:ext cx="2470245" cy="1310272"/>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defPPr>
              <a:defRPr lang="pt-BR"/>
            </a:defPPr>
            <a:lvl1pPr marL="171450" indent="-171450">
              <a:lnSpc>
                <a:spcPct val="100000"/>
              </a:lnSpc>
              <a:spcAft>
                <a:spcPts val="4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r>
              <a:rPr lang="en-US" b="1" dirty="0" err="1"/>
              <a:t>Programa</a:t>
            </a:r>
            <a:r>
              <a:rPr lang="en-US" b="1" dirty="0"/>
              <a:t> </a:t>
            </a:r>
            <a:r>
              <a:rPr lang="en-US" b="1" dirty="0" smtClean="0"/>
              <a:t>Integra CPRM</a:t>
            </a:r>
            <a:endParaRPr lang="en-US" b="1" dirty="0"/>
          </a:p>
          <a:p>
            <a:pPr marL="0" indent="0">
              <a:buNone/>
            </a:pPr>
            <a:r>
              <a:rPr lang="en-US" dirty="0" smtClean="0"/>
              <a:t>É um </a:t>
            </a:r>
            <a:r>
              <a:rPr lang="en-US" dirty="0"/>
              <a:t>evento </a:t>
            </a:r>
            <a:r>
              <a:rPr lang="en-US" dirty="0" err="1"/>
              <a:t>interno</a:t>
            </a:r>
            <a:r>
              <a:rPr lang="en-US" dirty="0"/>
              <a:t> que visa o </a:t>
            </a:r>
            <a:r>
              <a:rPr lang="en-US" dirty="0" err="1"/>
              <a:t>diálogo</a:t>
            </a:r>
            <a:r>
              <a:rPr lang="en-US" dirty="0"/>
              <a:t> e </a:t>
            </a:r>
            <a:r>
              <a:rPr lang="en-US" dirty="0" err="1"/>
              <a:t>integração</a:t>
            </a:r>
            <a:r>
              <a:rPr lang="en-US" dirty="0"/>
              <a:t> de </a:t>
            </a:r>
            <a:r>
              <a:rPr lang="en-US" dirty="0" err="1"/>
              <a:t>funcionários</a:t>
            </a:r>
            <a:r>
              <a:rPr lang="en-US" dirty="0"/>
              <a:t> </a:t>
            </a:r>
            <a:r>
              <a:rPr lang="en-US" dirty="0" err="1"/>
              <a:t>através</a:t>
            </a:r>
            <a:r>
              <a:rPr lang="en-US" dirty="0"/>
              <a:t> da </a:t>
            </a:r>
            <a:r>
              <a:rPr lang="en-US" dirty="0" err="1"/>
              <a:t>apresentação</a:t>
            </a:r>
            <a:r>
              <a:rPr lang="en-US" dirty="0"/>
              <a:t> do </a:t>
            </a:r>
            <a:r>
              <a:rPr lang="en-US" dirty="0" err="1"/>
              <a:t>trabalhos</a:t>
            </a:r>
            <a:r>
              <a:rPr lang="en-US" dirty="0"/>
              <a:t> </a:t>
            </a:r>
            <a:r>
              <a:rPr lang="en-US" dirty="0" err="1"/>
              <a:t>desenvolvidos</a:t>
            </a:r>
            <a:r>
              <a:rPr lang="en-US" dirty="0"/>
              <a:t> </a:t>
            </a:r>
            <a:r>
              <a:rPr lang="en-US" dirty="0" err="1" smtClean="0"/>
              <a:t>ao</a:t>
            </a:r>
            <a:r>
              <a:rPr lang="en-US" dirty="0" smtClean="0"/>
              <a:t> </a:t>
            </a:r>
            <a:r>
              <a:rPr lang="en-US" dirty="0" err="1" smtClean="0"/>
              <a:t>longo</a:t>
            </a:r>
            <a:r>
              <a:rPr lang="en-US" dirty="0" smtClean="0"/>
              <a:t> do </a:t>
            </a:r>
            <a:r>
              <a:rPr lang="en-US" dirty="0" err="1" smtClean="0"/>
              <a:t>ano</a:t>
            </a:r>
            <a:r>
              <a:rPr lang="en-US" dirty="0" smtClean="0"/>
              <a:t>, </a:t>
            </a:r>
            <a:r>
              <a:rPr lang="en-US" dirty="0" err="1" smtClean="0"/>
              <a:t>bem</a:t>
            </a:r>
            <a:r>
              <a:rPr lang="en-US" dirty="0" smtClean="0"/>
              <a:t> </a:t>
            </a:r>
            <a:r>
              <a:rPr lang="en-US" dirty="0" err="1" smtClean="0"/>
              <a:t>como</a:t>
            </a:r>
            <a:r>
              <a:rPr lang="en-US" dirty="0" smtClean="0"/>
              <a:t> </a:t>
            </a:r>
            <a:r>
              <a:rPr lang="en-US" dirty="0" err="1" smtClean="0"/>
              <a:t>apresentação</a:t>
            </a:r>
            <a:r>
              <a:rPr lang="en-US" dirty="0" smtClean="0"/>
              <a:t> de palestras e </a:t>
            </a:r>
            <a:r>
              <a:rPr lang="en-US" dirty="0" err="1" smtClean="0"/>
              <a:t>filmes</a:t>
            </a:r>
            <a:r>
              <a:rPr lang="en-US" dirty="0" smtClean="0"/>
              <a:t> </a:t>
            </a:r>
            <a:r>
              <a:rPr lang="en-US" dirty="0" err="1" smtClean="0"/>
              <a:t>envolvendo</a:t>
            </a:r>
            <a:r>
              <a:rPr lang="en-US" dirty="0" smtClean="0"/>
              <a:t> </a:t>
            </a:r>
            <a:r>
              <a:rPr lang="en-US" dirty="0" err="1"/>
              <a:t>temas</a:t>
            </a:r>
            <a:r>
              <a:rPr lang="en-US" dirty="0"/>
              <a:t> </a:t>
            </a:r>
            <a:r>
              <a:rPr lang="en-US" dirty="0" err="1"/>
              <a:t>diversos</a:t>
            </a:r>
            <a:r>
              <a:rPr lang="en-US" dirty="0" smtClean="0"/>
              <a:t>;</a:t>
            </a:r>
            <a:endParaRPr lang="en-US" dirty="0"/>
          </a:p>
        </p:txBody>
      </p:sp>
    </p:spTree>
    <p:extLst>
      <p:ext uri="{BB962C8B-B14F-4D97-AF65-F5344CB8AC3E}">
        <p14:creationId xmlns:p14="http://schemas.microsoft.com/office/powerpoint/2010/main" val="285316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784400"/>
            <a:ext cx="9143640" cy="370800"/>
          </a:xfrm>
          <a:prstGeom prst="rect">
            <a:avLst/>
          </a:prstGeom>
          <a:ln>
            <a:noFill/>
          </a:ln>
        </p:spPr>
      </p:pic>
      <p:sp>
        <p:nvSpPr>
          <p:cNvPr id="10" name="CaixaDeTexto 9"/>
          <p:cNvSpPr txBox="1"/>
          <p:nvPr/>
        </p:nvSpPr>
        <p:spPr>
          <a:xfrm>
            <a:off x="539552" y="221521"/>
            <a:ext cx="5400600"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DIVULGAÇÃO E MARKETING</a:t>
            </a:r>
          </a:p>
        </p:txBody>
      </p:sp>
      <p:pic>
        <p:nvPicPr>
          <p:cNvPr id="2" name="Imagem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9789" b="7658"/>
          <a:stretch/>
        </p:blipFill>
        <p:spPr>
          <a:xfrm>
            <a:off x="5706096" y="3088098"/>
            <a:ext cx="3142068" cy="1457016"/>
          </a:xfrm>
          <a:prstGeom prst="rect">
            <a:avLst/>
          </a:prstGeom>
          <a:ln>
            <a:solidFill>
              <a:schemeClr val="bg1"/>
            </a:solidFill>
          </a:ln>
          <a:effectLst/>
        </p:spPr>
      </p:pic>
      <p:pic>
        <p:nvPicPr>
          <p:cNvPr id="4" name="Imagem 3"/>
          <p:cNvPicPr>
            <a:picLocks noChangeAspect="1"/>
          </p:cNvPicPr>
          <p:nvPr/>
        </p:nvPicPr>
        <p:blipFill rotWithShape="1">
          <a:blip r:embed="rId7" cstate="print">
            <a:extLst>
              <a:ext uri="{28A0092B-C50C-407E-A947-70E740481C1C}">
                <a14:useLocalDpi xmlns:a14="http://schemas.microsoft.com/office/drawing/2010/main" val="0"/>
              </a:ext>
            </a:extLst>
          </a:blip>
          <a:srcRect l="11949" t="20293" b="4593"/>
          <a:stretch/>
        </p:blipFill>
        <p:spPr>
          <a:xfrm>
            <a:off x="323527" y="2226337"/>
            <a:ext cx="2091048" cy="1234997"/>
          </a:xfrm>
          <a:prstGeom prst="rect">
            <a:avLst/>
          </a:prstGeom>
          <a:ln>
            <a:solidFill>
              <a:schemeClr val="bg1"/>
            </a:solidFill>
          </a:ln>
          <a:effectLst/>
        </p:spPr>
      </p:pic>
      <p:pic>
        <p:nvPicPr>
          <p:cNvPr id="5" name="Imagem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7995" t="20331" r="12031" b="9891"/>
          <a:stretch/>
        </p:blipFill>
        <p:spPr>
          <a:xfrm>
            <a:off x="323528" y="3598942"/>
            <a:ext cx="2091048" cy="1349072"/>
          </a:xfrm>
          <a:prstGeom prst="rect">
            <a:avLst/>
          </a:prstGeom>
          <a:ln>
            <a:solidFill>
              <a:schemeClr val="bg1"/>
            </a:solidFill>
          </a:ln>
          <a:effectLst/>
        </p:spPr>
      </p:pic>
      <p:pic>
        <p:nvPicPr>
          <p:cNvPr id="9" name="Imagem 8"/>
          <p:cNvPicPr>
            <a:picLocks noChangeAspect="1"/>
          </p:cNvPicPr>
          <p:nvPr/>
        </p:nvPicPr>
        <p:blipFill rotWithShape="1">
          <a:blip r:embed="rId10">
            <a:extLst>
              <a:ext uri="{28A0092B-C50C-407E-A947-70E740481C1C}">
                <a14:useLocalDpi xmlns:a14="http://schemas.microsoft.com/office/drawing/2010/main" val="0"/>
              </a:ext>
            </a:extLst>
          </a:blip>
          <a:srcRect t="15516"/>
          <a:stretch/>
        </p:blipFill>
        <p:spPr>
          <a:xfrm>
            <a:off x="2995353" y="731666"/>
            <a:ext cx="2614654" cy="1336542"/>
          </a:xfrm>
          <a:prstGeom prst="rect">
            <a:avLst/>
          </a:prstGeom>
          <a:ln>
            <a:solidFill>
              <a:schemeClr val="bg1"/>
            </a:solidFill>
          </a:ln>
          <a:effectLst/>
        </p:spPr>
      </p:pic>
      <p:pic>
        <p:nvPicPr>
          <p:cNvPr id="14" name="Imagem 13"/>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11119" r="4253"/>
          <a:stretch/>
        </p:blipFill>
        <p:spPr>
          <a:xfrm>
            <a:off x="323528" y="731666"/>
            <a:ext cx="2566209" cy="1336028"/>
          </a:xfrm>
          <a:prstGeom prst="rect">
            <a:avLst/>
          </a:prstGeom>
          <a:ln>
            <a:solidFill>
              <a:schemeClr val="bg1"/>
            </a:solidFill>
          </a:ln>
          <a:effectLst/>
        </p:spPr>
      </p:pic>
      <p:pic>
        <p:nvPicPr>
          <p:cNvPr id="17" name="Imagem 16"/>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l="5054" t="527" r="36840" b="25406"/>
          <a:stretch/>
        </p:blipFill>
        <p:spPr>
          <a:xfrm>
            <a:off x="5706096" y="1571756"/>
            <a:ext cx="1625173" cy="1400986"/>
          </a:xfrm>
          <a:prstGeom prst="rect">
            <a:avLst/>
          </a:prstGeom>
          <a:ln>
            <a:solidFill>
              <a:schemeClr val="bg1"/>
            </a:solidFill>
          </a:ln>
          <a:effectLst/>
        </p:spPr>
      </p:pic>
      <p:pic>
        <p:nvPicPr>
          <p:cNvPr id="1026"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9468" b="9468"/>
          <a:stretch/>
        </p:blipFill>
        <p:spPr bwMode="auto">
          <a:xfrm>
            <a:off x="6242982" y="169628"/>
            <a:ext cx="2721506" cy="1201972"/>
          </a:xfrm>
          <a:prstGeom prst="rect">
            <a:avLst/>
          </a:prstGeom>
          <a:ln>
            <a:solidFill>
              <a:schemeClr val="bg1"/>
            </a:solidFill>
          </a:ln>
          <a:effectLst>
            <a:outerShdw blurRad="190500" sx="94000" sy="940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6" name="Imagem 15"/>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rcRect l="38777" r="7417" b="21162"/>
          <a:stretch/>
        </p:blipFill>
        <p:spPr>
          <a:xfrm>
            <a:off x="7413944" y="1571755"/>
            <a:ext cx="1434220" cy="1400988"/>
          </a:xfrm>
          <a:prstGeom prst="rect">
            <a:avLst/>
          </a:prstGeom>
          <a:ln>
            <a:solidFill>
              <a:schemeClr val="bg1"/>
            </a:solidFill>
          </a:ln>
          <a:effectLst/>
        </p:spPr>
      </p:pic>
      <p:pic>
        <p:nvPicPr>
          <p:cNvPr id="6" name="Imagem 5"/>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l="7060" t="7769" r="4787" b="11681"/>
          <a:stretch/>
        </p:blipFill>
        <p:spPr>
          <a:xfrm>
            <a:off x="2486933" y="2226337"/>
            <a:ext cx="1446332" cy="1247807"/>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rotWithShape="1">
          <a:blip r:embed="rId20" cstate="print">
            <a:extLst>
              <a:ext uri="{28A0092B-C50C-407E-A947-70E740481C1C}">
                <a14:useLocalDpi xmlns:a14="http://schemas.microsoft.com/office/drawing/2010/main" val="0"/>
              </a:ext>
            </a:extLst>
          </a:blip>
          <a:srcRect r="7427"/>
          <a:stretch/>
        </p:blipFill>
        <p:spPr>
          <a:xfrm>
            <a:off x="4005010" y="2355244"/>
            <a:ext cx="1635239" cy="2355244"/>
          </a:xfrm>
          <a:prstGeom prst="rect">
            <a:avLst/>
          </a:prstGeom>
          <a:ln>
            <a:solidFill>
              <a:schemeClr val="bg1"/>
            </a:solidFill>
          </a:ln>
          <a:effectLst>
            <a:outerShdw blurRad="190500" algn="tl" rotWithShape="0">
              <a:srgbClr val="000000">
                <a:alpha val="70000"/>
              </a:srgbClr>
            </a:outerShdw>
          </a:effectLst>
        </p:spPr>
      </p:pic>
      <p:pic>
        <p:nvPicPr>
          <p:cNvPr id="3" name="Imagem 2"/>
          <p:cNvPicPr>
            <a:picLocks noChangeAspect="1"/>
          </p:cNvPicPr>
          <p:nvPr/>
        </p:nvPicPr>
        <p:blipFill rotWithShape="1">
          <a:blip r:embed="rId21" cstate="print">
            <a:extLst>
              <a:ext uri="{28A0092B-C50C-407E-A947-70E740481C1C}">
                <a14:useLocalDpi xmlns:a14="http://schemas.microsoft.com/office/drawing/2010/main" val="0"/>
              </a:ext>
            </a:extLst>
          </a:blip>
          <a:srcRect l="3707"/>
          <a:stretch/>
        </p:blipFill>
        <p:spPr>
          <a:xfrm>
            <a:off x="2486933" y="3598942"/>
            <a:ext cx="1822439" cy="1349072"/>
          </a:xfrm>
          <a:prstGeom prst="rect">
            <a:avLst/>
          </a:prstGeom>
          <a:ln>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783643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4" cstate="print"/>
          <a:stretch/>
        </p:blipFill>
        <p:spPr>
          <a:xfrm>
            <a:off x="0" y="4772520"/>
            <a:ext cx="9143640" cy="370800"/>
          </a:xfrm>
          <a:prstGeom prst="rect">
            <a:avLst/>
          </a:prstGeom>
          <a:ln>
            <a:noFill/>
          </a:ln>
        </p:spPr>
      </p:pic>
      <p:sp>
        <p:nvSpPr>
          <p:cNvPr id="11" name="CustomShape 3"/>
          <p:cNvSpPr/>
          <p:nvPr/>
        </p:nvSpPr>
        <p:spPr>
          <a:xfrm>
            <a:off x="395536" y="1131590"/>
            <a:ext cx="3816424" cy="1841949"/>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buFont typeface="Arial" pitchFamily="34" charset="0"/>
              <a:buChar char="•"/>
            </a:pPr>
            <a:r>
              <a:rPr lang="pt-BR" sz="1600" b="1" i="1" strike="noStrike" spc="-1" dirty="0" smtClean="0">
                <a:latin typeface="Calibri"/>
                <a:ea typeface="Arial"/>
              </a:rPr>
              <a:t> Gerência de </a:t>
            </a:r>
            <a:r>
              <a:rPr lang="pt-BR" sz="1600" b="1" i="1" spc="-1" dirty="0">
                <a:latin typeface="Calibri"/>
                <a:cs typeface="Calibri" pitchFamily="34" charset="0"/>
              </a:rPr>
              <a:t>Hidrologia e Gestão </a:t>
            </a:r>
            <a:r>
              <a:rPr lang="pt-BR" sz="1600" b="1" i="1" spc="-1" dirty="0" smtClean="0">
                <a:latin typeface="Calibri"/>
                <a:cs typeface="Calibri" pitchFamily="34" charset="0"/>
              </a:rPr>
              <a:t>Territorial</a:t>
            </a:r>
          </a:p>
          <a:p>
            <a:pPr>
              <a:spcBef>
                <a:spcPts val="600"/>
              </a:spcBef>
            </a:pPr>
            <a:r>
              <a:rPr lang="pt-BR" sz="1600" i="1" spc="-1" dirty="0" smtClean="0">
                <a:latin typeface="Calibri"/>
                <a:ea typeface="Arial"/>
              </a:rPr>
              <a:t>Na </a:t>
            </a:r>
            <a:r>
              <a:rPr lang="pt-BR" sz="1600" i="1" spc="-1" dirty="0">
                <a:latin typeface="Calibri"/>
                <a:ea typeface="Arial"/>
              </a:rPr>
              <a:t>Residência de Fortaleza </a:t>
            </a:r>
            <a:r>
              <a:rPr lang="pt-BR" sz="1600" i="1" spc="-1" dirty="0" smtClean="0">
                <a:latin typeface="Calibri"/>
                <a:ea typeface="Arial"/>
              </a:rPr>
              <a:t>a DHT é composta por 26 colaboradores, responsáveis por </a:t>
            </a:r>
            <a:r>
              <a:rPr lang="pt-BR" sz="1600" i="1" dirty="0" smtClean="0">
                <a:latin typeface="Calibri" panose="020F0502020204030204" pitchFamily="34" charset="0"/>
                <a:cs typeface="Calibri" panose="020F0502020204030204" pitchFamily="34" charset="0"/>
              </a:rPr>
              <a:t>realizar </a:t>
            </a:r>
            <a:r>
              <a:rPr lang="pt-BR" sz="1600" i="1" dirty="0">
                <a:latin typeface="Calibri" panose="020F0502020204030204" pitchFamily="34" charset="0"/>
                <a:cs typeface="Calibri" panose="020F0502020204030204" pitchFamily="34" charset="0"/>
              </a:rPr>
              <a:t>pesquisas e estudos </a:t>
            </a:r>
            <a:r>
              <a:rPr lang="pt-BR" sz="1600" i="1" dirty="0" err="1">
                <a:latin typeface="Calibri" panose="020F0502020204030204" pitchFamily="34" charset="0"/>
                <a:cs typeface="Calibri" panose="020F0502020204030204" pitchFamily="34" charset="0"/>
              </a:rPr>
              <a:t>geocientíficos</a:t>
            </a:r>
            <a:r>
              <a:rPr lang="pt-BR" sz="1600" i="1" dirty="0">
                <a:latin typeface="Calibri" panose="020F0502020204030204" pitchFamily="34" charset="0"/>
                <a:cs typeface="Calibri" panose="020F0502020204030204" pitchFamily="34" charset="0"/>
              </a:rPr>
              <a:t> </a:t>
            </a:r>
            <a:r>
              <a:rPr lang="pt-BR" sz="1600" i="1" dirty="0" smtClean="0">
                <a:latin typeface="Calibri" panose="020F0502020204030204" pitchFamily="34" charset="0"/>
                <a:cs typeface="Calibri" panose="020F0502020204030204" pitchFamily="34" charset="0"/>
              </a:rPr>
              <a:t>com o objetivo de subsidiar </a:t>
            </a:r>
            <a:r>
              <a:rPr lang="pt-BR" sz="1600" i="1" dirty="0">
                <a:latin typeface="Calibri" panose="020F0502020204030204" pitchFamily="34" charset="0"/>
                <a:cs typeface="Calibri" panose="020F0502020204030204" pitchFamily="34" charset="0"/>
              </a:rPr>
              <a:t>a gestão e o aproveitamento racional dos recursos </a:t>
            </a:r>
            <a:r>
              <a:rPr lang="pt-BR" sz="1600" i="1" dirty="0" smtClean="0">
                <a:latin typeface="Calibri" panose="020F0502020204030204" pitchFamily="34" charset="0"/>
                <a:cs typeface="Calibri" panose="020F0502020204030204" pitchFamily="34" charset="0"/>
              </a:rPr>
              <a:t>hídricos e de um adequado </a:t>
            </a:r>
            <a:r>
              <a:rPr lang="pt-BR" sz="1600" i="1" dirty="0">
                <a:latin typeface="Calibri" panose="020F0502020204030204" pitchFamily="34" charset="0"/>
                <a:cs typeface="Calibri" panose="020F0502020204030204" pitchFamily="34" charset="0"/>
              </a:rPr>
              <a:t>ordenamento territorial</a:t>
            </a:r>
            <a:r>
              <a:rPr lang="pt-BR" sz="1600" i="1" dirty="0" smtClean="0">
                <a:latin typeface="Calibri" panose="020F0502020204030204" pitchFamily="34" charset="0"/>
                <a:cs typeface="Calibri" panose="020F0502020204030204" pitchFamily="34" charset="0"/>
              </a:rPr>
              <a:t>.</a:t>
            </a:r>
            <a:endParaRPr lang="pt-BR" sz="1600" b="1" i="1" dirty="0">
              <a:latin typeface="Calibri" panose="020F0502020204030204" pitchFamily="34" charset="0"/>
              <a:cs typeface="Calibri" panose="020F0502020204030204" pitchFamily="34" charset="0"/>
            </a:endParaRPr>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7042" b="15060"/>
          <a:stretch/>
        </p:blipFill>
        <p:spPr bwMode="auto">
          <a:xfrm>
            <a:off x="4283969" y="933932"/>
            <a:ext cx="2602932" cy="343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992" t="3048" r="8192"/>
          <a:stretch/>
        </p:blipFill>
        <p:spPr bwMode="auto">
          <a:xfrm>
            <a:off x="966889" y="2973539"/>
            <a:ext cx="2308967" cy="2046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467" b="103226"/>
          <a:stretch/>
        </p:blipFill>
        <p:spPr bwMode="auto">
          <a:xfrm>
            <a:off x="-357068" y="4776102"/>
            <a:ext cx="2725284" cy="61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6403" b="15060"/>
          <a:stretch/>
        </p:blipFill>
        <p:spPr bwMode="auto">
          <a:xfrm>
            <a:off x="6749650" y="915566"/>
            <a:ext cx="2142830" cy="343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aixaDeTexto 18"/>
          <p:cNvSpPr txBox="1"/>
          <p:nvPr/>
        </p:nvSpPr>
        <p:spPr>
          <a:xfrm>
            <a:off x="5112100" y="267526"/>
            <a:ext cx="3528392" cy="288000"/>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ATIVIDADES</a:t>
            </a:r>
          </a:p>
        </p:txBody>
      </p:sp>
    </p:spTree>
    <p:extLst>
      <p:ext uri="{BB962C8B-B14F-4D97-AF65-F5344CB8AC3E}">
        <p14:creationId xmlns:p14="http://schemas.microsoft.com/office/powerpoint/2010/main" val="166205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9" name="CustomShape 3"/>
          <p:cNvSpPr/>
          <p:nvPr/>
        </p:nvSpPr>
        <p:spPr>
          <a:xfrm>
            <a:off x="755576" y="1203598"/>
            <a:ext cx="7056784" cy="223224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Bef>
                <a:spcPts val="1200"/>
              </a:spcBef>
            </a:pPr>
            <a:r>
              <a:rPr lang="pt-BR" sz="1600" strike="noStrike" spc="-1" dirty="0" smtClean="0">
                <a:latin typeface="Calibri"/>
                <a:ea typeface="Arial"/>
              </a:rPr>
              <a:t> </a:t>
            </a:r>
            <a:endParaRPr lang="pt-BR" sz="1600" strike="noStrike" spc="-1" dirty="0" smtClean="0">
              <a:latin typeface="Calibri"/>
              <a:cs typeface="Calibri" pitchFamily="34" charset="0"/>
            </a:endParaRPr>
          </a:p>
        </p:txBody>
      </p:sp>
      <p:sp>
        <p:nvSpPr>
          <p:cNvPr id="15" name="CaixaDeTexto 8"/>
          <p:cNvSpPr txBox="1">
            <a:spLocks noChangeArrowheads="1"/>
          </p:cNvSpPr>
          <p:nvPr/>
        </p:nvSpPr>
        <p:spPr bwMode="auto">
          <a:xfrm>
            <a:off x="539551" y="1131590"/>
            <a:ext cx="2952329" cy="2800767"/>
          </a:xfrm>
          <a:prstGeom prst="rect">
            <a:avLst/>
          </a:prstGeom>
          <a:noFill/>
          <a:ln w="9525">
            <a:noFill/>
            <a:miter lim="800000"/>
            <a:headEnd/>
            <a:tailEnd/>
          </a:ln>
        </p:spPr>
        <p:txBody>
          <a:bodyPr wrap="square">
            <a:spAutoFit/>
          </a:bodyPr>
          <a:lstStyle/>
          <a:p>
            <a:r>
              <a:rPr lang="pt-BR" sz="1600" i="1" dirty="0" smtClean="0"/>
              <a:t>São estações estrategicamente localizadas em todo o país, onde são medidas variáveis hidrológicas e atmosféricas, que formam a base para elaboração de estudos de quantificação de disponibilidade hídrica, previsão de ocorrência e efeitos de cheias, outorga de uso das aguas etc.</a:t>
            </a:r>
            <a:endParaRPr lang="pt-BR" sz="1600" dirty="0" smtClean="0"/>
          </a:p>
        </p:txBody>
      </p:sp>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 t="6452" r="50294" b="4652"/>
          <a:stretch/>
        </p:blipFill>
        <p:spPr bwMode="auto">
          <a:xfrm>
            <a:off x="5264971" y="740496"/>
            <a:ext cx="3600000" cy="3870773"/>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9" name="CaixaDeTexto 18"/>
          <p:cNvSpPr txBox="1"/>
          <p:nvPr/>
        </p:nvSpPr>
        <p:spPr>
          <a:xfrm>
            <a:off x="611559" y="109250"/>
            <a:ext cx="7344817"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2200" b="1" dirty="0"/>
              <a:t>Rede </a:t>
            </a:r>
            <a:r>
              <a:rPr lang="pt-BR" sz="2200" b="1" dirty="0" err="1"/>
              <a:t>Hidrometeorológica</a:t>
            </a:r>
            <a:r>
              <a:rPr lang="pt-BR" sz="2200" b="1" dirty="0"/>
              <a:t> Nacional – </a:t>
            </a:r>
            <a:r>
              <a:rPr lang="pt-BR" sz="2200" b="1" dirty="0" smtClean="0"/>
              <a:t>RHN</a:t>
            </a:r>
            <a:endParaRPr lang="pt-BR" sz="2200" b="1" dirty="0"/>
          </a:p>
        </p:txBody>
      </p:sp>
      <p:sp>
        <p:nvSpPr>
          <p:cNvPr id="11" name="CaixaDeTexto 8"/>
          <p:cNvSpPr txBox="1">
            <a:spLocks noChangeArrowheads="1"/>
          </p:cNvSpPr>
          <p:nvPr/>
        </p:nvSpPr>
        <p:spPr bwMode="auto">
          <a:xfrm>
            <a:off x="3609913" y="4284234"/>
            <a:ext cx="1701083" cy="200055"/>
          </a:xfrm>
          <a:prstGeom prst="rect">
            <a:avLst/>
          </a:prstGeom>
          <a:noFill/>
          <a:ln w="9525">
            <a:noFill/>
            <a:miter lim="800000"/>
            <a:headEnd/>
            <a:tailEnd/>
          </a:ln>
        </p:spPr>
        <p:txBody>
          <a:bodyPr wrap="square">
            <a:spAutoFit/>
          </a:bodyPr>
          <a:lstStyle/>
          <a:p>
            <a:pPr algn="ctr"/>
            <a:r>
              <a:rPr lang="pt-BR" sz="700" i="1" dirty="0" smtClean="0"/>
              <a:t>* P - Pluviométrico, F - Fluviométrico</a:t>
            </a:r>
            <a:endParaRPr lang="pt-BR" sz="700" dirty="0" smtClean="0"/>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475" b="4287"/>
          <a:stretch/>
        </p:blipFill>
        <p:spPr bwMode="auto">
          <a:xfrm>
            <a:off x="3707905" y="771550"/>
            <a:ext cx="1477160" cy="350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735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9" name="CustomShape 3"/>
          <p:cNvSpPr/>
          <p:nvPr/>
        </p:nvSpPr>
        <p:spPr>
          <a:xfrm>
            <a:off x="755576" y="1203598"/>
            <a:ext cx="7056784" cy="223224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Bef>
                <a:spcPts val="1200"/>
              </a:spcBef>
            </a:pPr>
            <a:r>
              <a:rPr lang="pt-BR" sz="1600" strike="noStrike" spc="-1" dirty="0" smtClean="0">
                <a:latin typeface="Calibri"/>
                <a:ea typeface="Arial"/>
              </a:rPr>
              <a:t> </a:t>
            </a:r>
            <a:endParaRPr lang="pt-BR" sz="1600" strike="noStrike" spc="-1" dirty="0" smtClean="0">
              <a:latin typeface="Calibri"/>
              <a:cs typeface="Calibri" pitchFamily="34" charset="0"/>
            </a:endParaRPr>
          </a:p>
        </p:txBody>
      </p:sp>
      <p:sp>
        <p:nvSpPr>
          <p:cNvPr id="19" name="CaixaDeTexto 18"/>
          <p:cNvSpPr txBox="1"/>
          <p:nvPr/>
        </p:nvSpPr>
        <p:spPr>
          <a:xfrm>
            <a:off x="611559" y="109250"/>
            <a:ext cx="7344817"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2200" b="1" dirty="0"/>
              <a:t>Rede </a:t>
            </a:r>
            <a:r>
              <a:rPr lang="pt-BR" sz="2200" b="1" dirty="0" err="1"/>
              <a:t>Hidrometeorológica</a:t>
            </a:r>
            <a:r>
              <a:rPr lang="pt-BR" sz="2200" b="1" dirty="0"/>
              <a:t> Nacional – </a:t>
            </a:r>
            <a:r>
              <a:rPr lang="pt-BR" sz="2200" b="1" dirty="0" smtClean="0"/>
              <a:t>RHN</a:t>
            </a:r>
            <a:endParaRPr lang="pt-BR" sz="2200" b="1" dirty="0"/>
          </a:p>
        </p:txBody>
      </p:sp>
      <p:pic>
        <p:nvPicPr>
          <p:cNvPr id="12" name="Imagem 11"/>
          <p:cNvPicPr>
            <a:picLocks noChangeAspect="1"/>
          </p:cNvPicPr>
          <p:nvPr/>
        </p:nvPicPr>
        <p:blipFill rotWithShape="1">
          <a:blip r:embed="rId5" cstate="print">
            <a:extLst>
              <a:ext uri="{28A0092B-C50C-407E-A947-70E740481C1C}">
                <a14:useLocalDpi xmlns:a14="http://schemas.microsoft.com/office/drawing/2010/main" val="0"/>
              </a:ext>
            </a:extLst>
          </a:blip>
          <a:srcRect t="10088" r="11671"/>
          <a:stretch/>
        </p:blipFill>
        <p:spPr>
          <a:xfrm>
            <a:off x="5796136" y="2681352"/>
            <a:ext cx="1440000" cy="1954414"/>
          </a:xfrm>
          <a:prstGeom prst="rect">
            <a:avLst/>
          </a:prstGeom>
          <a:ln>
            <a:solidFill>
              <a:schemeClr val="bg1"/>
            </a:solidFill>
          </a:ln>
          <a:effectLst>
            <a:outerShdw blurRad="292100" dist="139700" dir="2700000" algn="tl" rotWithShape="0">
              <a:srgbClr val="333333">
                <a:alpha val="65000"/>
              </a:srgbClr>
            </a:outerShdw>
          </a:effectLst>
        </p:spPr>
      </p:pic>
      <p:pic>
        <p:nvPicPr>
          <p:cNvPr id="13" name="Image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472" y="2681352"/>
            <a:ext cx="1440000" cy="1954414"/>
          </a:xfrm>
          <a:prstGeom prst="rect">
            <a:avLst/>
          </a:prstGeom>
          <a:ln>
            <a:solidFill>
              <a:schemeClr val="bg1"/>
            </a:solidFill>
          </a:ln>
          <a:effectLst>
            <a:outerShdw blurRad="292100" dist="139700" dir="2700000" algn="tl" rotWithShape="0">
              <a:srgbClr val="333333">
                <a:alpha val="65000"/>
              </a:srgbClr>
            </a:outerShdw>
          </a:effectLst>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384" y="652542"/>
            <a:ext cx="3241144" cy="1822713"/>
          </a:xfrm>
          <a:prstGeom prst="rect">
            <a:avLst/>
          </a:prstGeom>
          <a:ln>
            <a:solidFill>
              <a:schemeClr val="bg1"/>
            </a:solidFill>
          </a:ln>
          <a:effectLst>
            <a:outerShdw blurRad="292100" dist="139700" dir="2700000" algn="tl" rotWithShape="0">
              <a:srgbClr val="333333">
                <a:alpha val="65000"/>
              </a:srgbClr>
            </a:outerShdw>
          </a:effectLst>
        </p:spPr>
      </p:pic>
      <p:pic>
        <p:nvPicPr>
          <p:cNvPr id="16" name="Imagem 15"/>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3954912" y="2938560"/>
            <a:ext cx="1954416" cy="1440000"/>
          </a:xfrm>
          <a:prstGeom prst="rect">
            <a:avLst/>
          </a:prstGeom>
          <a:ln>
            <a:solidFill>
              <a:schemeClr val="bg1"/>
            </a:solidFill>
          </a:ln>
          <a:effectLst>
            <a:outerShdw blurRad="292100" dist="139700" dir="2700000" algn="tl" rotWithShape="0">
              <a:srgbClr val="333333">
                <a:alpha val="65000"/>
              </a:srgbClr>
            </a:outerShdw>
          </a:effectLst>
        </p:spPr>
      </p:pic>
      <p:pic>
        <p:nvPicPr>
          <p:cNvPr id="18" name="Image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6772" y="657522"/>
            <a:ext cx="2423700" cy="1817775"/>
          </a:xfrm>
          <a:prstGeom prst="rect">
            <a:avLst/>
          </a:prstGeom>
          <a:ln>
            <a:solidFill>
              <a:schemeClr val="bg1"/>
            </a:solidFill>
          </a:ln>
          <a:effectLst>
            <a:outerShdw blurRad="292100" dist="139700" dir="2700000" algn="tl" rotWithShape="0">
              <a:srgbClr val="333333">
                <a:alpha val="65000"/>
              </a:srgbClr>
            </a:outerShdw>
          </a:effectLst>
        </p:spPr>
      </p:pic>
      <p:pic>
        <p:nvPicPr>
          <p:cNvPr id="21" name="Imagem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2187" y="657522"/>
            <a:ext cx="2423989" cy="1817733"/>
          </a:xfrm>
          <a:prstGeom prst="rect">
            <a:avLst/>
          </a:prstGeom>
          <a:ln>
            <a:solidFill>
              <a:schemeClr val="bg1"/>
            </a:solidFill>
          </a:ln>
          <a:effectLst>
            <a:outerShdw blurRad="292100" dist="139700" dir="2700000" algn="tl" rotWithShape="0">
              <a:srgbClr val="333333">
                <a:alpha val="65000"/>
              </a:srgbClr>
            </a:outerShdw>
          </a:effectLst>
        </p:spPr>
      </p:pic>
      <p:pic>
        <p:nvPicPr>
          <p:cNvPr id="22" name="Imagem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7784" y="2681350"/>
            <a:ext cx="1426458" cy="1954416"/>
          </a:xfrm>
          <a:prstGeom prst="rect">
            <a:avLst/>
          </a:prstGeom>
          <a:ln>
            <a:solidFill>
              <a:schemeClr val="bg1"/>
            </a:solidFill>
          </a:ln>
          <a:effectLst>
            <a:outerShdw blurRad="292100" dist="139700" dir="2700000" algn="tl" rotWithShape="0">
              <a:srgbClr val="333333">
                <a:alpha val="65000"/>
              </a:srgbClr>
            </a:outerShdw>
          </a:effectLst>
        </p:spPr>
      </p:pic>
      <p:pic>
        <p:nvPicPr>
          <p:cNvPr id="23" name="Imagem 22"/>
          <p:cNvPicPr>
            <a:picLocks noChangeAspect="1"/>
          </p:cNvPicPr>
          <p:nvPr/>
        </p:nvPicPr>
        <p:blipFill rotWithShape="1">
          <a:blip r:embed="rId13" cstate="print">
            <a:extLst>
              <a:ext uri="{28A0092B-C50C-407E-A947-70E740481C1C}">
                <a14:useLocalDpi xmlns:a14="http://schemas.microsoft.com/office/drawing/2010/main" val="0"/>
              </a:ext>
            </a:extLst>
          </a:blip>
          <a:srcRect l="3931" r="8569" b="154"/>
          <a:stretch/>
        </p:blipFill>
        <p:spPr>
          <a:xfrm>
            <a:off x="251384" y="2684364"/>
            <a:ext cx="2268382" cy="1951404"/>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1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9" name="CustomShape 3"/>
          <p:cNvSpPr/>
          <p:nvPr/>
        </p:nvSpPr>
        <p:spPr>
          <a:xfrm>
            <a:off x="755576" y="1203598"/>
            <a:ext cx="7056784" cy="223224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Bef>
                <a:spcPts val="1200"/>
              </a:spcBef>
            </a:pPr>
            <a:r>
              <a:rPr lang="pt-BR" sz="1600" strike="noStrike" spc="-1" dirty="0" smtClean="0">
                <a:latin typeface="Calibri"/>
                <a:ea typeface="Arial"/>
              </a:rPr>
              <a:t> </a:t>
            </a:r>
            <a:endParaRPr lang="pt-BR" sz="1600" strike="noStrike" spc="-1" dirty="0" smtClean="0">
              <a:latin typeface="Calibri"/>
              <a:cs typeface="Calibri" pitchFamily="34" charset="0"/>
            </a:endParaRPr>
          </a:p>
        </p:txBody>
      </p:sp>
      <p:sp>
        <p:nvSpPr>
          <p:cNvPr id="19" name="CaixaDeTexto 18"/>
          <p:cNvSpPr txBox="1"/>
          <p:nvPr/>
        </p:nvSpPr>
        <p:spPr>
          <a:xfrm>
            <a:off x="611559" y="109250"/>
            <a:ext cx="7344817"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Previsão e Alerta de Enchentes e Inundações</a:t>
            </a:r>
          </a:p>
        </p:txBody>
      </p:sp>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771550"/>
            <a:ext cx="3960320" cy="3801907"/>
          </a:xfrm>
          <a:prstGeom prst="rect">
            <a:avLst/>
          </a:prstGeom>
          <a:ln>
            <a:solidFill>
              <a:schemeClr val="bg1"/>
            </a:solidFill>
          </a:ln>
          <a:effectLst>
            <a:outerShdw blurRad="292100" dist="139700" dir="2700000" algn="tl" rotWithShape="0">
              <a:srgbClr val="333333">
                <a:alpha val="65000"/>
              </a:srgbClr>
            </a:outerShdw>
          </a:effectLst>
        </p:spPr>
      </p:pic>
      <p:sp>
        <p:nvSpPr>
          <p:cNvPr id="16" name="CaixaDeTexto 8"/>
          <p:cNvSpPr txBox="1">
            <a:spLocks noChangeArrowheads="1"/>
          </p:cNvSpPr>
          <p:nvPr/>
        </p:nvSpPr>
        <p:spPr bwMode="auto">
          <a:xfrm>
            <a:off x="530595" y="816263"/>
            <a:ext cx="4185421" cy="1323439"/>
          </a:xfrm>
          <a:prstGeom prst="rect">
            <a:avLst/>
          </a:prstGeom>
          <a:noFill/>
          <a:ln w="9525">
            <a:noFill/>
            <a:miter lim="800000"/>
            <a:headEnd/>
            <a:tailEnd/>
          </a:ln>
        </p:spPr>
        <p:txBody>
          <a:bodyPr wrap="square">
            <a:spAutoFit/>
          </a:bodyPr>
          <a:lstStyle/>
          <a:p>
            <a:r>
              <a:rPr lang="pt-BR" sz="1600" i="1" dirty="0" smtClean="0">
                <a:latin typeface="Calibri" panose="020F0502020204030204" pitchFamily="34" charset="0"/>
              </a:rPr>
              <a:t>Possibilitam a coleta dos dados hidrológicos, a consistência e a divulgação dessas informações facilitando a previsão de eventos hidrológicos críticos, com antecedência de semanas, dias ou horas.</a:t>
            </a:r>
          </a:p>
        </p:txBody>
      </p:sp>
      <p:grpSp>
        <p:nvGrpSpPr>
          <p:cNvPr id="8" name="Grupo 7"/>
          <p:cNvGrpSpPr/>
          <p:nvPr/>
        </p:nvGrpSpPr>
        <p:grpSpPr>
          <a:xfrm>
            <a:off x="251520" y="2543498"/>
            <a:ext cx="4832922" cy="2388574"/>
            <a:chOff x="251520" y="2543498"/>
            <a:chExt cx="4832922" cy="2388574"/>
          </a:xfrm>
        </p:grpSpPr>
        <p:sp>
          <p:nvSpPr>
            <p:cNvPr id="2" name="Seta circular 1"/>
            <p:cNvSpPr/>
            <p:nvPr/>
          </p:nvSpPr>
          <p:spPr>
            <a:xfrm rot="16200000" flipH="1" flipV="1">
              <a:off x="2642380" y="1304767"/>
              <a:ext cx="1036981" cy="3514443"/>
            </a:xfrm>
            <a:prstGeom prst="circularArrow">
              <a:avLst/>
            </a:prstGeom>
            <a:noFill/>
            <a:ln w="28575">
              <a:solidFill>
                <a:srgbClr val="002060"/>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pt-BR">
                <a:solidFill>
                  <a:schemeClr val="tx1"/>
                </a:solidFill>
              </a:endParaRPr>
            </a:p>
          </p:txBody>
        </p:sp>
        <p:sp>
          <p:nvSpPr>
            <p:cNvPr id="25" name="Seta circular 24"/>
            <p:cNvSpPr/>
            <p:nvPr/>
          </p:nvSpPr>
          <p:spPr>
            <a:xfrm rot="16200000" flipH="1">
              <a:off x="2319109" y="2105105"/>
              <a:ext cx="1512168" cy="4018499"/>
            </a:xfrm>
            <a:prstGeom prst="circularArrow">
              <a:avLst/>
            </a:prstGeom>
            <a:noFill/>
            <a:ln w="28575">
              <a:solidFill>
                <a:srgbClr val="002060"/>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pt-BR">
                <a:solidFill>
                  <a:schemeClr val="tx1"/>
                </a:solidFill>
              </a:endParaRPr>
            </a:p>
          </p:txBody>
        </p:sp>
        <p:sp>
          <p:nvSpPr>
            <p:cNvPr id="4" name="Elipse 3"/>
            <p:cNvSpPr/>
            <p:nvPr/>
          </p:nvSpPr>
          <p:spPr>
            <a:xfrm>
              <a:off x="971600" y="3147814"/>
              <a:ext cx="1697226" cy="492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1115616" y="3147814"/>
              <a:ext cx="1495922" cy="400110"/>
            </a:xfrm>
            <a:prstGeom prst="rect">
              <a:avLst/>
            </a:prstGeom>
            <a:noFill/>
          </p:spPr>
          <p:txBody>
            <a:bodyPr wrap="none" rtlCol="0">
              <a:spAutoFit/>
            </a:bodyPr>
            <a:lstStyle/>
            <a:p>
              <a:pPr algn="ctr"/>
              <a:r>
                <a:rPr lang="pt-BR" sz="1000" b="1" dirty="0" smtClean="0"/>
                <a:t>CEMADEM</a:t>
              </a:r>
            </a:p>
            <a:p>
              <a:pPr algn="ctr"/>
              <a:r>
                <a:rPr lang="pt-BR" sz="1000" dirty="0" smtClean="0"/>
                <a:t>Monitoramento e alerta</a:t>
              </a:r>
              <a:endParaRPr lang="pt-BR" sz="1000" dirty="0"/>
            </a:p>
          </p:txBody>
        </p:sp>
        <p:sp>
          <p:nvSpPr>
            <p:cNvPr id="26" name="Elipse 25"/>
            <p:cNvSpPr/>
            <p:nvPr/>
          </p:nvSpPr>
          <p:spPr>
            <a:xfrm>
              <a:off x="251520" y="3795886"/>
              <a:ext cx="1584176" cy="48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p:cNvSpPr txBox="1"/>
            <p:nvPr/>
          </p:nvSpPr>
          <p:spPr>
            <a:xfrm>
              <a:off x="339800" y="3795886"/>
              <a:ext cx="1495896" cy="400110"/>
            </a:xfrm>
            <a:prstGeom prst="rect">
              <a:avLst/>
            </a:prstGeom>
            <a:noFill/>
          </p:spPr>
          <p:txBody>
            <a:bodyPr wrap="square" rtlCol="0">
              <a:spAutoFit/>
            </a:bodyPr>
            <a:lstStyle/>
            <a:p>
              <a:pPr algn="ctr"/>
              <a:r>
                <a:rPr lang="pt-BR" sz="1000" b="1" dirty="0" smtClean="0"/>
                <a:t>CENAD</a:t>
              </a:r>
            </a:p>
            <a:p>
              <a:pPr algn="ctr"/>
              <a:r>
                <a:rPr lang="pt-BR" sz="1000" dirty="0" smtClean="0"/>
                <a:t>Alarme e Articulação</a:t>
              </a:r>
              <a:endParaRPr lang="pt-BR" sz="1000" dirty="0"/>
            </a:p>
          </p:txBody>
        </p:sp>
        <p:sp>
          <p:nvSpPr>
            <p:cNvPr id="28" name="Elipse 27"/>
            <p:cNvSpPr/>
            <p:nvPr/>
          </p:nvSpPr>
          <p:spPr>
            <a:xfrm>
              <a:off x="715500" y="4469246"/>
              <a:ext cx="1752608" cy="462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p:cNvSpPr txBox="1"/>
            <p:nvPr/>
          </p:nvSpPr>
          <p:spPr>
            <a:xfrm>
              <a:off x="813166" y="4475896"/>
              <a:ext cx="1654942" cy="400110"/>
            </a:xfrm>
            <a:prstGeom prst="rect">
              <a:avLst/>
            </a:prstGeom>
            <a:noFill/>
          </p:spPr>
          <p:txBody>
            <a:bodyPr wrap="square" rtlCol="0">
              <a:spAutoFit/>
            </a:bodyPr>
            <a:lstStyle/>
            <a:p>
              <a:pPr algn="ctr"/>
              <a:r>
                <a:rPr lang="pt-BR" sz="1000" b="1" dirty="0" smtClean="0"/>
                <a:t>DEFESA CIVIL</a:t>
              </a:r>
            </a:p>
            <a:p>
              <a:pPr algn="ctr"/>
              <a:r>
                <a:rPr lang="pt-BR" sz="1000" dirty="0" smtClean="0"/>
                <a:t>Mobilização e respostas</a:t>
              </a:r>
              <a:endParaRPr lang="pt-BR" sz="1000" dirty="0"/>
            </a:p>
          </p:txBody>
        </p:sp>
        <p:grpSp>
          <p:nvGrpSpPr>
            <p:cNvPr id="30" name="Grupo 29"/>
            <p:cNvGrpSpPr/>
            <p:nvPr/>
          </p:nvGrpSpPr>
          <p:grpSpPr>
            <a:xfrm>
              <a:off x="2339752" y="2571750"/>
              <a:ext cx="1913719" cy="369332"/>
              <a:chOff x="982727" y="3147814"/>
              <a:chExt cx="1647128" cy="369332"/>
            </a:xfrm>
          </p:grpSpPr>
          <p:sp>
            <p:nvSpPr>
              <p:cNvPr id="31" name="Elipse 30"/>
              <p:cNvSpPr/>
              <p:nvPr/>
            </p:nvSpPr>
            <p:spPr>
              <a:xfrm>
                <a:off x="982727" y="3147814"/>
                <a:ext cx="1584176"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31"/>
              <p:cNvSpPr txBox="1"/>
              <p:nvPr/>
            </p:nvSpPr>
            <p:spPr>
              <a:xfrm>
                <a:off x="1106681" y="3209369"/>
                <a:ext cx="1523174" cy="246221"/>
              </a:xfrm>
              <a:prstGeom prst="rect">
                <a:avLst/>
              </a:prstGeom>
              <a:noFill/>
            </p:spPr>
            <p:txBody>
              <a:bodyPr wrap="none" rtlCol="0">
                <a:spAutoFit/>
              </a:bodyPr>
              <a:lstStyle/>
              <a:p>
                <a:r>
                  <a:rPr lang="pt-BR" sz="1000" dirty="0" smtClean="0"/>
                  <a:t>Fornecimento de dados</a:t>
                </a:r>
              </a:p>
            </p:txBody>
          </p:sp>
        </p:grpSp>
        <p:sp>
          <p:nvSpPr>
            <p:cNvPr id="34" name="CaixaDeTexto 33"/>
            <p:cNvSpPr txBox="1"/>
            <p:nvPr/>
          </p:nvSpPr>
          <p:spPr>
            <a:xfrm>
              <a:off x="2579148" y="2892711"/>
              <a:ext cx="1344780" cy="338554"/>
            </a:xfrm>
            <a:prstGeom prst="rect">
              <a:avLst/>
            </a:prstGeom>
            <a:noFill/>
          </p:spPr>
          <p:txBody>
            <a:bodyPr wrap="square" rtlCol="0">
              <a:spAutoFit/>
            </a:bodyPr>
            <a:lstStyle/>
            <a:p>
              <a:pPr algn="ctr"/>
              <a:r>
                <a:rPr lang="pt-BR" sz="800" dirty="0" smtClean="0"/>
                <a:t>CPRM, ANA, INPE, IBGE E OUTROS</a:t>
              </a:r>
            </a:p>
          </p:txBody>
        </p:sp>
        <p:sp>
          <p:nvSpPr>
            <p:cNvPr id="35" name="CaixaDeTexto 34"/>
            <p:cNvSpPr txBox="1"/>
            <p:nvPr/>
          </p:nvSpPr>
          <p:spPr>
            <a:xfrm>
              <a:off x="1835696" y="3867894"/>
              <a:ext cx="1180987" cy="338554"/>
            </a:xfrm>
            <a:prstGeom prst="rect">
              <a:avLst/>
            </a:prstGeom>
            <a:noFill/>
          </p:spPr>
          <p:txBody>
            <a:bodyPr wrap="square" rtlCol="0">
              <a:spAutoFit/>
            </a:bodyPr>
            <a:lstStyle/>
            <a:p>
              <a:r>
                <a:rPr lang="pt-BR" sz="800" dirty="0" smtClean="0"/>
                <a:t>MS, GSI, MT, FORÇAS ARMADAS</a:t>
              </a:r>
            </a:p>
          </p:txBody>
        </p:sp>
      </p:grpSp>
    </p:spTree>
    <p:extLst>
      <p:ext uri="{BB962C8B-B14F-4D97-AF65-F5344CB8AC3E}">
        <p14:creationId xmlns:p14="http://schemas.microsoft.com/office/powerpoint/2010/main" val="356742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9" name="CustomShape 3"/>
          <p:cNvSpPr/>
          <p:nvPr/>
        </p:nvSpPr>
        <p:spPr>
          <a:xfrm>
            <a:off x="755576" y="1203598"/>
            <a:ext cx="7056784" cy="223224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Bef>
                <a:spcPts val="1200"/>
              </a:spcBef>
            </a:pPr>
            <a:r>
              <a:rPr lang="pt-BR" sz="1600" strike="noStrike" spc="-1" dirty="0" smtClean="0">
                <a:latin typeface="Calibri"/>
                <a:ea typeface="Arial"/>
              </a:rPr>
              <a:t> </a:t>
            </a:r>
            <a:endParaRPr lang="pt-BR" sz="1600" strike="noStrike" spc="-1" dirty="0" smtClean="0">
              <a:latin typeface="Calibri"/>
              <a:cs typeface="Calibri" pitchFamily="34" charset="0"/>
            </a:endParaRPr>
          </a:p>
        </p:txBody>
      </p:sp>
      <p:pic>
        <p:nvPicPr>
          <p:cNvPr id="2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7171" y="815298"/>
            <a:ext cx="5127815" cy="36407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CaixaDeTexto 8"/>
          <p:cNvSpPr txBox="1">
            <a:spLocks noChangeArrowheads="1"/>
          </p:cNvSpPr>
          <p:nvPr/>
        </p:nvSpPr>
        <p:spPr bwMode="auto">
          <a:xfrm>
            <a:off x="467544" y="652997"/>
            <a:ext cx="2016224" cy="3785652"/>
          </a:xfrm>
          <a:prstGeom prst="rect">
            <a:avLst/>
          </a:prstGeom>
          <a:noFill/>
          <a:ln w="9525">
            <a:noFill/>
            <a:miter lim="800000"/>
            <a:headEnd/>
            <a:tailEnd/>
          </a:ln>
        </p:spPr>
        <p:txBody>
          <a:bodyPr wrap="square">
            <a:spAutoFit/>
          </a:bodyPr>
          <a:lstStyle/>
          <a:p>
            <a:r>
              <a:rPr lang="pt-BR" sz="1600" i="1" dirty="0">
                <a:latin typeface="Calibri" panose="020F0502020204030204" pitchFamily="34" charset="0"/>
              </a:rPr>
              <a:t>São </a:t>
            </a:r>
            <a:r>
              <a:rPr lang="pt-BR" sz="1600" i="1" dirty="0" smtClean="0">
                <a:latin typeface="Calibri" panose="020F0502020204030204" pitchFamily="34" charset="0"/>
              </a:rPr>
              <a:t>poços </a:t>
            </a:r>
            <a:r>
              <a:rPr lang="pt-BR" sz="1600" i="1" dirty="0">
                <a:latin typeface="Calibri" panose="020F0502020204030204" pitchFamily="34" charset="0"/>
              </a:rPr>
              <a:t>estrategicamente </a:t>
            </a:r>
            <a:r>
              <a:rPr lang="pt-BR" sz="1600" i="1" dirty="0" smtClean="0">
                <a:latin typeface="Calibri" panose="020F0502020204030204" pitchFamily="34" charset="0"/>
              </a:rPr>
              <a:t>localizados nos principais aquíferos do </a:t>
            </a:r>
            <a:r>
              <a:rPr lang="pt-BR" sz="1600" i="1" dirty="0">
                <a:latin typeface="Calibri" panose="020F0502020204030204" pitchFamily="34" charset="0"/>
              </a:rPr>
              <a:t>país, onde são medidas </a:t>
            </a:r>
            <a:r>
              <a:rPr lang="pt-BR" sz="1600" i="1" dirty="0" smtClean="0">
                <a:latin typeface="Calibri" panose="020F0502020204030204" pitchFamily="34" charset="0"/>
              </a:rPr>
              <a:t>variações dos níveis potenciométricos </a:t>
            </a:r>
            <a:r>
              <a:rPr lang="pt-BR" sz="1600" i="1" dirty="0">
                <a:latin typeface="Calibri" panose="020F0502020204030204" pitchFamily="34" charset="0"/>
              </a:rPr>
              <a:t>e </a:t>
            </a:r>
            <a:r>
              <a:rPr lang="pt-BR" sz="1600" i="1" dirty="0" smtClean="0">
                <a:latin typeface="Calibri" panose="020F0502020204030204" pitchFamily="34" charset="0"/>
              </a:rPr>
              <a:t>precipitações, </a:t>
            </a:r>
            <a:r>
              <a:rPr lang="pt-BR" sz="1600" i="1" dirty="0">
                <a:latin typeface="Calibri" panose="020F0502020204030204" pitchFamily="34" charset="0"/>
              </a:rPr>
              <a:t>que </a:t>
            </a:r>
            <a:r>
              <a:rPr lang="pt-BR" sz="1600" i="1" dirty="0" smtClean="0">
                <a:latin typeface="Calibri" panose="020F0502020204030204" pitchFamily="34" charset="0"/>
              </a:rPr>
              <a:t>contribuem para elaboração </a:t>
            </a:r>
            <a:r>
              <a:rPr lang="pt-BR" sz="1600" i="1" dirty="0">
                <a:latin typeface="Calibri" panose="020F0502020204030204" pitchFamily="34" charset="0"/>
              </a:rPr>
              <a:t>de estudos de </a:t>
            </a:r>
            <a:r>
              <a:rPr lang="pt-BR" sz="1600" i="1" dirty="0" smtClean="0">
                <a:latin typeface="Calibri" panose="020F0502020204030204" pitchFamily="34" charset="0"/>
              </a:rPr>
              <a:t>disponibilidade </a:t>
            </a:r>
            <a:r>
              <a:rPr lang="pt-BR" sz="1600" i="1" dirty="0">
                <a:latin typeface="Calibri" panose="020F0502020204030204" pitchFamily="34" charset="0"/>
              </a:rPr>
              <a:t>hídrica</a:t>
            </a:r>
            <a:r>
              <a:rPr lang="pt-BR" sz="1600" i="1" dirty="0" smtClean="0">
                <a:latin typeface="Calibri" panose="020F0502020204030204" pitchFamily="34" charset="0"/>
              </a:rPr>
              <a:t>, </a:t>
            </a:r>
            <a:r>
              <a:rPr lang="pt-BR" sz="1600" i="1" dirty="0">
                <a:latin typeface="Calibri" panose="020F0502020204030204" pitchFamily="34" charset="0"/>
              </a:rPr>
              <a:t>outorga de uso das aguas </a:t>
            </a:r>
            <a:r>
              <a:rPr lang="pt-BR" sz="1600" i="1" dirty="0" err="1">
                <a:latin typeface="Calibri" panose="020F0502020204030204" pitchFamily="34" charset="0"/>
              </a:rPr>
              <a:t>etc</a:t>
            </a:r>
            <a:endParaRPr lang="pt-BR" sz="1600" i="1" dirty="0" smtClean="0">
              <a:latin typeface="Calibri" panose="020F0502020204030204" pitchFamily="34" charset="0"/>
            </a:endParaRPr>
          </a:p>
        </p:txBody>
      </p:sp>
      <p:grpSp>
        <p:nvGrpSpPr>
          <p:cNvPr id="7" name="Grupo 6"/>
          <p:cNvGrpSpPr/>
          <p:nvPr/>
        </p:nvGrpSpPr>
        <p:grpSpPr>
          <a:xfrm>
            <a:off x="2483768" y="940139"/>
            <a:ext cx="1192748" cy="3240320"/>
            <a:chOff x="2857992" y="843558"/>
            <a:chExt cx="1421508" cy="3240320"/>
          </a:xfrm>
        </p:grpSpPr>
        <p:pic>
          <p:nvPicPr>
            <p:cNvPr id="38" name="Picture 18"/>
            <p:cNvPicPr>
              <a:picLocks noChangeAspect="1" noChangeArrowheads="1"/>
            </p:cNvPicPr>
            <p:nvPr/>
          </p:nvPicPr>
          <p:blipFill rotWithShape="1">
            <a:blip r:embed="rId6">
              <a:extLst>
                <a:ext uri="{28A0092B-C50C-407E-A947-70E740481C1C}">
                  <a14:useLocalDpi xmlns:a14="http://schemas.microsoft.com/office/drawing/2010/main" val="0"/>
                </a:ext>
              </a:extLst>
            </a:blip>
            <a:srcRect l="13179" t="11499" r="13178" b="13696"/>
            <a:stretch/>
          </p:blipFill>
          <p:spPr bwMode="auto">
            <a:xfrm>
              <a:off x="2938746" y="843558"/>
              <a:ext cx="1260000" cy="552366"/>
            </a:xfrm>
            <a:prstGeom prst="rect">
              <a:avLst/>
            </a:prstGeom>
            <a:ln w="9525">
              <a:noFill/>
              <a:round/>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39" name="AutoShape 4"/>
            <p:cNvSpPr>
              <a:spLocks noChangeArrowheads="1"/>
            </p:cNvSpPr>
            <p:nvPr/>
          </p:nvSpPr>
          <p:spPr bwMode="auto">
            <a:xfrm rot="5400000">
              <a:off x="3388725" y="1471019"/>
              <a:ext cx="360041" cy="545277"/>
            </a:xfrm>
            <a:prstGeom prst="rightArrow">
              <a:avLst>
                <a:gd name="adj1" fmla="val 50000"/>
                <a:gd name="adj2" fmla="val 50000"/>
              </a:avLst>
            </a:prstGeom>
            <a:gradFill rotWithShape="0">
              <a:gsLst>
                <a:gs pos="0">
                  <a:srgbClr val="3A7CCB"/>
                </a:gs>
                <a:gs pos="100000">
                  <a:srgbClr val="2C5D98"/>
                </a:gs>
              </a:gsLst>
              <a:lin ang="10800000" scaled="1"/>
            </a:gradFill>
            <a:ln w="9360" cap="sq">
              <a:solidFill>
                <a:srgbClr val="4A7EBB"/>
              </a:solidFill>
              <a:miter lim="800000"/>
              <a:headEnd/>
              <a:tailEnd/>
            </a:ln>
            <a:effectLst>
              <a:outerShdw dist="23040" dir="5400000" algn="ctr" rotWithShape="0">
                <a:srgbClr val="000000">
                  <a:alpha val="35036"/>
                </a:srgbClr>
              </a:outerShdw>
            </a:effectLst>
          </p:spPr>
          <p:txBody>
            <a:bodyPr wrap="none" anchor="ctr"/>
            <a:lstStyle/>
            <a:p>
              <a:endParaRPr lang="pt-BR" altLang="pt-BR"/>
            </a:p>
          </p:txBody>
        </p:sp>
        <p:sp>
          <p:nvSpPr>
            <p:cNvPr id="40" name="Text Box 11"/>
            <p:cNvSpPr txBox="1">
              <a:spLocks noChangeArrowheads="1"/>
            </p:cNvSpPr>
            <p:nvPr/>
          </p:nvSpPr>
          <p:spPr bwMode="auto">
            <a:xfrm>
              <a:off x="2857992" y="1923678"/>
              <a:ext cx="1421508" cy="252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200" b="1" dirty="0" smtClean="0">
                  <a:solidFill>
                    <a:srgbClr val="953735"/>
                  </a:solidFill>
                  <a:effectLst>
                    <a:outerShdw blurRad="38100" dist="38100" dir="2700000" algn="tl">
                      <a:srgbClr val="C0C0C0"/>
                    </a:outerShdw>
                  </a:effectLst>
                  <a:latin typeface="Calibri" pitchFamily="32" charset="0"/>
                  <a:ea typeface="Microsoft YaHei" charset="-122"/>
                </a:rPr>
                <a:t>Situação Atual</a:t>
              </a:r>
            </a:p>
          </p:txBody>
        </p:sp>
        <p:sp>
          <p:nvSpPr>
            <p:cNvPr id="41" name="Text Box 14"/>
            <p:cNvSpPr txBox="1">
              <a:spLocks noChangeArrowheads="1"/>
            </p:cNvSpPr>
            <p:nvPr/>
          </p:nvSpPr>
          <p:spPr bwMode="auto">
            <a:xfrm>
              <a:off x="2938746" y="2211710"/>
              <a:ext cx="1260000" cy="36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408 poços ativos</a:t>
              </a:r>
            </a:p>
          </p:txBody>
        </p:sp>
        <p:sp>
          <p:nvSpPr>
            <p:cNvPr id="42" name="Text Box 14"/>
            <p:cNvSpPr txBox="1">
              <a:spLocks noChangeArrowheads="1"/>
            </p:cNvSpPr>
            <p:nvPr/>
          </p:nvSpPr>
          <p:spPr bwMode="auto">
            <a:xfrm>
              <a:off x="2938746" y="2715806"/>
              <a:ext cx="1260000" cy="36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30 Aquíferos</a:t>
              </a:r>
            </a:p>
          </p:txBody>
        </p:sp>
        <p:sp>
          <p:nvSpPr>
            <p:cNvPr id="43" name="Text Box 14"/>
            <p:cNvSpPr txBox="1">
              <a:spLocks noChangeArrowheads="1"/>
            </p:cNvSpPr>
            <p:nvPr/>
          </p:nvSpPr>
          <p:spPr bwMode="auto">
            <a:xfrm>
              <a:off x="2938746" y="3219822"/>
              <a:ext cx="1260000" cy="36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22 Estados</a:t>
              </a:r>
            </a:p>
          </p:txBody>
        </p:sp>
        <p:sp>
          <p:nvSpPr>
            <p:cNvPr id="44" name="Text Box 14"/>
            <p:cNvSpPr txBox="1">
              <a:spLocks noChangeArrowheads="1"/>
            </p:cNvSpPr>
            <p:nvPr/>
          </p:nvSpPr>
          <p:spPr bwMode="auto">
            <a:xfrm>
              <a:off x="2938746" y="3723878"/>
              <a:ext cx="1260000" cy="36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24 poços no CE</a:t>
              </a:r>
            </a:p>
          </p:txBody>
        </p:sp>
      </p:grpSp>
      <p:sp>
        <p:nvSpPr>
          <p:cNvPr id="45" name="CaixaDeTexto 44"/>
          <p:cNvSpPr txBox="1"/>
          <p:nvPr/>
        </p:nvSpPr>
        <p:spPr>
          <a:xfrm>
            <a:off x="611559" y="109250"/>
            <a:ext cx="8136905"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Rede Integrada de Monitoramento das </a:t>
            </a:r>
            <a:r>
              <a:rPr lang="pt-BR" sz="2200" b="1" dirty="0" smtClean="0"/>
              <a:t>Águas - RIMAS</a:t>
            </a:r>
            <a:endParaRPr lang="pt-BR" sz="2200" b="1" dirty="0"/>
          </a:p>
        </p:txBody>
      </p:sp>
    </p:spTree>
    <p:extLst>
      <p:ext uri="{BB962C8B-B14F-4D97-AF65-F5344CB8AC3E}">
        <p14:creationId xmlns:p14="http://schemas.microsoft.com/office/powerpoint/2010/main" val="353898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45" name="CaixaDeTexto 44"/>
          <p:cNvSpPr txBox="1"/>
          <p:nvPr/>
        </p:nvSpPr>
        <p:spPr>
          <a:xfrm>
            <a:off x="611559" y="109250"/>
            <a:ext cx="8136905"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Rede Integrada de Monitoramento das </a:t>
            </a:r>
            <a:r>
              <a:rPr lang="pt-BR" sz="2200" b="1" dirty="0" smtClean="0"/>
              <a:t>Águas - RIMAS</a:t>
            </a:r>
            <a:endParaRPr lang="pt-BR" sz="2200" b="1" dirty="0"/>
          </a:p>
        </p:txBody>
      </p:sp>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50"/>
          <a:stretch/>
        </p:blipFill>
        <p:spPr bwMode="auto">
          <a:xfrm>
            <a:off x="241883" y="775483"/>
            <a:ext cx="2736304" cy="1870297"/>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9"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450"/>
          <a:stretch/>
        </p:blipFill>
        <p:spPr bwMode="auto">
          <a:xfrm>
            <a:off x="3192770" y="771550"/>
            <a:ext cx="2758100" cy="1872846"/>
          </a:xfrm>
          <a:prstGeom prst="rect">
            <a:avLst/>
          </a:prstGeom>
          <a:ln w="9525">
            <a:solidFill>
              <a:schemeClr val="bg1"/>
            </a:solidFill>
            <a:round/>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20" name="Picture 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674"/>
          <a:stretch/>
        </p:blipFill>
        <p:spPr bwMode="auto">
          <a:xfrm>
            <a:off x="6147095" y="771550"/>
            <a:ext cx="2736304" cy="1874230"/>
          </a:xfrm>
          <a:prstGeom prst="rect">
            <a:avLst/>
          </a:prstGeom>
          <a:ln w="9525">
            <a:solidFill>
              <a:schemeClr val="bg1"/>
            </a:solidFill>
            <a:round/>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22"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07" t="11787"/>
          <a:stretch/>
        </p:blipFill>
        <p:spPr bwMode="auto">
          <a:xfrm>
            <a:off x="5950870" y="2846192"/>
            <a:ext cx="2304256" cy="1813790"/>
          </a:xfrm>
          <a:prstGeom prst="rect">
            <a:avLst/>
          </a:prstGeom>
          <a:ln w="9525">
            <a:solidFill>
              <a:schemeClr val="bg1"/>
            </a:solidFill>
            <a:round/>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l="26907"/>
                  <a:stretch>
                    <a:fillRect/>
                  </a:stretch>
                </a:blipFill>
              </a14:hiddenFill>
            </a:ext>
          </a:extLst>
        </p:spPr>
      </p:pic>
      <p:pic>
        <p:nvPicPr>
          <p:cNvPr id="2" name="Imagem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562" y="2845553"/>
            <a:ext cx="2452229" cy="2115914"/>
          </a:xfrm>
          <a:prstGeom prst="rect">
            <a:avLst/>
          </a:prstGeom>
          <a:ln>
            <a:solidFill>
              <a:schemeClr val="bg1"/>
            </a:solidFill>
          </a:ln>
          <a:effectLst>
            <a:outerShdw blurRad="292100" dist="139700" dir="2700000" algn="tl" rotWithShape="0">
              <a:srgbClr val="333333">
                <a:alpha val="65000"/>
              </a:srgbClr>
            </a:outerShdw>
          </a:effectLst>
        </p:spPr>
      </p:pic>
      <p:pic>
        <p:nvPicPr>
          <p:cNvPr id="3" name="Imagem 2"/>
          <p:cNvPicPr>
            <a:picLocks noChangeAspect="1"/>
          </p:cNvPicPr>
          <p:nvPr/>
        </p:nvPicPr>
        <p:blipFill rotWithShape="1">
          <a:blip r:embed="rId10">
            <a:extLst>
              <a:ext uri="{28A0092B-C50C-407E-A947-70E740481C1C}">
                <a14:useLocalDpi xmlns:a14="http://schemas.microsoft.com/office/drawing/2010/main" val="0"/>
              </a:ext>
            </a:extLst>
          </a:blip>
          <a:srcRect t="4351" b="3486"/>
          <a:stretch/>
        </p:blipFill>
        <p:spPr>
          <a:xfrm>
            <a:off x="3025101" y="2859782"/>
            <a:ext cx="2627019" cy="2101685"/>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634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45" name="CaixaDeTexto 44"/>
          <p:cNvSpPr txBox="1"/>
          <p:nvPr/>
        </p:nvSpPr>
        <p:spPr>
          <a:xfrm>
            <a:off x="611561" y="109250"/>
            <a:ext cx="8136904"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Sistema de Informações de Águas </a:t>
            </a:r>
            <a:r>
              <a:rPr lang="pt-BR" sz="2200" b="1" dirty="0" smtClean="0"/>
              <a:t>Subterrâneas - SIAGAS</a:t>
            </a:r>
            <a:endParaRPr lang="pt-BR" sz="2200" b="1" dirty="0"/>
          </a:p>
        </p:txBody>
      </p:sp>
      <p:grpSp>
        <p:nvGrpSpPr>
          <p:cNvPr id="15" name="Grupo 14"/>
          <p:cNvGrpSpPr/>
          <p:nvPr/>
        </p:nvGrpSpPr>
        <p:grpSpPr>
          <a:xfrm>
            <a:off x="3419872" y="1131590"/>
            <a:ext cx="1800000" cy="3456384"/>
            <a:chOff x="1052174" y="1294615"/>
            <a:chExt cx="1908195" cy="3422219"/>
          </a:xfrm>
        </p:grpSpPr>
        <p:grpSp>
          <p:nvGrpSpPr>
            <p:cNvPr id="16" name="Grupo 15"/>
            <p:cNvGrpSpPr/>
            <p:nvPr/>
          </p:nvGrpSpPr>
          <p:grpSpPr>
            <a:xfrm>
              <a:off x="1269094" y="2046416"/>
              <a:ext cx="1474353" cy="674124"/>
              <a:chOff x="1269094" y="2478464"/>
              <a:chExt cx="1474353" cy="674124"/>
            </a:xfrm>
          </p:grpSpPr>
          <p:sp>
            <p:nvSpPr>
              <p:cNvPr id="25" name="AutoShape 4"/>
              <p:cNvSpPr>
                <a:spLocks noChangeArrowheads="1"/>
              </p:cNvSpPr>
              <p:nvPr/>
            </p:nvSpPr>
            <p:spPr bwMode="auto">
              <a:xfrm rot="5400000">
                <a:off x="1820547" y="2410370"/>
                <a:ext cx="371448" cy="507635"/>
              </a:xfrm>
              <a:prstGeom prst="rightArrow">
                <a:avLst>
                  <a:gd name="adj1" fmla="val 50000"/>
                  <a:gd name="adj2" fmla="val 50000"/>
                </a:avLst>
              </a:prstGeom>
              <a:gradFill rotWithShape="0">
                <a:gsLst>
                  <a:gs pos="0">
                    <a:srgbClr val="3A7CCB"/>
                  </a:gs>
                  <a:gs pos="100000">
                    <a:srgbClr val="2C5D98"/>
                  </a:gs>
                </a:gsLst>
                <a:lin ang="10800000" scaled="1"/>
              </a:gradFill>
              <a:ln w="9360" cap="sq">
                <a:solidFill>
                  <a:srgbClr val="4A7EBB"/>
                </a:solidFill>
                <a:miter lim="800000"/>
                <a:headEnd/>
                <a:tailEnd/>
              </a:ln>
              <a:effectLst>
                <a:outerShdw dist="23040" dir="5400000" algn="ctr" rotWithShape="0">
                  <a:srgbClr val="000000">
                    <a:alpha val="35036"/>
                  </a:srgbClr>
                </a:outerShdw>
              </a:effectLst>
            </p:spPr>
            <p:txBody>
              <a:bodyPr wrap="none" anchor="ctr"/>
              <a:lstStyle/>
              <a:p>
                <a:endParaRPr lang="pt-BR" altLang="pt-BR"/>
              </a:p>
            </p:txBody>
          </p:sp>
          <p:sp>
            <p:nvSpPr>
              <p:cNvPr id="26" name="Text Box 11"/>
              <p:cNvSpPr txBox="1">
                <a:spLocks noChangeArrowheads="1"/>
              </p:cNvSpPr>
              <p:nvPr/>
            </p:nvSpPr>
            <p:spPr bwMode="auto">
              <a:xfrm>
                <a:off x="1269094" y="2896833"/>
                <a:ext cx="1474353" cy="255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200" b="1" dirty="0" smtClean="0">
                    <a:solidFill>
                      <a:srgbClr val="953735"/>
                    </a:solidFill>
                    <a:effectLst>
                      <a:outerShdw blurRad="38100" dist="38100" dir="2700000" algn="tl">
                        <a:srgbClr val="C0C0C0"/>
                      </a:outerShdw>
                    </a:effectLst>
                    <a:latin typeface="Calibri" pitchFamily="32" charset="0"/>
                    <a:ea typeface="Microsoft YaHei" charset="-122"/>
                  </a:rPr>
                  <a:t>Situação Atual</a:t>
                </a:r>
              </a:p>
            </p:txBody>
          </p:sp>
        </p:grpSp>
        <p:sp>
          <p:nvSpPr>
            <p:cNvPr id="17" name="Text Box 14"/>
            <p:cNvSpPr txBox="1">
              <a:spLocks noChangeArrowheads="1"/>
            </p:cNvSpPr>
            <p:nvPr/>
          </p:nvSpPr>
          <p:spPr bwMode="auto">
            <a:xfrm>
              <a:off x="1052174" y="4182172"/>
              <a:ext cx="1908195" cy="534662"/>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Principais Parceiros:</a:t>
              </a:r>
            </a:p>
            <a:p>
              <a:pPr algn="ctr">
                <a:buClrTx/>
                <a:buFontTx/>
                <a:buNone/>
                <a:defRPr/>
              </a:pPr>
              <a:r>
                <a:rPr lang="pt-BR" altLang="pt-BR" sz="1000" b="1" dirty="0" smtClean="0">
                  <a:latin typeface="Arial" panose="020B0604020202020204" pitchFamily="34" charset="0"/>
                  <a:ea typeface="Microsoft YaHei" charset="-122"/>
                  <a:cs typeface="Arial" panose="020B0604020202020204" pitchFamily="34" charset="0"/>
                </a:rPr>
                <a:t>Funasa, </a:t>
              </a:r>
              <a:r>
                <a:rPr lang="pt-BR" altLang="pt-BR" sz="1000" b="1" dirty="0" err="1" smtClean="0">
                  <a:latin typeface="Arial" panose="020B0604020202020204" pitchFamily="34" charset="0"/>
                  <a:ea typeface="Microsoft YaHei" charset="-122"/>
                  <a:cs typeface="Arial" panose="020B0604020202020204" pitchFamily="34" charset="0"/>
                </a:rPr>
                <a:t>Sohidra</a:t>
              </a:r>
              <a:r>
                <a:rPr lang="pt-BR" altLang="pt-BR" sz="1000" b="1" dirty="0" smtClean="0">
                  <a:latin typeface="Arial" panose="020B0604020202020204" pitchFamily="34" charset="0"/>
                  <a:ea typeface="Microsoft YaHei" charset="-122"/>
                  <a:cs typeface="Arial" panose="020B0604020202020204" pitchFamily="34" charset="0"/>
                </a:rPr>
                <a:t> e </a:t>
              </a:r>
              <a:r>
                <a:rPr lang="pt-BR" altLang="pt-BR" sz="1000" b="1" dirty="0" err="1" smtClean="0">
                  <a:latin typeface="Arial" panose="020B0604020202020204" pitchFamily="34" charset="0"/>
                  <a:ea typeface="Microsoft YaHei" charset="-122"/>
                  <a:cs typeface="Arial" panose="020B0604020202020204" pitchFamily="34" charset="0"/>
                </a:rPr>
                <a:t>Cogerh</a:t>
              </a:r>
              <a:endParaRPr lang="pt-BR" altLang="pt-BR" sz="1000" b="1" dirty="0">
                <a:latin typeface="Arial" panose="020B0604020202020204" pitchFamily="34" charset="0"/>
                <a:ea typeface="Microsoft YaHei" charset="-122"/>
                <a:cs typeface="Arial" panose="020B0604020202020204" pitchFamily="34" charset="0"/>
              </a:endParaRPr>
            </a:p>
          </p:txBody>
        </p:sp>
        <p:sp>
          <p:nvSpPr>
            <p:cNvPr id="21" name="Text Box 14"/>
            <p:cNvSpPr txBox="1">
              <a:spLocks noChangeArrowheads="1"/>
            </p:cNvSpPr>
            <p:nvPr/>
          </p:nvSpPr>
          <p:spPr bwMode="auto">
            <a:xfrm>
              <a:off x="1052174" y="2756247"/>
              <a:ext cx="1908195" cy="534662"/>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29.157 </a:t>
              </a:r>
              <a:r>
                <a:rPr lang="pt-BR" altLang="pt-BR" sz="1000" b="1" dirty="0">
                  <a:latin typeface="Arial Black" panose="020B0A04020102020204" pitchFamily="34" charset="0"/>
                  <a:ea typeface="Microsoft YaHei" charset="-122"/>
                </a:rPr>
                <a:t>poços </a:t>
              </a:r>
            </a:p>
            <a:p>
              <a:pPr algn="ctr">
                <a:buClrTx/>
                <a:buFontTx/>
                <a:buNone/>
                <a:defRPr/>
              </a:pPr>
              <a:r>
                <a:rPr lang="pt-BR" altLang="pt-BR" sz="1000" b="1" dirty="0">
                  <a:latin typeface="Arial Black" panose="020B0A04020102020204" pitchFamily="34" charset="0"/>
                  <a:ea typeface="Microsoft YaHei" charset="-122"/>
                </a:rPr>
                <a:t>cadastrados</a:t>
              </a:r>
              <a:endParaRPr lang="pt-BR" altLang="pt-BR" sz="1000" b="1" dirty="0">
                <a:latin typeface="Arial" panose="020B0604020202020204" pitchFamily="34" charset="0"/>
                <a:ea typeface="Microsoft YaHei" charset="-122"/>
                <a:cs typeface="Arial" panose="020B0604020202020204" pitchFamily="34" charset="0"/>
              </a:endParaRPr>
            </a:p>
          </p:txBody>
        </p:sp>
        <p:pic>
          <p:nvPicPr>
            <p:cNvPr id="23" name="Picture 2" descr="http://siagasweb.cprm.gov.br/layout/img/logo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236" y="1294615"/>
              <a:ext cx="1578070" cy="654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1052174" y="3469209"/>
              <a:ext cx="1908195" cy="534662"/>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latin typeface="Arial Black" panose="020B0A04020102020204" pitchFamily="34" charset="0"/>
                  <a:ea typeface="Microsoft YaHei" charset="-122"/>
                </a:rPr>
                <a:t>≈ 4500 </a:t>
              </a:r>
              <a:r>
                <a:rPr lang="pt-BR" altLang="pt-BR" sz="1000" b="1" dirty="0">
                  <a:latin typeface="Arial Black" panose="020B0A04020102020204" pitchFamily="34" charset="0"/>
                  <a:ea typeface="Microsoft YaHei" charset="-122"/>
                </a:rPr>
                <a:t>poços </a:t>
              </a:r>
              <a:r>
                <a:rPr lang="pt-BR" altLang="pt-BR" sz="1000" b="1" dirty="0" smtClean="0">
                  <a:latin typeface="Arial Black" panose="020B0A04020102020204" pitchFamily="34" charset="0"/>
                  <a:ea typeface="Microsoft YaHei" charset="-122"/>
                </a:rPr>
                <a:t> para cadastrar</a:t>
              </a:r>
              <a:endParaRPr lang="pt-BR" altLang="pt-BR" sz="1000" b="1" dirty="0">
                <a:latin typeface="Arial" panose="020B0604020202020204" pitchFamily="34" charset="0"/>
                <a:ea typeface="Microsoft YaHei" charset="-122"/>
                <a:cs typeface="Arial" panose="020B0604020202020204" pitchFamily="34" charset="0"/>
              </a:endParaRPr>
            </a:p>
          </p:txBody>
        </p:sp>
      </p:grpSp>
      <p:pic>
        <p:nvPicPr>
          <p:cNvPr id="2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763092"/>
            <a:ext cx="3383976" cy="3875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CaixaDeTexto 8"/>
          <p:cNvSpPr txBox="1">
            <a:spLocks noChangeArrowheads="1"/>
          </p:cNvSpPr>
          <p:nvPr/>
        </p:nvSpPr>
        <p:spPr bwMode="auto">
          <a:xfrm>
            <a:off x="580336" y="1055514"/>
            <a:ext cx="2479496" cy="2308324"/>
          </a:xfrm>
          <a:prstGeom prst="rect">
            <a:avLst/>
          </a:prstGeom>
          <a:noFill/>
          <a:ln w="9525">
            <a:noFill/>
            <a:miter lim="800000"/>
            <a:headEnd/>
            <a:tailEnd/>
          </a:ln>
        </p:spPr>
        <p:txBody>
          <a:bodyPr wrap="square">
            <a:spAutoFit/>
          </a:bodyPr>
          <a:lstStyle/>
          <a:p>
            <a:r>
              <a:rPr lang="pt-BR" sz="1600" dirty="0" smtClean="0">
                <a:latin typeface="Calibri" panose="020F0502020204030204" pitchFamily="34" charset="0"/>
              </a:rPr>
              <a:t>É </a:t>
            </a:r>
            <a:r>
              <a:rPr lang="pt-BR" sz="1600" dirty="0">
                <a:latin typeface="Calibri" panose="020F0502020204030204" pitchFamily="34" charset="0"/>
              </a:rPr>
              <a:t>um sistema </a:t>
            </a:r>
            <a:r>
              <a:rPr lang="pt-BR" sz="1600" dirty="0" smtClean="0">
                <a:latin typeface="Calibri" panose="020F0502020204030204" pitchFamily="34" charset="0"/>
              </a:rPr>
              <a:t>composto </a:t>
            </a:r>
            <a:r>
              <a:rPr lang="pt-BR" sz="1600" dirty="0">
                <a:latin typeface="Calibri" panose="020F0502020204030204" pitchFamily="34" charset="0"/>
              </a:rPr>
              <a:t>por uma base de dados de poços </a:t>
            </a:r>
            <a:r>
              <a:rPr lang="pt-BR" sz="1600" dirty="0" smtClean="0">
                <a:latin typeface="Calibri" panose="020F0502020204030204" pitchFamily="34" charset="0"/>
              </a:rPr>
              <a:t>permanentemente atualizada </a:t>
            </a:r>
            <a:r>
              <a:rPr lang="pt-BR" sz="1600" dirty="0">
                <a:latin typeface="Calibri" panose="020F0502020204030204" pitchFamily="34" charset="0"/>
              </a:rPr>
              <a:t>(banco de dados</a:t>
            </a:r>
            <a:r>
              <a:rPr lang="pt-BR" sz="1600" dirty="0" smtClean="0">
                <a:latin typeface="Calibri" panose="020F0502020204030204" pitchFamily="34" charset="0"/>
              </a:rPr>
              <a:t>) </a:t>
            </a:r>
            <a:r>
              <a:rPr lang="pt-BR" sz="1600" dirty="0">
                <a:latin typeface="Calibri" panose="020F0502020204030204" pitchFamily="34" charset="0"/>
              </a:rPr>
              <a:t>e de módulos capazes de realizar consulta, pesquisa, extração e geração relatórios.</a:t>
            </a:r>
            <a:endParaRPr lang="pt-BR" sz="1600" i="1" dirty="0" smtClean="0">
              <a:latin typeface="Calibri" panose="020F0502020204030204" pitchFamily="34" charset="0"/>
            </a:endParaRPr>
          </a:p>
        </p:txBody>
      </p:sp>
    </p:spTree>
    <p:extLst>
      <p:ext uri="{BB962C8B-B14F-4D97-AF65-F5344CB8AC3E}">
        <p14:creationId xmlns:p14="http://schemas.microsoft.com/office/powerpoint/2010/main" val="328014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755576" y="1131590"/>
            <a:ext cx="3456384" cy="316835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indent="538163" algn="just"/>
            <a:r>
              <a:rPr lang="pt-BR" sz="1400" dirty="0" smtClean="0"/>
              <a:t>A Residência de Fortaleza foi criada em </a:t>
            </a:r>
            <a:r>
              <a:rPr lang="pt-BR" sz="1400" b="1" i="1" dirty="0" smtClean="0"/>
              <a:t>1972</a:t>
            </a:r>
            <a:r>
              <a:rPr lang="pt-BR" sz="1400" dirty="0" smtClean="0"/>
              <a:t>  com </a:t>
            </a:r>
            <a:r>
              <a:rPr lang="pt-BR" sz="1400" dirty="0"/>
              <a:t>o propósito </a:t>
            </a:r>
            <a:r>
              <a:rPr lang="pt-BR" sz="1400" dirty="0" smtClean="0"/>
              <a:t>de </a:t>
            </a:r>
            <a:r>
              <a:rPr lang="pt-BR" sz="1400" dirty="0"/>
              <a:t>estimular o desenvolvimento </a:t>
            </a:r>
            <a:r>
              <a:rPr lang="pt-BR" sz="1400" dirty="0" smtClean="0"/>
              <a:t>do setor mineral através do “Projeto Levantamento dos Recursos Minerais </a:t>
            </a:r>
            <a:r>
              <a:rPr lang="pt-BR" sz="1400" dirty="0"/>
              <a:t>do </a:t>
            </a:r>
            <a:r>
              <a:rPr lang="pt-BR" sz="1400" dirty="0" smtClean="0"/>
              <a:t>Estado do Ceará”, em um convênio entre o </a:t>
            </a:r>
            <a:r>
              <a:rPr lang="pt-BR" sz="1400" dirty="0"/>
              <a:t>Governo do </a:t>
            </a:r>
            <a:r>
              <a:rPr lang="pt-BR" sz="1400" dirty="0" smtClean="0"/>
              <a:t>Estado e a CPRM.</a:t>
            </a:r>
          </a:p>
          <a:p>
            <a:pPr indent="538163" algn="just"/>
            <a:r>
              <a:rPr lang="pt-BR" sz="1400" dirty="0" smtClean="0"/>
              <a:t>Desde </a:t>
            </a:r>
            <a:r>
              <a:rPr lang="pt-BR" sz="1400" dirty="0"/>
              <a:t>sua </a:t>
            </a:r>
            <a:r>
              <a:rPr lang="pt-BR" sz="1400" dirty="0" smtClean="0"/>
              <a:t>implantação, </a:t>
            </a:r>
            <a:r>
              <a:rPr lang="pt-BR" sz="1400" dirty="0"/>
              <a:t>a unidade de Fortaleza passou por </a:t>
            </a:r>
            <a:r>
              <a:rPr lang="pt-BR" sz="1400" dirty="0" smtClean="0"/>
              <a:t>mudanças e vários </a:t>
            </a:r>
            <a:r>
              <a:rPr lang="pt-BR" sz="1400" dirty="0"/>
              <a:t>endereços. Em 11/03/2005 foi inaugurada sua </a:t>
            </a:r>
            <a:r>
              <a:rPr lang="pt-BR" sz="1400" dirty="0" smtClean="0"/>
              <a:t>sede própria na Av. Antônio Sales, 1418. Joaquim Távora, Fortaleza – CE.</a:t>
            </a: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7" name="CustomShape 3"/>
          <p:cNvSpPr/>
          <p:nvPr/>
        </p:nvSpPr>
        <p:spPr>
          <a:xfrm>
            <a:off x="755576" y="555526"/>
            <a:ext cx="4464496"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Residência de Fortaleza – REFO</a:t>
            </a:r>
            <a:endParaRPr lang="pt-BR" sz="2600" b="0" strike="noStrike" spc="-1" dirty="0">
              <a:latin typeface="Arial"/>
            </a:endParaRPr>
          </a:p>
        </p:txBody>
      </p:sp>
      <p:pic>
        <p:nvPicPr>
          <p:cNvPr id="2" name="Imagem 1"/>
          <p:cNvPicPr>
            <a:picLocks noChangeAspect="1"/>
          </p:cNvPicPr>
          <p:nvPr/>
        </p:nvPicPr>
        <p:blipFill rotWithShape="1">
          <a:blip r:embed="rId6" cstate="print">
            <a:extLst>
              <a:ext uri="{28A0092B-C50C-407E-A947-70E740481C1C}">
                <a14:useLocalDpi xmlns:a14="http://schemas.microsoft.com/office/drawing/2010/main" val="0"/>
              </a:ext>
            </a:extLst>
          </a:blip>
          <a:srcRect t="8821" r="3963" b="5464"/>
          <a:stretch/>
        </p:blipFill>
        <p:spPr>
          <a:xfrm>
            <a:off x="4571820" y="1077948"/>
            <a:ext cx="2700000" cy="1909721"/>
          </a:xfrm>
          <a:prstGeom prst="rect">
            <a:avLst/>
          </a:prstGeom>
          <a:ln>
            <a:solidFill>
              <a:schemeClr val="bg1"/>
            </a:solidFill>
          </a:ln>
          <a:effectLst>
            <a:outerShdw blurRad="190500" algn="tl" rotWithShape="0">
              <a:srgbClr val="000000">
                <a:alpha val="70000"/>
              </a:srgbClr>
            </a:outerShdw>
          </a:effectLst>
        </p:spPr>
      </p:pic>
      <p:pic>
        <p:nvPicPr>
          <p:cNvPr id="3" name="Imagem 2"/>
          <p:cNvPicPr>
            <a:picLocks noChangeAspect="1"/>
          </p:cNvPicPr>
          <p:nvPr/>
        </p:nvPicPr>
        <p:blipFill rotWithShape="1">
          <a:blip r:embed="rId7">
            <a:extLst>
              <a:ext uri="{28A0092B-C50C-407E-A947-70E740481C1C}">
                <a14:useLocalDpi xmlns:a14="http://schemas.microsoft.com/office/drawing/2010/main" val="0"/>
              </a:ext>
            </a:extLst>
          </a:blip>
          <a:srcRect t="2898" r="18690" b="14750"/>
          <a:stretch/>
        </p:blipFill>
        <p:spPr>
          <a:xfrm>
            <a:off x="6156176" y="2705225"/>
            <a:ext cx="2700000" cy="1859730"/>
          </a:xfrm>
          <a:prstGeom prst="rect">
            <a:avLst/>
          </a:prstGeom>
          <a:ln>
            <a:solidFill>
              <a:schemeClr val="bg1"/>
            </a:solid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45" name="CaixaDeTexto 44"/>
          <p:cNvSpPr txBox="1"/>
          <p:nvPr/>
        </p:nvSpPr>
        <p:spPr>
          <a:xfrm>
            <a:off x="611561" y="109250"/>
            <a:ext cx="7344815"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Sistemas de Abastecimento </a:t>
            </a:r>
            <a:r>
              <a:rPr lang="pt-BR" sz="2200" b="1" dirty="0" smtClean="0"/>
              <a:t>Simplificado - </a:t>
            </a:r>
            <a:r>
              <a:rPr lang="pt-BR" sz="2200" b="1" dirty="0"/>
              <a:t>SAS</a:t>
            </a:r>
          </a:p>
        </p:txBody>
      </p:sp>
      <p:sp>
        <p:nvSpPr>
          <p:cNvPr id="22" name="AutoShape 4"/>
          <p:cNvSpPr>
            <a:spLocks noChangeArrowheads="1"/>
          </p:cNvSpPr>
          <p:nvPr/>
        </p:nvSpPr>
        <p:spPr bwMode="auto">
          <a:xfrm rot="5400000">
            <a:off x="2195736" y="3291870"/>
            <a:ext cx="360000" cy="360000"/>
          </a:xfrm>
          <a:prstGeom prst="rightArrow">
            <a:avLst>
              <a:gd name="adj1" fmla="val 50000"/>
              <a:gd name="adj2" fmla="val 50000"/>
            </a:avLst>
          </a:prstGeom>
          <a:gradFill rotWithShape="0">
            <a:gsLst>
              <a:gs pos="0">
                <a:srgbClr val="3A7CCB"/>
              </a:gs>
              <a:gs pos="100000">
                <a:srgbClr val="2C5D98"/>
              </a:gs>
            </a:gsLst>
            <a:lin ang="10800000" scaled="1"/>
          </a:gradFill>
          <a:ln w="9360" cap="sq">
            <a:solidFill>
              <a:srgbClr val="4A7EBB"/>
            </a:solidFill>
            <a:miter lim="800000"/>
            <a:headEnd/>
            <a:tailEnd/>
          </a:ln>
          <a:effectLst>
            <a:outerShdw dist="23040" dir="5400000" algn="ctr" rotWithShape="0">
              <a:srgbClr val="000000">
                <a:alpha val="35036"/>
              </a:srgbClr>
            </a:outerShdw>
          </a:effectLst>
        </p:spPr>
        <p:txBody>
          <a:bodyPr wrap="none" anchor="ctr"/>
          <a:lstStyle/>
          <a:p>
            <a:endParaRPr lang="pt-BR" altLang="pt-BR"/>
          </a:p>
        </p:txBody>
      </p:sp>
      <p:sp>
        <p:nvSpPr>
          <p:cNvPr id="28" name="Text Box 14"/>
          <p:cNvSpPr txBox="1">
            <a:spLocks noChangeArrowheads="1"/>
          </p:cNvSpPr>
          <p:nvPr/>
        </p:nvSpPr>
        <p:spPr bwMode="auto">
          <a:xfrm>
            <a:off x="683568" y="3755716"/>
            <a:ext cx="1620000" cy="54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solidFill>
                  <a:schemeClr val="bg1"/>
                </a:solidFill>
                <a:latin typeface="Arial Black" panose="020B0A04020102020204" pitchFamily="34" charset="0"/>
                <a:ea typeface="Microsoft YaHei" charset="-122"/>
              </a:rPr>
              <a:t>40% de poços inativos no NE</a:t>
            </a:r>
          </a:p>
        </p:txBody>
      </p:sp>
      <p:sp>
        <p:nvSpPr>
          <p:cNvPr id="30" name="Text Box 14"/>
          <p:cNvSpPr txBox="1">
            <a:spLocks noChangeArrowheads="1"/>
          </p:cNvSpPr>
          <p:nvPr/>
        </p:nvSpPr>
        <p:spPr bwMode="auto">
          <a:xfrm>
            <a:off x="683568" y="4408014"/>
            <a:ext cx="1620000" cy="54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solidFill>
                  <a:schemeClr val="bg1"/>
                </a:solidFill>
                <a:latin typeface="Arial Black" panose="020B0A04020102020204" pitchFamily="34" charset="0"/>
                <a:ea typeface="Microsoft YaHei" charset="-122"/>
              </a:rPr>
              <a:t>6% desses poços sem solução</a:t>
            </a:r>
          </a:p>
        </p:txBody>
      </p:sp>
      <p:sp>
        <p:nvSpPr>
          <p:cNvPr id="31" name="Text Box 14"/>
          <p:cNvSpPr txBox="1">
            <a:spLocks noChangeArrowheads="1"/>
          </p:cNvSpPr>
          <p:nvPr/>
        </p:nvSpPr>
        <p:spPr bwMode="auto">
          <a:xfrm>
            <a:off x="2465926" y="3755716"/>
            <a:ext cx="1620000" cy="54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solidFill>
                  <a:schemeClr val="bg1"/>
                </a:solidFill>
                <a:latin typeface="Arial Black" panose="020B0A04020102020204" pitchFamily="34" charset="0"/>
                <a:ea typeface="Microsoft YaHei" charset="-122"/>
              </a:rPr>
              <a:t>34% poderiam serem recuperados </a:t>
            </a:r>
          </a:p>
        </p:txBody>
      </p:sp>
      <p:sp>
        <p:nvSpPr>
          <p:cNvPr id="32" name="Text Box 14"/>
          <p:cNvSpPr txBox="1">
            <a:spLocks noChangeArrowheads="1"/>
          </p:cNvSpPr>
          <p:nvPr/>
        </p:nvSpPr>
        <p:spPr bwMode="auto">
          <a:xfrm>
            <a:off x="2465926" y="4408014"/>
            <a:ext cx="1620000" cy="540000"/>
          </a:xfrm>
          <a:prstGeom prst="rect">
            <a:avLst/>
          </a:prstGeom>
          <a:solidFill>
            <a:schemeClr val="accent1">
              <a:lumMod val="75000"/>
            </a:schemeClr>
          </a:solidFill>
          <a:ln>
            <a:noFill/>
          </a:ln>
          <a:effectLst/>
          <a:scene3d>
            <a:camera prst="orthographicFront"/>
            <a:lightRig rig="threePt" dir="t"/>
          </a:scene3d>
          <a:sp3d>
            <a:bevelT w="165100" prst="coolSlant"/>
          </a:sp3d>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Constantia" pitchFamily="16" charset="0"/>
                <a:cs typeface="Arial" charset="0"/>
              </a:defRPr>
            </a:lvl9pPr>
          </a:lstStyle>
          <a:p>
            <a:pPr algn="ctr">
              <a:buClrTx/>
              <a:buFontTx/>
              <a:buNone/>
              <a:defRPr/>
            </a:pPr>
            <a:r>
              <a:rPr lang="pt-BR" altLang="pt-BR" sz="1000" b="1" dirty="0" smtClean="0">
                <a:solidFill>
                  <a:schemeClr val="bg1"/>
                </a:solidFill>
                <a:latin typeface="Arial Black" panose="020B0A04020102020204" pitchFamily="34" charset="0"/>
                <a:ea typeface="Microsoft YaHei" charset="-122"/>
              </a:rPr>
              <a:t>Potencial incremento na oferta hídrica</a:t>
            </a:r>
          </a:p>
        </p:txBody>
      </p:sp>
      <p:sp>
        <p:nvSpPr>
          <p:cNvPr id="33" name="CaixaDeTexto 8"/>
          <p:cNvSpPr txBox="1">
            <a:spLocks noChangeArrowheads="1"/>
          </p:cNvSpPr>
          <p:nvPr/>
        </p:nvSpPr>
        <p:spPr bwMode="auto">
          <a:xfrm>
            <a:off x="1802206" y="2788935"/>
            <a:ext cx="1155495"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2000" b="1" i="1" dirty="0" smtClean="0">
                <a:solidFill>
                  <a:schemeClr val="tx1"/>
                </a:solidFill>
                <a:effectLst>
                  <a:outerShdw blurRad="38100" dist="38100" dir="2700000" algn="tl">
                    <a:srgbClr val="000000">
                      <a:alpha val="43137"/>
                    </a:srgbClr>
                  </a:outerShdw>
                </a:effectLst>
              </a:rPr>
              <a:t>SAS</a:t>
            </a:r>
            <a:endParaRPr lang="pt-BR" sz="2000" dirty="0" smtClean="0">
              <a:solidFill>
                <a:schemeClr val="tx1"/>
              </a:solidFill>
              <a:effectLst>
                <a:outerShdw blurRad="38100" dist="38100" dir="2700000" algn="tl">
                  <a:srgbClr val="000000">
                    <a:alpha val="43137"/>
                  </a:srgbClr>
                </a:outerShdw>
              </a:effectLst>
            </a:endParaRPr>
          </a:p>
        </p:txBody>
      </p:sp>
      <p:pic>
        <p:nvPicPr>
          <p:cNvPr id="3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221" t="6094" r="23895"/>
          <a:stretch/>
        </p:blipFill>
        <p:spPr bwMode="auto">
          <a:xfrm>
            <a:off x="5987930" y="785772"/>
            <a:ext cx="1392382" cy="1434818"/>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8749" t="23413" r="11167"/>
          <a:stretch/>
        </p:blipFill>
        <p:spPr bwMode="auto">
          <a:xfrm>
            <a:off x="7514344" y="785772"/>
            <a:ext cx="1392382" cy="1426864"/>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8"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0701" r="19648"/>
          <a:stretch/>
        </p:blipFill>
        <p:spPr bwMode="auto">
          <a:xfrm>
            <a:off x="4452112" y="793726"/>
            <a:ext cx="1392382" cy="1426864"/>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0"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1596"/>
          <a:stretch/>
        </p:blipFill>
        <p:spPr bwMode="auto">
          <a:xfrm>
            <a:off x="4283968" y="2354199"/>
            <a:ext cx="2340000" cy="1549022"/>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1" name="CaixaDeTexto 8"/>
          <p:cNvSpPr txBox="1">
            <a:spLocks noChangeArrowheads="1"/>
          </p:cNvSpPr>
          <p:nvPr/>
        </p:nvSpPr>
        <p:spPr bwMode="auto">
          <a:xfrm>
            <a:off x="611561" y="786066"/>
            <a:ext cx="3312367" cy="1569660"/>
          </a:xfrm>
          <a:prstGeom prst="rect">
            <a:avLst/>
          </a:prstGeom>
          <a:noFill/>
          <a:ln w="9525">
            <a:noFill/>
            <a:miter lim="800000"/>
            <a:headEnd/>
            <a:tailEnd/>
          </a:ln>
        </p:spPr>
        <p:txBody>
          <a:bodyPr wrap="square">
            <a:spAutoFit/>
          </a:bodyPr>
          <a:lstStyle/>
          <a:p>
            <a:r>
              <a:rPr lang="pt-BR" sz="1600" dirty="0" smtClean="0">
                <a:latin typeface="Calibri" panose="020F0502020204030204" pitchFamily="34" charset="0"/>
              </a:rPr>
              <a:t>São sistemas de abastecimentos de água para pequenas comunidades rurais do semiárido nordestino  oriundos, geralmente, de revitalização de poços que estavam desativados ou paralisados. </a:t>
            </a:r>
            <a:endParaRPr lang="pt-BR" sz="1600" i="1" dirty="0" smtClean="0">
              <a:latin typeface="Calibri" panose="020F0502020204030204" pitchFamily="34" charset="0"/>
            </a:endParaRPr>
          </a:p>
        </p:txBody>
      </p:sp>
      <p:pic>
        <p:nvPicPr>
          <p:cNvPr id="3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6726" y="3117131"/>
            <a:ext cx="2340000" cy="1527858"/>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5103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436320" y="407520"/>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0" y="4806720"/>
            <a:ext cx="9143640" cy="370800"/>
          </a:xfrm>
          <a:prstGeom prst="rect">
            <a:avLst/>
          </a:prstGeom>
          <a:ln>
            <a:noFill/>
          </a:ln>
        </p:spPr>
      </p:pic>
      <p:sp>
        <p:nvSpPr>
          <p:cNvPr id="45" name="CaixaDeTexto 44"/>
          <p:cNvSpPr txBox="1"/>
          <p:nvPr/>
        </p:nvSpPr>
        <p:spPr>
          <a:xfrm>
            <a:off x="611561" y="109250"/>
            <a:ext cx="7344815"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Implantação Rede de Poços Estratégicos - IREP</a:t>
            </a:r>
          </a:p>
        </p:txBody>
      </p:sp>
      <p:sp>
        <p:nvSpPr>
          <p:cNvPr id="23" name="CaixaDeTexto 8"/>
          <p:cNvSpPr txBox="1">
            <a:spLocks noChangeArrowheads="1"/>
          </p:cNvSpPr>
          <p:nvPr/>
        </p:nvSpPr>
        <p:spPr bwMode="auto">
          <a:xfrm>
            <a:off x="600222" y="627534"/>
            <a:ext cx="5284455" cy="1323439"/>
          </a:xfrm>
          <a:prstGeom prst="rect">
            <a:avLst/>
          </a:prstGeom>
          <a:noFill/>
          <a:ln w="9525">
            <a:noFill/>
            <a:miter lim="800000"/>
            <a:headEnd/>
            <a:tailEnd/>
          </a:ln>
        </p:spPr>
        <p:txBody>
          <a:bodyPr wrap="square">
            <a:spAutoFit/>
          </a:bodyPr>
          <a:lstStyle/>
          <a:p>
            <a:r>
              <a:rPr lang="pt-BR" sz="1600" dirty="0"/>
              <a:t>Construção de poços tubulares </a:t>
            </a:r>
            <a:r>
              <a:rPr lang="pt-BR" sz="1600" dirty="0" smtClean="0"/>
              <a:t>profundos (400 </a:t>
            </a:r>
            <a:r>
              <a:rPr lang="pt-BR" sz="1600" dirty="0"/>
              <a:t>e 1.000 </a:t>
            </a:r>
            <a:r>
              <a:rPr lang="pt-BR" sz="1600" dirty="0" smtClean="0"/>
              <a:t>m), </a:t>
            </a:r>
            <a:r>
              <a:rPr lang="pt-BR" sz="1600" dirty="0"/>
              <a:t>captando os aquíferos mais produtores das bacias sedimentares do semiárido nordestino, </a:t>
            </a:r>
            <a:r>
              <a:rPr lang="pt-BR" sz="1600" dirty="0" err="1"/>
              <a:t>espacializados</a:t>
            </a:r>
            <a:r>
              <a:rPr lang="pt-BR" sz="1600" dirty="0"/>
              <a:t> de forma estratégica, com </a:t>
            </a:r>
            <a:r>
              <a:rPr lang="pt-BR" sz="1600" dirty="0" smtClean="0"/>
              <a:t>previsão </a:t>
            </a:r>
            <a:r>
              <a:rPr lang="pt-BR" sz="1600" dirty="0"/>
              <a:t>de produção de 50 </a:t>
            </a:r>
            <a:r>
              <a:rPr lang="pt-BR" sz="1600" dirty="0" smtClean="0"/>
              <a:t> a 100m3/h </a:t>
            </a:r>
            <a:r>
              <a:rPr lang="pt-BR" sz="1600" dirty="0"/>
              <a:t>de água e</a:t>
            </a:r>
            <a:r>
              <a:rPr lang="pt-BR" sz="1600" dirty="0" smtClean="0"/>
              <a:t> </a:t>
            </a:r>
            <a:r>
              <a:rPr lang="pt-BR" sz="1600" dirty="0"/>
              <a:t>qualidade </a:t>
            </a:r>
            <a:r>
              <a:rPr lang="pt-BR" sz="1600" dirty="0" smtClean="0"/>
              <a:t>para </a:t>
            </a:r>
            <a:r>
              <a:rPr lang="pt-BR" sz="1600" dirty="0"/>
              <a:t>consumo humano. </a:t>
            </a:r>
          </a:p>
        </p:txBody>
      </p:sp>
      <p:pic>
        <p:nvPicPr>
          <p:cNvPr id="29" name="Imagem 2"/>
          <p:cNvPicPr preferRelativeResize="0">
            <a:picLocks/>
          </p:cNvPicPr>
          <p:nvPr/>
        </p:nvPicPr>
        <p:blipFill rotWithShape="1">
          <a:blip r:embed="rId5" cstate="print">
            <a:extLst>
              <a:ext uri="{28A0092B-C50C-407E-A947-70E740481C1C}">
                <a14:useLocalDpi xmlns:a14="http://schemas.microsoft.com/office/drawing/2010/main" val="0"/>
              </a:ext>
            </a:extLst>
          </a:blip>
          <a:srcRect t="7159"/>
          <a:stretch/>
        </p:blipFill>
        <p:spPr bwMode="auto">
          <a:xfrm>
            <a:off x="3419872" y="2067694"/>
            <a:ext cx="2088232" cy="1327858"/>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678" y="686892"/>
            <a:ext cx="3061842" cy="3901082"/>
          </a:xfrm>
          <a:prstGeom prst="rect">
            <a:avLst/>
          </a:prstGeom>
          <a:ln>
            <a:noFill/>
          </a:ln>
          <a:effectLst>
            <a:outerShdw blurRad="292100" dist="139700" dir="2700000" algn="tl" rotWithShape="0">
              <a:srgbClr val="333333">
                <a:alpha val="65000"/>
              </a:srgbClr>
            </a:outerShdw>
          </a:effectLst>
        </p:spPr>
      </p:pic>
      <p:pic>
        <p:nvPicPr>
          <p:cNvPr id="27"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093" r="9337" b="14180"/>
          <a:stretch/>
        </p:blipFill>
        <p:spPr bwMode="auto">
          <a:xfrm>
            <a:off x="296019" y="3499558"/>
            <a:ext cx="2424660" cy="1417649"/>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6"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165"/>
          <a:stretch/>
        </p:blipFill>
        <p:spPr bwMode="auto">
          <a:xfrm>
            <a:off x="899592" y="2067694"/>
            <a:ext cx="2244502" cy="1313641"/>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2" name="Retângulo 41"/>
          <p:cNvSpPr/>
          <p:nvPr/>
        </p:nvSpPr>
        <p:spPr>
          <a:xfrm>
            <a:off x="7740353" y="3828792"/>
            <a:ext cx="1206168" cy="759182"/>
          </a:xfrm>
          <a:prstGeom prst="rect">
            <a:avLst/>
          </a:prstGeom>
        </p:spPr>
        <p:txBody>
          <a:bodyPr wrap="square">
            <a:spAutoFit/>
          </a:bodyPr>
          <a:lstStyle/>
          <a:p>
            <a:pPr fontAlgn="auto">
              <a:spcBef>
                <a:spcPts val="100"/>
              </a:spcBef>
              <a:spcAft>
                <a:spcPts val="0"/>
              </a:spcAft>
              <a:buFont typeface="Arial" charset="0"/>
              <a:buNone/>
              <a:defRPr/>
            </a:pPr>
            <a:r>
              <a:rPr lang="pt-BR" sz="800" dirty="0" smtClean="0"/>
              <a:t>POÇOS NO CEARÁ:</a:t>
            </a:r>
          </a:p>
          <a:p>
            <a:pPr marL="85725" indent="-85725" algn="just" fontAlgn="auto">
              <a:spcBef>
                <a:spcPts val="100"/>
              </a:spcBef>
              <a:spcAft>
                <a:spcPts val="0"/>
              </a:spcAft>
              <a:buFontTx/>
              <a:buChar char="-"/>
              <a:defRPr/>
            </a:pPr>
            <a:r>
              <a:rPr lang="pt-BR" sz="800" dirty="0" smtClean="0"/>
              <a:t>Juazeiro do Norte</a:t>
            </a:r>
          </a:p>
          <a:p>
            <a:pPr marL="85725" indent="-85725" algn="just" fontAlgn="auto">
              <a:spcBef>
                <a:spcPts val="100"/>
              </a:spcBef>
              <a:spcAft>
                <a:spcPts val="0"/>
              </a:spcAft>
              <a:buFontTx/>
              <a:buChar char="-"/>
              <a:defRPr/>
            </a:pPr>
            <a:r>
              <a:rPr lang="pt-BR" sz="800" dirty="0" smtClean="0"/>
              <a:t>Crato</a:t>
            </a:r>
          </a:p>
          <a:p>
            <a:pPr marL="85725" indent="-85725" algn="just" fontAlgn="auto">
              <a:spcBef>
                <a:spcPts val="100"/>
              </a:spcBef>
              <a:spcAft>
                <a:spcPts val="0"/>
              </a:spcAft>
              <a:buFontTx/>
              <a:buChar char="-"/>
              <a:defRPr/>
            </a:pPr>
            <a:r>
              <a:rPr lang="pt-BR" sz="800" dirty="0" smtClean="0"/>
              <a:t>Araripe</a:t>
            </a:r>
          </a:p>
          <a:p>
            <a:pPr marL="85725" indent="-85725" algn="just" fontAlgn="auto">
              <a:spcBef>
                <a:spcPts val="100"/>
              </a:spcBef>
              <a:spcAft>
                <a:spcPts val="0"/>
              </a:spcAft>
              <a:buFontTx/>
              <a:buChar char="-"/>
              <a:defRPr/>
            </a:pPr>
            <a:r>
              <a:rPr lang="pt-BR" sz="800" dirty="0" smtClean="0"/>
              <a:t>Quixeré</a:t>
            </a:r>
            <a:endParaRPr lang="pt-BR" sz="800" dirty="0"/>
          </a:p>
        </p:txBody>
      </p:sp>
      <p:pic>
        <p:nvPicPr>
          <p:cNvPr id="34" name="Imagem 15" descr="C:\Users\aldo\Pictures\2013-07-06\00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152" t="845" r="8755" b="16187"/>
          <a:stretch/>
        </p:blipFill>
        <p:spPr bwMode="auto">
          <a:xfrm>
            <a:off x="2987824" y="3499558"/>
            <a:ext cx="2209028" cy="1417649"/>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07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436320" y="407520"/>
            <a:ext cx="8240136" cy="4391056"/>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45" name="CaixaDeTexto 44"/>
          <p:cNvSpPr txBox="1"/>
          <p:nvPr/>
        </p:nvSpPr>
        <p:spPr>
          <a:xfrm>
            <a:off x="899412" y="109250"/>
            <a:ext cx="7344816"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Pesquisas e Estudos </a:t>
            </a:r>
            <a:r>
              <a:rPr lang="pt-BR" sz="2200" b="1" dirty="0" err="1"/>
              <a:t>Hidrogeológicos</a:t>
            </a:r>
            <a:endParaRPr lang="pt-BR" sz="2200" b="1" dirty="0"/>
          </a:p>
        </p:txBody>
      </p:sp>
      <p:sp>
        <p:nvSpPr>
          <p:cNvPr id="12" name="CaixaDeTexto 8"/>
          <p:cNvSpPr txBox="1">
            <a:spLocks noChangeArrowheads="1"/>
          </p:cNvSpPr>
          <p:nvPr/>
        </p:nvSpPr>
        <p:spPr bwMode="auto">
          <a:xfrm>
            <a:off x="605540" y="627534"/>
            <a:ext cx="7926900" cy="1015663"/>
          </a:xfrm>
          <a:prstGeom prst="rect">
            <a:avLst/>
          </a:prstGeom>
          <a:noFill/>
          <a:ln w="9525">
            <a:noFill/>
            <a:miter lim="800000"/>
            <a:headEnd/>
            <a:tailEnd/>
          </a:ln>
        </p:spPr>
        <p:txBody>
          <a:bodyPr wrap="square">
            <a:spAutoFit/>
          </a:bodyPr>
          <a:lstStyle/>
          <a:p>
            <a:pPr algn="just"/>
            <a:r>
              <a:rPr lang="pt-BR" sz="1200" dirty="0" smtClean="0"/>
              <a:t>Esta atividade é responsável pelas pesquisas e estudos </a:t>
            </a:r>
            <a:r>
              <a:rPr lang="pt-BR" sz="1200" dirty="0"/>
              <a:t>sobre </a:t>
            </a:r>
            <a:r>
              <a:rPr lang="pt-BR" sz="1200" dirty="0" smtClean="0"/>
              <a:t>as forma </a:t>
            </a:r>
            <a:r>
              <a:rPr lang="pt-BR" sz="1200" dirty="0"/>
              <a:t>de </a:t>
            </a:r>
            <a:r>
              <a:rPr lang="pt-BR" sz="1200" dirty="0" smtClean="0"/>
              <a:t>ocorrência, </a:t>
            </a:r>
            <a:r>
              <a:rPr lang="pt-BR" sz="1200" dirty="0"/>
              <a:t>comportamento hidrodinâmico, </a:t>
            </a:r>
            <a:r>
              <a:rPr lang="pt-BR" sz="1200" dirty="0" smtClean="0"/>
              <a:t>exploração </a:t>
            </a:r>
            <a:r>
              <a:rPr lang="pt-BR" sz="1200" dirty="0"/>
              <a:t>e qualidade das águas subterrâneas e suas relações com as mudanças ambientais e atividades antrópicas, estabelecendo diretrizes de uso e proteção dos </a:t>
            </a:r>
            <a:r>
              <a:rPr lang="pt-BR" sz="1200" dirty="0" smtClean="0"/>
              <a:t>aquíferos, </a:t>
            </a:r>
            <a:r>
              <a:rPr lang="pt-BR" sz="1200" dirty="0"/>
              <a:t>subsidiando a elaboração de instrumentos de gestão dos recursos hídricos subterrâneos e desenvolvendo novas tecnologias voltadas à melhor caracterização, aproveitamento e proteção dos </a:t>
            </a:r>
            <a:r>
              <a:rPr lang="pt-BR" sz="1200" dirty="0" smtClean="0"/>
              <a:t>mananciais  subterrâneos. </a:t>
            </a:r>
            <a:endParaRPr lang="pt-BR" sz="1200" i="1" dirty="0" smtClean="0"/>
          </a:p>
        </p:txBody>
      </p:sp>
      <p:grpSp>
        <p:nvGrpSpPr>
          <p:cNvPr id="3" name="Grupo 2"/>
          <p:cNvGrpSpPr/>
          <p:nvPr/>
        </p:nvGrpSpPr>
        <p:grpSpPr>
          <a:xfrm>
            <a:off x="611560" y="1851670"/>
            <a:ext cx="7920880" cy="2905190"/>
            <a:chOff x="179512" y="1921075"/>
            <a:chExt cx="7920880" cy="2905190"/>
          </a:xfrm>
        </p:grpSpPr>
        <p:grpSp>
          <p:nvGrpSpPr>
            <p:cNvPr id="14" name="Grupo 13"/>
            <p:cNvGrpSpPr>
              <a:grpSpLocks noChangeAspect="1"/>
            </p:cNvGrpSpPr>
            <p:nvPr/>
          </p:nvGrpSpPr>
          <p:grpSpPr>
            <a:xfrm>
              <a:off x="179512" y="3433243"/>
              <a:ext cx="3672408" cy="1393020"/>
              <a:chOff x="272851" y="3118820"/>
              <a:chExt cx="5921628" cy="2246195"/>
            </a:xfrm>
          </p:grpSpPr>
          <p:graphicFrame>
            <p:nvGraphicFramePr>
              <p:cNvPr id="16" name="Object 7"/>
              <p:cNvGraphicFramePr>
                <a:graphicFrameLocks noChangeAspect="1"/>
              </p:cNvGraphicFramePr>
              <p:nvPr>
                <p:extLst>
                  <p:ext uri="{D42A27DB-BD31-4B8C-83A1-F6EECF244321}">
                    <p14:modId xmlns:p14="http://schemas.microsoft.com/office/powerpoint/2010/main" val="3095698198"/>
                  </p:ext>
                </p:extLst>
              </p:nvPr>
            </p:nvGraphicFramePr>
            <p:xfrm>
              <a:off x="272851" y="3118820"/>
              <a:ext cx="2072383" cy="2246195"/>
            </p:xfrm>
            <a:graphic>
              <a:graphicData uri="http://schemas.openxmlformats.org/presentationml/2006/ole">
                <mc:AlternateContent xmlns:mc="http://schemas.openxmlformats.org/markup-compatibility/2006">
                  <mc:Choice xmlns:v="urn:schemas-microsoft-com:vml" Requires="v">
                    <p:oleObj spid="_x0000_s1561" name="CorelDRAW" r:id="rId6" imgW="3987394" imgH="4470502" progId="CorelDraw.Graphic.15">
                      <p:embed/>
                    </p:oleObj>
                  </mc:Choice>
                  <mc:Fallback>
                    <p:oleObj name="CorelDRAW" r:id="rId6" imgW="3987394" imgH="4470502" progId="CorelDraw.Graphic.1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851" y="3118820"/>
                            <a:ext cx="2072383" cy="2246195"/>
                          </a:xfrm>
                          <a:prstGeom prst="rect">
                            <a:avLst/>
                          </a:prstGeom>
                          <a:noFill/>
                          <a:ln>
                            <a:noFill/>
                          </a:ln>
                          <a:effectLst/>
                        </p:spPr>
                      </p:pic>
                    </p:oleObj>
                  </mc:Fallback>
                </mc:AlternateContent>
              </a:graphicData>
            </a:graphic>
          </p:graphicFrame>
          <p:sp>
            <p:nvSpPr>
              <p:cNvPr id="18" name="Rectangle 8"/>
              <p:cNvSpPr>
                <a:spLocks noChangeArrowheads="1"/>
              </p:cNvSpPr>
              <p:nvPr/>
            </p:nvSpPr>
            <p:spPr bwMode="auto">
              <a:xfrm>
                <a:off x="1816689" y="3118820"/>
                <a:ext cx="4377790" cy="223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pt-BR" altLang="pt-BR" sz="1200" i="1" dirty="0" smtClean="0"/>
                  <a:t>CARACTERIZAÇÃO REGIONAL </a:t>
                </a:r>
                <a:r>
                  <a:rPr lang="pt-BR" altLang="pt-BR" sz="1200" i="1" dirty="0"/>
                  <a:t>E DIFUSÃO TECNOLÓGICA PARA USO SUSTENTÁVEL </a:t>
                </a:r>
                <a:r>
                  <a:rPr lang="pt-BR" altLang="pt-BR" sz="1200" i="1" dirty="0" smtClean="0"/>
                  <a:t>DOS RECURSOS </a:t>
                </a:r>
                <a:r>
                  <a:rPr lang="pt-BR" altLang="pt-BR" sz="1200" i="1" dirty="0"/>
                  <a:t>HÍDRICOS DAS ALUVIÕES DO SEMI-ÁRIDO </a:t>
                </a:r>
                <a:r>
                  <a:rPr lang="pt-BR" altLang="pt-BR" sz="1200" i="1" dirty="0" smtClean="0"/>
                  <a:t>BRASILEIRO</a:t>
                </a:r>
              </a:p>
              <a:p>
                <a:pPr algn="r"/>
                <a:r>
                  <a:rPr lang="pt-BR" altLang="pt-BR" sz="1200" i="1" dirty="0" smtClean="0"/>
                  <a:t>2008</a:t>
                </a:r>
                <a:endParaRPr lang="pt-BR" altLang="pt-BR" sz="1200" i="1" dirty="0"/>
              </a:p>
            </p:txBody>
          </p:sp>
        </p:grpSp>
        <p:grpSp>
          <p:nvGrpSpPr>
            <p:cNvPr id="19" name="Grupo 18"/>
            <p:cNvGrpSpPr>
              <a:grpSpLocks noChangeAspect="1"/>
            </p:cNvGrpSpPr>
            <p:nvPr/>
          </p:nvGrpSpPr>
          <p:grpSpPr>
            <a:xfrm>
              <a:off x="179512" y="1921075"/>
              <a:ext cx="3699268" cy="1410947"/>
              <a:chOff x="395536" y="990020"/>
              <a:chExt cx="4611128" cy="1758742"/>
            </a:xfrm>
          </p:grpSpPr>
          <p:sp>
            <p:nvSpPr>
              <p:cNvPr id="20" name="Rectangle 8"/>
              <p:cNvSpPr>
                <a:spLocks noChangeArrowheads="1"/>
              </p:cNvSpPr>
              <p:nvPr/>
            </p:nvSpPr>
            <p:spPr bwMode="auto">
              <a:xfrm>
                <a:off x="1293114" y="993265"/>
                <a:ext cx="3713550" cy="172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pt-BR" altLang="pt-BR" sz="1200" i="1" dirty="0"/>
                  <a:t>ESTUDOS HIDROGEOLÓGICOS DE BACIAS SEDIMENTARES </a:t>
                </a:r>
                <a:r>
                  <a:rPr lang="pt-BR" altLang="pt-BR" sz="1200" i="1" dirty="0" smtClean="0"/>
                  <a:t>DA</a:t>
                </a:r>
              </a:p>
              <a:p>
                <a:pPr algn="r"/>
                <a:r>
                  <a:rPr lang="pt-BR" altLang="pt-BR" sz="1200" i="1" dirty="0" smtClean="0"/>
                  <a:t>REGIÃO SEMI-ÁRIDA DO</a:t>
                </a:r>
              </a:p>
              <a:p>
                <a:pPr algn="r"/>
                <a:r>
                  <a:rPr lang="pt-BR" altLang="pt-BR" sz="1200" i="1" dirty="0" smtClean="0"/>
                  <a:t> </a:t>
                </a:r>
                <a:r>
                  <a:rPr lang="pt-BR" altLang="pt-BR" sz="1200" i="1" dirty="0"/>
                  <a:t>NORDESTE BRASILEIRO </a:t>
                </a:r>
                <a:endParaRPr lang="pt-BR" altLang="pt-BR" sz="1200" i="1" dirty="0" smtClean="0"/>
              </a:p>
              <a:p>
                <a:pPr algn="r"/>
                <a:r>
                  <a:rPr lang="pt-BR" altLang="pt-BR" sz="1200" i="1" dirty="0" smtClean="0"/>
                  <a:t>Bacias do Araripe e Lavras da Mangabeira</a:t>
                </a:r>
              </a:p>
              <a:p>
                <a:pPr algn="r"/>
                <a:r>
                  <a:rPr lang="pt-BR" altLang="pt-BR" sz="1200" i="1" dirty="0" smtClean="0"/>
                  <a:t>2007</a:t>
                </a:r>
                <a:endParaRPr lang="pt-BR" altLang="pt-BR" sz="1200" i="1" dirty="0"/>
              </a:p>
            </p:txBody>
          </p:sp>
          <p:graphicFrame>
            <p:nvGraphicFramePr>
              <p:cNvPr id="22" name="Objeto 21"/>
              <p:cNvGraphicFramePr>
                <a:graphicFrameLocks noChangeAspect="1"/>
              </p:cNvGraphicFramePr>
              <p:nvPr>
                <p:extLst>
                  <p:ext uri="{D42A27DB-BD31-4B8C-83A1-F6EECF244321}">
                    <p14:modId xmlns:p14="http://schemas.microsoft.com/office/powerpoint/2010/main" val="3294249777"/>
                  </p:ext>
                </p:extLst>
              </p:nvPr>
            </p:nvGraphicFramePr>
            <p:xfrm>
              <a:off x="395536" y="990020"/>
              <a:ext cx="1622996" cy="1758742"/>
            </p:xfrm>
            <a:graphic>
              <a:graphicData uri="http://schemas.openxmlformats.org/presentationml/2006/ole">
                <mc:AlternateContent xmlns:mc="http://schemas.openxmlformats.org/markup-compatibility/2006">
                  <mc:Choice xmlns:v="urn:schemas-microsoft-com:vml" Requires="v">
                    <p:oleObj spid="_x0000_s1562" name="CorelDRAW" r:id="rId8" imgW="3987394" imgH="4470502" progId="CorelDraw.Graphic.15">
                      <p:embed/>
                    </p:oleObj>
                  </mc:Choice>
                  <mc:Fallback>
                    <p:oleObj name="CorelDRAW" r:id="rId8" imgW="3987394" imgH="4470502" progId="CorelDraw.Graphic.1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990020"/>
                            <a:ext cx="1622996" cy="1758742"/>
                          </a:xfrm>
                          <a:prstGeom prst="rect">
                            <a:avLst/>
                          </a:prstGeom>
                          <a:noFill/>
                          <a:ln>
                            <a:noFill/>
                          </a:ln>
                        </p:spPr>
                      </p:pic>
                    </p:oleObj>
                  </mc:Fallback>
                </mc:AlternateContent>
              </a:graphicData>
            </a:graphic>
          </p:graphicFrame>
        </p:grpSp>
        <p:grpSp>
          <p:nvGrpSpPr>
            <p:cNvPr id="23" name="Grupo 22"/>
            <p:cNvGrpSpPr/>
            <p:nvPr/>
          </p:nvGrpSpPr>
          <p:grpSpPr>
            <a:xfrm>
              <a:off x="4572000" y="3547155"/>
              <a:ext cx="3528392" cy="1279110"/>
              <a:chOff x="4716016" y="1672195"/>
              <a:chExt cx="3528392" cy="1050078"/>
            </a:xfrm>
          </p:grpSpPr>
          <p:grpSp>
            <p:nvGrpSpPr>
              <p:cNvPr id="24" name="Group 4"/>
              <p:cNvGrpSpPr>
                <a:grpSpLocks/>
              </p:cNvGrpSpPr>
              <p:nvPr/>
            </p:nvGrpSpPr>
            <p:grpSpPr bwMode="auto">
              <a:xfrm>
                <a:off x="4716016" y="1672195"/>
                <a:ext cx="684213" cy="971550"/>
                <a:chOff x="1440" y="963"/>
                <a:chExt cx="263" cy="403"/>
              </a:xfrm>
            </p:grpSpPr>
            <p:graphicFrame>
              <p:nvGraphicFramePr>
                <p:cNvPr id="26" name="Object 5"/>
                <p:cNvGraphicFramePr>
                  <a:graphicFrameLocks noChangeAspect="1"/>
                </p:cNvGraphicFramePr>
                <p:nvPr>
                  <p:extLst>
                    <p:ext uri="{D42A27DB-BD31-4B8C-83A1-F6EECF244321}">
                      <p14:modId xmlns:p14="http://schemas.microsoft.com/office/powerpoint/2010/main" val="1783936263"/>
                    </p:ext>
                  </p:extLst>
                </p:nvPr>
              </p:nvGraphicFramePr>
              <p:xfrm>
                <a:off x="1440" y="963"/>
                <a:ext cx="263" cy="403"/>
              </p:xfrm>
              <a:graphic>
                <a:graphicData uri="http://schemas.openxmlformats.org/presentationml/2006/ole">
                  <mc:AlternateContent xmlns:mc="http://schemas.openxmlformats.org/markup-compatibility/2006">
                    <mc:Choice xmlns:v="urn:schemas-microsoft-com:vml" Requires="v">
                      <p:oleObj spid="_x0000_s1563" name="CorelDRAW" r:id="rId9" imgW="2115720" imgH="3243600" progId="CorelDraw.Graphic.8">
                        <p:embed/>
                      </p:oleObj>
                    </mc:Choice>
                    <mc:Fallback>
                      <p:oleObj name="CorelDRAW" r:id="rId9" imgW="2115720" imgH="3243600" progId="CorelDraw.Graphic.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0" y="963"/>
                              <a:ext cx="26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4031063623"/>
                    </p:ext>
                  </p:extLst>
                </p:nvPr>
              </p:nvGraphicFramePr>
              <p:xfrm>
                <a:off x="1468" y="1148"/>
                <a:ext cx="193" cy="193"/>
              </p:xfrm>
              <a:graphic>
                <a:graphicData uri="http://schemas.openxmlformats.org/presentationml/2006/ole">
                  <mc:AlternateContent xmlns:mc="http://schemas.openxmlformats.org/markup-compatibility/2006">
                    <mc:Choice xmlns:v="urn:schemas-microsoft-com:vml" Requires="v">
                      <p:oleObj spid="_x0000_s1564" name="CorelDRAW" r:id="rId11" imgW="1658520" imgH="1655280" progId="CorelDraw.Graphic.8">
                        <p:embed/>
                      </p:oleObj>
                    </mc:Choice>
                    <mc:Fallback>
                      <p:oleObj name="CorelDRAW" r:id="rId11" imgW="1658520" imgH="1655280" progId="CorelDraw.Graphic.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8" y="1148"/>
                              <a:ext cx="193" cy="193"/>
                            </a:xfrm>
                            <a:prstGeom prst="rect">
                              <a:avLst/>
                            </a:prstGeom>
                            <a:noFill/>
                            <a:ln>
                              <a:noFill/>
                            </a:ln>
                            <a:extLst/>
                          </p:spPr>
                        </p:pic>
                      </p:oleObj>
                    </mc:Fallback>
                  </mc:AlternateContent>
                </a:graphicData>
              </a:graphic>
            </p:graphicFrame>
          </p:grpSp>
          <p:sp>
            <p:nvSpPr>
              <p:cNvPr id="25" name="Text Box 15"/>
              <p:cNvSpPr txBox="1">
                <a:spLocks noChangeArrowheads="1"/>
              </p:cNvSpPr>
              <p:nvPr/>
            </p:nvSpPr>
            <p:spPr bwMode="auto">
              <a:xfrm>
                <a:off x="5436096" y="1697950"/>
                <a:ext cx="2808312" cy="102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r>
                  <a:rPr lang="pt-BR" altLang="pt-BR" sz="1200" i="1" dirty="0"/>
                  <a:t>OTIMIZAÇÃO DE METODOLOGIAS DE PROSPECÇÃO DE </a:t>
                </a:r>
                <a:r>
                  <a:rPr lang="pt-BR" altLang="pt-BR" sz="1200" i="1" dirty="0" smtClean="0"/>
                  <a:t>ÁGUA SUBTERRÂNEA </a:t>
                </a:r>
                <a:r>
                  <a:rPr lang="pt-BR" altLang="pt-BR" sz="1200" i="1" dirty="0"/>
                  <a:t>EM </a:t>
                </a:r>
                <a:r>
                  <a:rPr lang="pt-BR" altLang="pt-BR" sz="1200" i="1" dirty="0" smtClean="0"/>
                  <a:t>ROCHAS CRISTALINAS</a:t>
                </a:r>
                <a:r>
                  <a:rPr lang="pt-BR" altLang="pt-BR" sz="1200" i="1" dirty="0"/>
                  <a:t> </a:t>
                </a:r>
                <a:r>
                  <a:rPr lang="pt-BR" altLang="pt-BR" sz="1200" dirty="0" smtClean="0"/>
                  <a:t>COOPERAÇÃO      </a:t>
                </a:r>
                <a:r>
                  <a:rPr lang="pt-BR" altLang="pt-BR" sz="1200" dirty="0"/>
                  <a:t>CANADÁ </a:t>
                </a:r>
                <a:r>
                  <a:rPr lang="pt-BR" altLang="pt-BR" sz="1200" dirty="0" smtClean="0"/>
                  <a:t>– BRASIL</a:t>
                </a:r>
              </a:p>
              <a:p>
                <a:pPr algn="r" eaLnBrk="0" hangingPunct="0"/>
                <a:r>
                  <a:rPr lang="pt-BR" altLang="pt-BR" sz="1200" i="1" dirty="0" smtClean="0"/>
                  <a:t>1996 - 2004</a:t>
                </a:r>
                <a:endParaRPr lang="pt-BR" altLang="pt-BR" sz="1200" i="1" dirty="0"/>
              </a:p>
            </p:txBody>
          </p:sp>
        </p:grpSp>
        <p:grpSp>
          <p:nvGrpSpPr>
            <p:cNvPr id="28" name="Grupo 27"/>
            <p:cNvGrpSpPr/>
            <p:nvPr/>
          </p:nvGrpSpPr>
          <p:grpSpPr>
            <a:xfrm>
              <a:off x="4427984" y="1923678"/>
              <a:ext cx="3672408" cy="1449801"/>
              <a:chOff x="395536" y="1006863"/>
              <a:chExt cx="3672408" cy="1449801"/>
            </a:xfrm>
          </p:grpSpPr>
          <p:sp>
            <p:nvSpPr>
              <p:cNvPr id="29" name="Rectangle 8"/>
              <p:cNvSpPr>
                <a:spLocks noChangeArrowheads="1"/>
              </p:cNvSpPr>
              <p:nvPr/>
            </p:nvSpPr>
            <p:spPr bwMode="auto">
              <a:xfrm>
                <a:off x="782560" y="1062028"/>
                <a:ext cx="328538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pt-BR" altLang="pt-BR" sz="1200" i="1" dirty="0"/>
                  <a:t>ESTUDOS HIDROGEOLÓGICOS DE BACIAS SEDIMENTARES </a:t>
                </a:r>
                <a:r>
                  <a:rPr lang="pt-BR" altLang="pt-BR" sz="1200" i="1" dirty="0" smtClean="0"/>
                  <a:t>DA</a:t>
                </a:r>
              </a:p>
              <a:p>
                <a:pPr algn="r"/>
                <a:r>
                  <a:rPr lang="pt-BR" altLang="pt-BR" sz="1200" i="1" dirty="0" smtClean="0"/>
                  <a:t>REGIÃO SEMI-ÁRIDA DO</a:t>
                </a:r>
              </a:p>
              <a:p>
                <a:pPr algn="r"/>
                <a:r>
                  <a:rPr lang="pt-BR" altLang="pt-BR" sz="1200" i="1" dirty="0" smtClean="0"/>
                  <a:t> </a:t>
                </a:r>
                <a:r>
                  <a:rPr lang="pt-BR" altLang="pt-BR" sz="1200" i="1" dirty="0"/>
                  <a:t>NORDESTE BRASILEIRO </a:t>
                </a:r>
                <a:endParaRPr lang="pt-BR" altLang="pt-BR" sz="1200" i="1" dirty="0" smtClean="0"/>
              </a:p>
              <a:p>
                <a:pPr algn="r"/>
                <a:r>
                  <a:rPr lang="pt-BR" altLang="pt-BR" sz="1200" i="1" dirty="0" smtClean="0"/>
                  <a:t>Borda Leste da Bacia do </a:t>
                </a:r>
              </a:p>
              <a:p>
                <a:pPr algn="r"/>
                <a:r>
                  <a:rPr lang="pt-BR" altLang="pt-BR" sz="1200" i="1" dirty="0" smtClean="0"/>
                  <a:t>Parnaíba</a:t>
                </a:r>
              </a:p>
              <a:p>
                <a:pPr algn="r"/>
                <a:r>
                  <a:rPr lang="pt-BR" altLang="pt-BR" sz="1200" i="1" dirty="0" smtClean="0"/>
                  <a:t>2010</a:t>
                </a:r>
                <a:endParaRPr lang="pt-BR" altLang="pt-BR" sz="1200" i="1" dirty="0"/>
              </a:p>
            </p:txBody>
          </p:sp>
          <p:graphicFrame>
            <p:nvGraphicFramePr>
              <p:cNvPr id="30" name="Objeto 29"/>
              <p:cNvGraphicFramePr>
                <a:graphicFrameLocks noChangeAspect="1"/>
              </p:cNvGraphicFramePr>
              <p:nvPr>
                <p:extLst>
                  <p:ext uri="{D42A27DB-BD31-4B8C-83A1-F6EECF244321}">
                    <p14:modId xmlns:p14="http://schemas.microsoft.com/office/powerpoint/2010/main" val="784705839"/>
                  </p:ext>
                </p:extLst>
              </p:nvPr>
            </p:nvGraphicFramePr>
            <p:xfrm>
              <a:off x="395536" y="1006863"/>
              <a:ext cx="1337900" cy="1449801"/>
            </p:xfrm>
            <a:graphic>
              <a:graphicData uri="http://schemas.openxmlformats.org/presentationml/2006/ole">
                <mc:AlternateContent xmlns:mc="http://schemas.openxmlformats.org/markup-compatibility/2006">
                  <mc:Choice xmlns:v="urn:schemas-microsoft-com:vml" Requires="v">
                    <p:oleObj spid="_x0000_s1565" name="CorelDRAW" r:id="rId13" imgW="3987394" imgH="4470502" progId="CorelDraw.Graphic.15">
                      <p:embed/>
                    </p:oleObj>
                  </mc:Choice>
                  <mc:Fallback>
                    <p:oleObj name="CorelDRAW" r:id="rId13" imgW="3987394" imgH="4470502" progId="CorelDraw.Graphic.1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1006863"/>
                            <a:ext cx="1337900" cy="1449801"/>
                          </a:xfrm>
                          <a:prstGeom prst="rect">
                            <a:avLst/>
                          </a:prstGeom>
                          <a:noFill/>
                          <a:ln>
                            <a:noFill/>
                          </a:ln>
                        </p:spPr>
                      </p:pic>
                    </p:oleObj>
                  </mc:Fallback>
                </mc:AlternateContent>
              </a:graphicData>
            </a:graphic>
          </p:graphicFrame>
        </p:grpSp>
      </p:grpSp>
    </p:spTree>
    <p:extLst>
      <p:ext uri="{BB962C8B-B14F-4D97-AF65-F5344CB8AC3E}">
        <p14:creationId xmlns:p14="http://schemas.microsoft.com/office/powerpoint/2010/main" val="238392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pic>
        <p:nvPicPr>
          <p:cNvPr id="87" name="Google Shape;121;p19"/>
          <p:cNvPicPr/>
          <p:nvPr/>
        </p:nvPicPr>
        <p:blipFill>
          <a:blip r:embed="rId4" cstate="print"/>
          <a:stretch/>
        </p:blipFill>
        <p:spPr>
          <a:xfrm>
            <a:off x="0" y="4806720"/>
            <a:ext cx="9143640" cy="370800"/>
          </a:xfrm>
          <a:prstGeom prst="rect">
            <a:avLst/>
          </a:prstGeom>
          <a:ln>
            <a:noFill/>
          </a:ln>
        </p:spPr>
      </p:pic>
      <p:sp>
        <p:nvSpPr>
          <p:cNvPr id="31" name="CustomShape 1"/>
          <p:cNvSpPr/>
          <p:nvPr/>
        </p:nvSpPr>
        <p:spPr>
          <a:xfrm>
            <a:off x="436320" y="407520"/>
            <a:ext cx="8312144"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32" name="Arc 8"/>
          <p:cNvSpPr/>
          <p:nvPr/>
        </p:nvSpPr>
        <p:spPr>
          <a:xfrm>
            <a:off x="0" y="-110362"/>
            <a:ext cx="8748464" cy="6968362"/>
          </a:xfrm>
          <a:prstGeom prst="arc">
            <a:avLst>
              <a:gd name="adj1" fmla="val 16200000"/>
              <a:gd name="adj2" fmla="val 5392005"/>
            </a:avLst>
          </a:prstGeom>
          <a:noFill/>
          <a:ln w="53975">
            <a:gradFill flip="none" rotWithShape="1">
              <a:gsLst>
                <a:gs pos="0">
                  <a:schemeClr val="accent1">
                    <a:lumMod val="60000"/>
                    <a:lumOff val="40000"/>
                    <a:alpha val="23000"/>
                  </a:schemeClr>
                </a:gs>
                <a:gs pos="100000">
                  <a:srgbClr val="D0D7DE">
                    <a:alpha val="10000"/>
                  </a:srgb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CaixaDeTexto 8"/>
          <p:cNvSpPr txBox="1">
            <a:spLocks noChangeArrowheads="1"/>
          </p:cNvSpPr>
          <p:nvPr/>
        </p:nvSpPr>
        <p:spPr bwMode="auto">
          <a:xfrm>
            <a:off x="539552" y="672247"/>
            <a:ext cx="8064896" cy="1831271"/>
          </a:xfrm>
          <a:prstGeom prst="rect">
            <a:avLst/>
          </a:prstGeom>
          <a:noFill/>
          <a:ln w="9525">
            <a:noFill/>
            <a:miter lim="800000"/>
            <a:headEnd/>
            <a:tailEnd/>
          </a:ln>
        </p:spPr>
        <p:txBody>
          <a:bodyPr wrap="square">
            <a:spAutoFit/>
          </a:bodyPr>
          <a:lstStyle/>
          <a:p>
            <a:pPr algn="just">
              <a:spcAft>
                <a:spcPts val="600"/>
              </a:spcAft>
            </a:pPr>
            <a:r>
              <a:rPr lang="pt-BR" sz="1200" dirty="0" smtClean="0"/>
              <a:t>A </a:t>
            </a:r>
            <a:r>
              <a:rPr lang="pt-BR" sz="1200" dirty="0" err="1" smtClean="0"/>
              <a:t>Geodiversidade</a:t>
            </a:r>
            <a:r>
              <a:rPr lang="pt-BR" sz="1200" dirty="0" smtClean="0"/>
              <a:t> é uma </a:t>
            </a:r>
            <a:r>
              <a:rPr lang="pt-BR" sz="1200" dirty="0"/>
              <a:t>variedade de ambientes, fenômenos e processos geológicos que dão origem a paisagens, rochas, minerais, águas, solos, fósseis e outros depósitos superficiais que propiciam o desenvolvimento da vida na terra, tendo como valores intrínsecos a cultura, o estético, o econômico, o científico, o educativo e o </a:t>
            </a:r>
            <a:r>
              <a:rPr lang="pt-BR" sz="1200" dirty="0" smtClean="0"/>
              <a:t>turístico. Constitui-se </a:t>
            </a:r>
            <a:r>
              <a:rPr lang="pt-BR" sz="1200" dirty="0"/>
              <a:t>numa síntese dos grandes </a:t>
            </a:r>
            <a:r>
              <a:rPr lang="pt-BR" sz="1200" dirty="0" err="1"/>
              <a:t>geossistemas</a:t>
            </a:r>
            <a:r>
              <a:rPr lang="pt-BR" sz="1200" dirty="0"/>
              <a:t> formadores do território </a:t>
            </a:r>
            <a:r>
              <a:rPr lang="pt-BR" sz="1200" dirty="0" smtClean="0"/>
              <a:t>nacional, gerando </a:t>
            </a:r>
            <a:r>
              <a:rPr lang="pt-BR" sz="1200" dirty="0"/>
              <a:t>mapas </a:t>
            </a:r>
            <a:r>
              <a:rPr lang="pt-BR" sz="1200" dirty="0" smtClean="0"/>
              <a:t>estaduais e de áreas </a:t>
            </a:r>
            <a:r>
              <a:rPr lang="pt-BR" sz="1200" dirty="0"/>
              <a:t>com temáticas específicas</a:t>
            </a:r>
            <a:r>
              <a:rPr lang="pt-BR" sz="1200" dirty="0" smtClean="0"/>
              <a:t>.</a:t>
            </a:r>
          </a:p>
          <a:p>
            <a:pPr algn="just">
              <a:spcAft>
                <a:spcPts val="600"/>
              </a:spcAft>
            </a:pPr>
            <a:r>
              <a:rPr lang="pt-BR" sz="1200" dirty="0" smtClean="0"/>
              <a:t>O Patrimônio Geológico constitui </a:t>
            </a:r>
            <a:r>
              <a:rPr lang="pt-BR" sz="1200" dirty="0"/>
              <a:t>o registro de feições notáveis da </a:t>
            </a:r>
            <a:r>
              <a:rPr lang="pt-BR" sz="1200" dirty="0" err="1"/>
              <a:t>geodiversidade</a:t>
            </a:r>
            <a:r>
              <a:rPr lang="pt-BR" sz="1200" dirty="0"/>
              <a:t>, representadas por sítios geológicos de valor excepcional à memória geológica </a:t>
            </a:r>
            <a:r>
              <a:rPr lang="pt-BR" sz="1200" dirty="0" smtClean="0"/>
              <a:t>de </a:t>
            </a:r>
            <a:r>
              <a:rPr lang="pt-BR" sz="1200" dirty="0"/>
              <a:t>importância nacional ou </a:t>
            </a:r>
            <a:r>
              <a:rPr lang="pt-BR" sz="1200" dirty="0" smtClean="0"/>
              <a:t>regional, </a:t>
            </a:r>
            <a:r>
              <a:rPr lang="pt-BR" sz="1200" dirty="0"/>
              <a:t>razão pela qual precisam ser conservados. </a:t>
            </a:r>
            <a:r>
              <a:rPr lang="pt-BR" sz="1200" dirty="0" smtClean="0"/>
              <a:t>Vale ressaltar que o </a:t>
            </a:r>
            <a:r>
              <a:rPr lang="pt-BR" sz="1200" dirty="0"/>
              <a:t>interesse turístico e cultural é importante na promoção da geologia junto ao público leigo e pode contribuir para o desenvolvimento sustentado das populações locais. </a:t>
            </a:r>
          </a:p>
        </p:txBody>
      </p:sp>
      <p:pic>
        <p:nvPicPr>
          <p:cNvPr id="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80" y="2643758"/>
            <a:ext cx="1544724" cy="1999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63" b="2920"/>
          <a:stretch/>
        </p:blipFill>
        <p:spPr bwMode="auto">
          <a:xfrm>
            <a:off x="2091172" y="2646174"/>
            <a:ext cx="1544724" cy="204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7430" y="2646757"/>
            <a:ext cx="1542130" cy="2060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5748" y="2643418"/>
            <a:ext cx="1544724" cy="2050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9364" y="2646174"/>
            <a:ext cx="1544724" cy="204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ixaDeTexto 14"/>
          <p:cNvSpPr txBox="1"/>
          <p:nvPr/>
        </p:nvSpPr>
        <p:spPr>
          <a:xfrm>
            <a:off x="899412" y="195486"/>
            <a:ext cx="7344815"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BR" sz="2200" b="1" dirty="0" err="1"/>
              <a:t>Geodiversidade</a:t>
            </a:r>
            <a:r>
              <a:rPr lang="pt-BR" sz="2200" b="1" dirty="0"/>
              <a:t> e Patrimônio Geológico</a:t>
            </a:r>
          </a:p>
        </p:txBody>
      </p:sp>
    </p:spTree>
    <p:extLst>
      <p:ext uri="{BB962C8B-B14F-4D97-AF65-F5344CB8AC3E}">
        <p14:creationId xmlns:p14="http://schemas.microsoft.com/office/powerpoint/2010/main" val="98759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31" name="CustomShape 1"/>
          <p:cNvSpPr/>
          <p:nvPr/>
        </p:nvSpPr>
        <p:spPr>
          <a:xfrm>
            <a:off x="436320" y="407520"/>
            <a:ext cx="8312144"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32" name="Arc 8"/>
          <p:cNvSpPr/>
          <p:nvPr/>
        </p:nvSpPr>
        <p:spPr>
          <a:xfrm>
            <a:off x="0" y="-110362"/>
            <a:ext cx="8748464" cy="6968362"/>
          </a:xfrm>
          <a:prstGeom prst="arc">
            <a:avLst>
              <a:gd name="adj1" fmla="val 16200000"/>
              <a:gd name="adj2" fmla="val 5392005"/>
            </a:avLst>
          </a:prstGeom>
          <a:noFill/>
          <a:ln w="53975">
            <a:gradFill flip="none" rotWithShape="1">
              <a:gsLst>
                <a:gs pos="0">
                  <a:schemeClr val="accent1">
                    <a:lumMod val="60000"/>
                    <a:lumOff val="40000"/>
                    <a:alpha val="23000"/>
                  </a:schemeClr>
                </a:gs>
                <a:gs pos="100000">
                  <a:srgbClr val="D0D7DE">
                    <a:alpha val="10000"/>
                  </a:srgb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CaixaDeTexto 8"/>
          <p:cNvSpPr txBox="1">
            <a:spLocks noChangeArrowheads="1"/>
          </p:cNvSpPr>
          <p:nvPr/>
        </p:nvSpPr>
        <p:spPr bwMode="auto">
          <a:xfrm>
            <a:off x="611561" y="672247"/>
            <a:ext cx="7992888" cy="1323439"/>
          </a:xfrm>
          <a:prstGeom prst="rect">
            <a:avLst/>
          </a:prstGeom>
          <a:noFill/>
          <a:ln w="9525">
            <a:noFill/>
            <a:miter lim="800000"/>
            <a:headEnd/>
            <a:tailEnd/>
          </a:ln>
        </p:spPr>
        <p:txBody>
          <a:bodyPr wrap="square">
            <a:spAutoFit/>
          </a:bodyPr>
          <a:lstStyle/>
          <a:p>
            <a:pPr algn="just"/>
            <a:r>
              <a:rPr lang="pt-BR" sz="1000" dirty="0"/>
              <a:t>Os desastres naturais podem ocorrer em qualquer país, em razão dos fenômenos naturais que os desencadeiam, como tempestades, terremotos, vulcões, ou ainda em função da vulnerabilidade do sistema social. Assim, é necessária a realização de mapeamento geológico-geotécnico para subsidiar o planejamento do uso do </a:t>
            </a:r>
            <a:r>
              <a:rPr lang="pt-BR" sz="1000" dirty="0" smtClean="0"/>
              <a:t>solo, </a:t>
            </a:r>
            <a:r>
              <a:rPr lang="pt-BR" sz="1000" dirty="0"/>
              <a:t>fornecendo informações e orientações geotécnicas do meio físico para os mapeamentos de risco nos municípios afetados por processos de instabilidade de encostas e de cheias, bem como outras intervenções, tais como a adequada expansão urbana, a implantação de aterros sanitários, etc. O estudo geológico-geotécnico consiste em um documento cartográfico que contém os diferentes compartimentos geotécnicos, cujas diferentes características e propriedades resultam em distintas respostas frente às solicitações de um determinado empreendimento ou intervenção. Indica, ainda, alternativas técnicas para que as modificações impostas ao meio físico sejam realizadas da forma mais adequada, técnica e economicamente</a:t>
            </a:r>
            <a:r>
              <a:rPr lang="pt-BR" sz="1000" dirty="0" smtClean="0"/>
              <a:t>.</a:t>
            </a:r>
            <a:endParaRPr lang="pt-BR" sz="1000" dirty="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135530"/>
            <a:ext cx="1980000" cy="256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tângulo 18"/>
          <p:cNvSpPr/>
          <p:nvPr/>
        </p:nvSpPr>
        <p:spPr>
          <a:xfrm>
            <a:off x="2571654" y="3748194"/>
            <a:ext cx="1872208" cy="707886"/>
          </a:xfrm>
          <a:prstGeom prst="rect">
            <a:avLst/>
          </a:prstGeom>
        </p:spPr>
        <p:txBody>
          <a:bodyPr wrap="square">
            <a:spAutoFit/>
          </a:bodyPr>
          <a:lstStyle/>
          <a:p>
            <a:pPr marL="0" lvl="1">
              <a:tabLst>
                <a:tab pos="0" algn="l"/>
              </a:tabLst>
            </a:pPr>
            <a:r>
              <a:rPr lang="pt-BR" sz="1000" b="1" cap="all" dirty="0">
                <a:cs typeface="Arial" panose="020B0604020202020204" pitchFamily="34" charset="0"/>
              </a:rPr>
              <a:t>Setorização de </a:t>
            </a:r>
            <a:r>
              <a:rPr lang="pt-BR" sz="1000" b="1" cap="all" dirty="0" smtClean="0">
                <a:cs typeface="Arial" panose="020B0604020202020204" pitchFamily="34" charset="0"/>
              </a:rPr>
              <a:t>Risco</a:t>
            </a:r>
          </a:p>
          <a:p>
            <a:pPr marL="0" lvl="1">
              <a:tabLst>
                <a:tab pos="0" algn="l"/>
              </a:tabLst>
            </a:pPr>
            <a:r>
              <a:rPr lang="pt-BR" sz="1000" dirty="0" smtClean="0">
                <a:cs typeface="Arial" panose="020B0604020202020204" pitchFamily="34" charset="0"/>
              </a:rPr>
              <a:t>38% dos municípios do Ceará foram contemplados neste projeto</a:t>
            </a:r>
            <a:endParaRPr lang="pt-BR" sz="1000" b="1" dirty="0">
              <a:solidFill>
                <a:srgbClr val="0070C0"/>
              </a:solidFill>
              <a:cs typeface="Arial" panose="020B0604020202020204" pitchFamily="34" charset="0"/>
            </a:endParaRPr>
          </a:p>
        </p:txBody>
      </p:sp>
      <p:pic>
        <p:nvPicPr>
          <p:cNvPr id="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820" y="2136045"/>
            <a:ext cx="1980000" cy="2565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tângulo 20"/>
          <p:cNvSpPr/>
          <p:nvPr/>
        </p:nvSpPr>
        <p:spPr>
          <a:xfrm>
            <a:off x="6551820" y="3440417"/>
            <a:ext cx="2232248" cy="1015663"/>
          </a:xfrm>
          <a:prstGeom prst="rect">
            <a:avLst/>
          </a:prstGeom>
        </p:spPr>
        <p:txBody>
          <a:bodyPr wrap="square">
            <a:spAutoFit/>
          </a:bodyPr>
          <a:lstStyle/>
          <a:p>
            <a:pPr marL="0" lvl="1">
              <a:tabLst>
                <a:tab pos="0" algn="l"/>
              </a:tabLst>
            </a:pPr>
            <a:r>
              <a:rPr lang="pt-BR" sz="1000" b="1" cap="all" dirty="0">
                <a:cs typeface="Arial" panose="020B0604020202020204" pitchFamily="34" charset="0"/>
              </a:rPr>
              <a:t>Cartas de Suscetibilidade a Movimentos </a:t>
            </a:r>
            <a:r>
              <a:rPr lang="pt-BR" sz="1000" b="1" cap="all" dirty="0" err="1" smtClean="0">
                <a:cs typeface="Arial" panose="020B0604020202020204" pitchFamily="34" charset="0"/>
              </a:rPr>
              <a:t>Gravita-cionais</a:t>
            </a:r>
            <a:r>
              <a:rPr lang="pt-BR" sz="1000" b="1" cap="all" dirty="0" smtClean="0">
                <a:cs typeface="Arial" panose="020B0604020202020204" pitchFamily="34" charset="0"/>
              </a:rPr>
              <a:t> </a:t>
            </a:r>
            <a:r>
              <a:rPr lang="pt-BR" sz="1000" b="1" cap="all" dirty="0">
                <a:cs typeface="Arial" panose="020B0604020202020204" pitchFamily="34" charset="0"/>
              </a:rPr>
              <a:t>de Massa e Inundações.</a:t>
            </a:r>
          </a:p>
          <a:p>
            <a:pPr marL="0" lvl="1">
              <a:tabLst>
                <a:tab pos="0" algn="l"/>
              </a:tabLst>
            </a:pPr>
            <a:r>
              <a:rPr lang="pt-BR" sz="1000" dirty="0">
                <a:cs typeface="Arial" panose="020B0604020202020204" pitchFamily="34" charset="0"/>
              </a:rPr>
              <a:t>A</a:t>
            </a:r>
            <a:r>
              <a:rPr lang="pt-BR" sz="1000" dirty="0" smtClean="0">
                <a:cs typeface="Arial" panose="020B0604020202020204" pitchFamily="34" charset="0"/>
              </a:rPr>
              <a:t>penas 7 municípios do </a:t>
            </a:r>
            <a:r>
              <a:rPr lang="pt-BR" sz="1000" dirty="0">
                <a:cs typeface="Arial" panose="020B0604020202020204" pitchFamily="34" charset="0"/>
              </a:rPr>
              <a:t>C</a:t>
            </a:r>
            <a:r>
              <a:rPr lang="pt-BR" sz="1000" dirty="0" smtClean="0">
                <a:cs typeface="Arial" panose="020B0604020202020204" pitchFamily="34" charset="0"/>
              </a:rPr>
              <a:t>eará foram contemplados neste projeto</a:t>
            </a:r>
            <a:endParaRPr lang="pt-BR" sz="1000" dirty="0">
              <a:cs typeface="Arial" panose="020B0604020202020204" pitchFamily="34" charset="0"/>
            </a:endParaRPr>
          </a:p>
        </p:txBody>
      </p:sp>
      <p:pic>
        <p:nvPicPr>
          <p:cNvPr id="22" name="Google Shape;121;p19"/>
          <p:cNvPicPr/>
          <p:nvPr/>
        </p:nvPicPr>
        <p:blipFill>
          <a:blip r:embed="rId6" cstate="print"/>
          <a:stretch/>
        </p:blipFill>
        <p:spPr>
          <a:xfrm>
            <a:off x="0" y="4793238"/>
            <a:ext cx="9143640" cy="370800"/>
          </a:xfrm>
          <a:prstGeom prst="rect">
            <a:avLst/>
          </a:prstGeom>
          <a:ln>
            <a:noFill/>
          </a:ln>
        </p:spPr>
      </p:pic>
      <p:sp>
        <p:nvSpPr>
          <p:cNvPr id="23" name="CaixaDeTexto 22"/>
          <p:cNvSpPr txBox="1"/>
          <p:nvPr/>
        </p:nvSpPr>
        <p:spPr>
          <a:xfrm>
            <a:off x="919984" y="192076"/>
            <a:ext cx="7344815" cy="430887"/>
          </a:xfrm>
          <a:prstGeom prst="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361950">
              <a:spcAft>
                <a:spcPts val="600"/>
              </a:spcAft>
              <a:buClr>
                <a:srgbClr val="0000CC"/>
              </a:buClr>
              <a:buSzPct val="100000"/>
              <a:defRPr/>
            </a:pPr>
            <a:r>
              <a:rPr lang="pt-BR" sz="2200" b="1" dirty="0"/>
              <a:t>Prevenção de Desastres Naturais</a:t>
            </a:r>
            <a:endParaRPr lang="pt-BR" sz="2200" b="1" dirty="0">
              <a:solidFill>
                <a:schemeClr val="bg1"/>
              </a:solidFill>
            </a:endParaRPr>
          </a:p>
        </p:txBody>
      </p:sp>
    </p:spTree>
    <p:extLst>
      <p:ext uri="{BB962C8B-B14F-4D97-AF65-F5344CB8AC3E}">
        <p14:creationId xmlns:p14="http://schemas.microsoft.com/office/powerpoint/2010/main" val="345711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a:t>
            </a:r>
            <a:r>
              <a:rPr lang="pt-BR" sz="2600" b="1" spc="-1" dirty="0" smtClean="0">
                <a:solidFill>
                  <a:srgbClr val="2E363D"/>
                </a:solidFill>
                <a:latin typeface="Calibri"/>
                <a:ea typeface="Calibri"/>
              </a:rPr>
              <a:t>REFO</a:t>
            </a:r>
            <a:endParaRPr lang="pt-BR" sz="2600" b="0" strike="noStrike" spc="-1" dirty="0">
              <a:latin typeface="Arial"/>
            </a:endParaRPr>
          </a:p>
        </p:txBody>
      </p:sp>
      <p:pic>
        <p:nvPicPr>
          <p:cNvPr id="87" name="Google Shape;121;p19"/>
          <p:cNvPicPr/>
          <p:nvPr/>
        </p:nvPicPr>
        <p:blipFill>
          <a:blip r:embed="rId5" cstate="print"/>
          <a:stretch/>
        </p:blipFill>
        <p:spPr>
          <a:xfrm>
            <a:off x="0" y="4772520"/>
            <a:ext cx="9143640" cy="370800"/>
          </a:xfrm>
          <a:prstGeom prst="rect">
            <a:avLst/>
          </a:prstGeom>
          <a:ln>
            <a:noFill/>
          </a:ln>
        </p:spPr>
      </p:pic>
      <p:sp>
        <p:nvSpPr>
          <p:cNvPr id="11" name="CustomShape 3"/>
          <p:cNvSpPr/>
          <p:nvPr/>
        </p:nvSpPr>
        <p:spPr>
          <a:xfrm>
            <a:off x="395536" y="1131590"/>
            <a:ext cx="3744416" cy="21483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Aft>
                <a:spcPts val="600"/>
              </a:spcAft>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Geologia e Recursos </a:t>
            </a:r>
            <a:r>
              <a:rPr lang="pt-BR" sz="1600" b="1" spc="-1" dirty="0" smtClean="0">
                <a:latin typeface="Calibri"/>
                <a:cs typeface="Calibri" pitchFamily="34" charset="0"/>
              </a:rPr>
              <a:t>Minerais</a:t>
            </a:r>
          </a:p>
          <a:p>
            <a:pPr>
              <a:lnSpc>
                <a:spcPct val="100000"/>
              </a:lnSpc>
              <a:spcAft>
                <a:spcPts val="600"/>
              </a:spcAft>
            </a:pPr>
            <a:r>
              <a:rPr lang="pt-BR" sz="1400" i="1" strike="noStrike" spc="-1" dirty="0" smtClean="0">
                <a:latin typeface="Calibri"/>
                <a:ea typeface="Arial"/>
              </a:rPr>
              <a:t>Ao todo a DGM de Fortaleza conta com 11 pesquisadores em geociências que executam trabalhos de mapeamento geológico básico e de recursos minerais do estado do Ceará e, em algumas situações de estudos em temáticas específicas como geologia marinha e geofísica, atuando inclusive em outras unidades localizadas no Brasil</a:t>
            </a:r>
            <a:r>
              <a:rPr lang="pt-BR" sz="1400" strike="noStrike" spc="-1" dirty="0" smtClean="0">
                <a:latin typeface="Calibri"/>
                <a:ea typeface="Arial"/>
              </a:rPr>
              <a:t>.</a:t>
            </a:r>
            <a:endParaRPr lang="pt-BR" sz="1400" spc="-1" dirty="0">
              <a:latin typeface="Calibri"/>
              <a:ea typeface="Arial"/>
            </a:endParaRPr>
          </a:p>
          <a:p>
            <a:pPr>
              <a:lnSpc>
                <a:spcPct val="100000"/>
              </a:lnSpc>
            </a:pPr>
            <a:endParaRPr lang="pt-BR" sz="1600" strike="noStrike" spc="-1" dirty="0" smtClean="0">
              <a:latin typeface="Calibri"/>
              <a:cs typeface="Calibri" pitchFamily="34" charset="0"/>
            </a:endParaRPr>
          </a:p>
        </p:txBody>
      </p:sp>
      <p:sp>
        <p:nvSpPr>
          <p:cNvPr id="8" name="CaixaDeTexto 7"/>
          <p:cNvSpPr txBox="1"/>
          <p:nvPr/>
        </p:nvSpPr>
        <p:spPr>
          <a:xfrm>
            <a:off x="5004048" y="221521"/>
            <a:ext cx="3816424"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smtClean="0"/>
              <a:t>DGM – DIRETORIA DE GEOLOGIA E RECURSOS MINERAIS</a:t>
            </a:r>
            <a:endParaRPr lang="pt-BR" dirty="0"/>
          </a:p>
        </p:txBody>
      </p:sp>
      <p:sp>
        <p:nvSpPr>
          <p:cNvPr id="10" name="CaixaDeTexto 9"/>
          <p:cNvSpPr txBox="1"/>
          <p:nvPr/>
        </p:nvSpPr>
        <p:spPr>
          <a:xfrm>
            <a:off x="6912260" y="724984"/>
            <a:ext cx="1905928" cy="525886"/>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smtClean="0"/>
              <a:t>DEGEO</a:t>
            </a:r>
          </a:p>
          <a:p>
            <a:r>
              <a:rPr lang="pt-BR" dirty="0" smtClean="0"/>
              <a:t>Departamento de Geologia</a:t>
            </a:r>
            <a:endParaRPr lang="pt-BR" dirty="0"/>
          </a:p>
        </p:txBody>
      </p:sp>
      <p:sp>
        <p:nvSpPr>
          <p:cNvPr id="12" name="CaixaDeTexto 11"/>
          <p:cNvSpPr txBox="1"/>
          <p:nvPr/>
        </p:nvSpPr>
        <p:spPr>
          <a:xfrm>
            <a:off x="4225023" y="724984"/>
            <a:ext cx="2556284" cy="525886"/>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smtClean="0"/>
              <a:t>DEREM</a:t>
            </a:r>
          </a:p>
          <a:p>
            <a:r>
              <a:rPr lang="pt-BR" dirty="0" smtClean="0"/>
              <a:t>Departamento de Recursos Minerais</a:t>
            </a:r>
            <a:endParaRPr lang="pt-BR" dirty="0"/>
          </a:p>
        </p:txBody>
      </p:sp>
      <p:sp>
        <p:nvSpPr>
          <p:cNvPr id="13" name="CaixaDeTexto 12"/>
          <p:cNvSpPr txBox="1"/>
          <p:nvPr/>
        </p:nvSpPr>
        <p:spPr>
          <a:xfrm>
            <a:off x="6912261" y="1331346"/>
            <a:ext cx="1905928" cy="540830"/>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Aft>
                <a:spcPts val="400"/>
              </a:spcAft>
            </a:pPr>
            <a:r>
              <a:rPr lang="pt-BR" dirty="0" smtClean="0"/>
              <a:t>Geologia básica</a:t>
            </a:r>
          </a:p>
          <a:p>
            <a:pPr>
              <a:spcAft>
                <a:spcPts val="400"/>
              </a:spcAft>
            </a:pPr>
            <a:r>
              <a:rPr lang="pt-BR" dirty="0" smtClean="0"/>
              <a:t>Geofísica</a:t>
            </a:r>
            <a:endParaRPr lang="pt-BR" dirty="0"/>
          </a:p>
        </p:txBody>
      </p:sp>
      <p:sp>
        <p:nvSpPr>
          <p:cNvPr id="14" name="CaixaDeTexto 13"/>
          <p:cNvSpPr txBox="1"/>
          <p:nvPr/>
        </p:nvSpPr>
        <p:spPr>
          <a:xfrm>
            <a:off x="4225023" y="1331346"/>
            <a:ext cx="2556284" cy="1156384"/>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Aft>
                <a:spcPts val="400"/>
              </a:spcAft>
            </a:pPr>
            <a:r>
              <a:rPr lang="pt-BR" dirty="0" smtClean="0"/>
              <a:t>Economia mineral e geologia exploratória</a:t>
            </a:r>
          </a:p>
          <a:p>
            <a:pPr>
              <a:spcAft>
                <a:spcPts val="400"/>
              </a:spcAft>
            </a:pPr>
            <a:r>
              <a:rPr lang="pt-BR" dirty="0" smtClean="0"/>
              <a:t>Geologia econômica</a:t>
            </a:r>
          </a:p>
          <a:p>
            <a:pPr>
              <a:spcAft>
                <a:spcPts val="400"/>
              </a:spcAft>
            </a:pPr>
            <a:r>
              <a:rPr lang="pt-BR" dirty="0" smtClean="0"/>
              <a:t>Geoquímica</a:t>
            </a:r>
          </a:p>
          <a:p>
            <a:pPr>
              <a:spcAft>
                <a:spcPts val="400"/>
              </a:spcAft>
            </a:pPr>
            <a:r>
              <a:rPr lang="pt-BR" dirty="0" smtClean="0"/>
              <a:t>Minerais e rochas industriais</a:t>
            </a:r>
          </a:p>
          <a:p>
            <a:pPr>
              <a:spcAft>
                <a:spcPts val="400"/>
              </a:spcAft>
            </a:pPr>
            <a:r>
              <a:rPr lang="pt-BR" dirty="0" smtClean="0"/>
              <a:t>Pesquisa de minerais estratégicos</a:t>
            </a:r>
            <a:endParaRPr lang="pt-BR" dirty="0"/>
          </a:p>
        </p:txBody>
      </p:sp>
      <p:pic>
        <p:nvPicPr>
          <p:cNvPr id="6" name="Imagem 5"/>
          <p:cNvPicPr>
            <a:picLocks noChangeAspect="1"/>
          </p:cNvPicPr>
          <p:nvPr/>
        </p:nvPicPr>
        <p:blipFill rotWithShape="1">
          <a:blip r:embed="rId6" cstate="print">
            <a:extLst>
              <a:ext uri="{28A0092B-C50C-407E-A947-70E740481C1C}">
                <a14:useLocalDpi xmlns:a14="http://schemas.microsoft.com/office/drawing/2010/main" val="0"/>
              </a:ext>
            </a:extLst>
          </a:blip>
          <a:srcRect t="22000" r="20522" b="6548"/>
          <a:stretch/>
        </p:blipFill>
        <p:spPr>
          <a:xfrm>
            <a:off x="2123728" y="3519734"/>
            <a:ext cx="1883975" cy="1284264"/>
          </a:xfrm>
          <a:prstGeom prst="rect">
            <a:avLst/>
          </a:prstGeom>
          <a:ln>
            <a:solidFill>
              <a:schemeClr val="bg1"/>
            </a:solidFill>
          </a:ln>
          <a:effectLst>
            <a:outerShdw blurRad="190500" algn="tl" rotWithShape="0">
              <a:srgbClr val="000000">
                <a:alpha val="70000"/>
              </a:srgbClr>
            </a:outerShdw>
          </a:effectLst>
        </p:spPr>
      </p:pic>
      <p:sp>
        <p:nvSpPr>
          <p:cNvPr id="17" name="CaixaDeTexto 16"/>
          <p:cNvSpPr txBox="1"/>
          <p:nvPr/>
        </p:nvSpPr>
        <p:spPr>
          <a:xfrm>
            <a:off x="4211961" y="2571660"/>
            <a:ext cx="2569346" cy="29929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72000" rIns="90000" bIns="72000" rtlCol="0" anchor="ctr" anchorCtr="0">
            <a:spAutoFit/>
          </a:bodyPr>
          <a:lstStyle>
            <a:defPPr>
              <a:defRPr lang="pt-BR"/>
            </a:defPPr>
            <a:lvl1pPr algn="ctr">
              <a:lnSpc>
                <a:spcPct val="100000"/>
              </a:lnSpc>
              <a:defRPr sz="1000" b="1"/>
            </a:lvl1pPr>
          </a:lstStyle>
          <a:p>
            <a:r>
              <a:rPr lang="pt-BR" dirty="0"/>
              <a:t>ATIVIDADES</a:t>
            </a:r>
          </a:p>
        </p:txBody>
      </p:sp>
      <p:sp>
        <p:nvSpPr>
          <p:cNvPr id="18" name="Retângulo 17"/>
          <p:cNvSpPr/>
          <p:nvPr/>
        </p:nvSpPr>
        <p:spPr>
          <a:xfrm>
            <a:off x="4211960" y="2950066"/>
            <a:ext cx="2569345" cy="1669345"/>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90000" rtlCol="0">
            <a:spAutoFit/>
          </a:bodyPr>
          <a:lstStyle/>
          <a:p>
            <a:pPr marL="171450" indent="-171450">
              <a:spcAft>
                <a:spcPts val="400"/>
              </a:spcAft>
              <a:buFont typeface="Arial" panose="020B0604020202020204" pitchFamily="34" charset="0"/>
              <a:buChar char="•"/>
            </a:pPr>
            <a:r>
              <a:rPr lang="pt-BR" sz="1000" spc="-1" dirty="0">
                <a:latin typeface="Calibri"/>
                <a:ea typeface="Arial"/>
              </a:rPr>
              <a:t>Mapeamento geológico;</a:t>
            </a:r>
          </a:p>
          <a:p>
            <a:pPr marL="171450" indent="-171450">
              <a:spcAft>
                <a:spcPts val="400"/>
              </a:spcAft>
              <a:buFont typeface="Arial" panose="020B0604020202020204" pitchFamily="34" charset="0"/>
              <a:buChar char="•"/>
            </a:pPr>
            <a:r>
              <a:rPr lang="pt-BR" sz="1000" spc="-1" dirty="0">
                <a:latin typeface="Calibri"/>
                <a:ea typeface="Arial"/>
              </a:rPr>
              <a:t>Confecção de mapas, notas explicativas e relatórios técnicos;</a:t>
            </a:r>
          </a:p>
          <a:p>
            <a:pPr marL="171450" indent="-171450">
              <a:spcAft>
                <a:spcPts val="400"/>
              </a:spcAft>
              <a:buFont typeface="Arial" panose="020B0604020202020204" pitchFamily="34" charset="0"/>
              <a:buChar char="•"/>
            </a:pPr>
            <a:r>
              <a:rPr lang="pt-BR" sz="1000" spc="-1" dirty="0">
                <a:latin typeface="Calibri"/>
                <a:ea typeface="Arial"/>
              </a:rPr>
              <a:t>Preenchimento de banco de dados;</a:t>
            </a:r>
          </a:p>
          <a:p>
            <a:pPr marL="171450" indent="-171450">
              <a:spcAft>
                <a:spcPts val="400"/>
              </a:spcAft>
              <a:buFont typeface="Arial" panose="020B0604020202020204" pitchFamily="34" charset="0"/>
              <a:buChar char="•"/>
            </a:pPr>
            <a:r>
              <a:rPr lang="pt-BR" sz="1000" spc="-1" dirty="0">
                <a:latin typeface="Calibri"/>
                <a:ea typeface="Arial"/>
              </a:rPr>
              <a:t>Elaboração de arquivos vetoriais relacionados;</a:t>
            </a:r>
          </a:p>
          <a:p>
            <a:pPr marL="171450" indent="-171450">
              <a:spcAft>
                <a:spcPts val="400"/>
              </a:spcAft>
              <a:buFont typeface="Arial" panose="020B0604020202020204" pitchFamily="34" charset="0"/>
              <a:buChar char="•"/>
            </a:pPr>
            <a:r>
              <a:rPr lang="pt-BR" sz="1000" spc="-1" dirty="0">
                <a:latin typeface="Calibri"/>
                <a:ea typeface="Arial"/>
              </a:rPr>
              <a:t>Coleta de amostras de minerais e rochas;</a:t>
            </a:r>
          </a:p>
          <a:p>
            <a:pPr marL="171450" indent="-171450">
              <a:spcAft>
                <a:spcPts val="400"/>
              </a:spcAft>
              <a:buFont typeface="Arial" panose="020B0604020202020204" pitchFamily="34" charset="0"/>
              <a:buChar char="•"/>
            </a:pPr>
            <a:r>
              <a:rPr lang="pt-BR" sz="1000" spc="-1" dirty="0">
                <a:latin typeface="Calibri"/>
                <a:ea typeface="Arial"/>
              </a:rPr>
              <a:t>Descrição </a:t>
            </a:r>
            <a:r>
              <a:rPr lang="pt-BR" sz="1000" spc="-1" dirty="0" err="1">
                <a:latin typeface="Calibri"/>
                <a:ea typeface="Arial"/>
              </a:rPr>
              <a:t>petrográfica</a:t>
            </a:r>
            <a:r>
              <a:rPr lang="pt-BR" sz="1000" spc="-1" dirty="0">
                <a:latin typeface="Calibri"/>
                <a:ea typeface="Arial"/>
              </a:rPr>
              <a:t>.</a:t>
            </a:r>
          </a:p>
        </p:txBody>
      </p:sp>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1593" y="1997404"/>
            <a:ext cx="1942928" cy="2590570"/>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rotWithShape="1">
          <a:blip r:embed="rId8" cstate="print">
            <a:extLst>
              <a:ext uri="{28A0092B-C50C-407E-A947-70E740481C1C}">
                <a14:useLocalDpi xmlns:a14="http://schemas.microsoft.com/office/drawing/2010/main" val="0"/>
              </a:ext>
            </a:extLst>
          </a:blip>
          <a:srcRect r="50628" b="50930"/>
          <a:stretch/>
        </p:blipFill>
        <p:spPr>
          <a:xfrm>
            <a:off x="179512" y="3519734"/>
            <a:ext cx="1716071" cy="1284264"/>
          </a:xfrm>
          <a:prstGeom prst="rect">
            <a:avLst/>
          </a:prstGeom>
          <a:ln>
            <a:solidFill>
              <a:schemeClr val="bg1"/>
            </a:solid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8" name="CaixaDeTexto 7"/>
          <p:cNvSpPr txBox="1"/>
          <p:nvPr/>
        </p:nvSpPr>
        <p:spPr>
          <a:xfrm>
            <a:off x="611560" y="206132"/>
            <a:ext cx="8064896" cy="40277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sz="1200" dirty="0" smtClean="0"/>
              <a:t>DEPARTAMENTO DE GEOLOGIA - DEGEO</a:t>
            </a:r>
            <a:endParaRPr lang="pt-BR" sz="1200" dirty="0"/>
          </a:p>
        </p:txBody>
      </p:sp>
      <p:sp>
        <p:nvSpPr>
          <p:cNvPr id="3" name="Retângulo 2"/>
          <p:cNvSpPr/>
          <p:nvPr/>
        </p:nvSpPr>
        <p:spPr>
          <a:xfrm>
            <a:off x="395536" y="700680"/>
            <a:ext cx="8424936" cy="707886"/>
          </a:xfrm>
          <a:prstGeom prst="rect">
            <a:avLst/>
          </a:prstGeom>
        </p:spPr>
        <p:txBody>
          <a:bodyPr wrap="square">
            <a:spAutoFit/>
          </a:bodyPr>
          <a:lstStyle/>
          <a:p>
            <a:pPr algn="just"/>
            <a:r>
              <a:rPr lang="pt-BR" sz="1000" dirty="0"/>
              <a:t>O DEGEO </a:t>
            </a:r>
            <a:r>
              <a:rPr lang="pt-BR" sz="1000" dirty="0" smtClean="0"/>
              <a:t>tem </a:t>
            </a:r>
            <a:r>
              <a:rPr lang="pt-BR" sz="1000" dirty="0"/>
              <a:t>por objetivo </a:t>
            </a:r>
            <a:r>
              <a:rPr lang="pt-BR" sz="1000" dirty="0" smtClean="0"/>
              <a:t>a </a:t>
            </a:r>
            <a:r>
              <a:rPr lang="pt-BR" sz="1000" dirty="0"/>
              <a:t>condução dos assuntos relativos à geologia-básica </a:t>
            </a:r>
            <a:r>
              <a:rPr lang="pt-BR" sz="1000" dirty="0" smtClean="0"/>
              <a:t> e cartografia </a:t>
            </a:r>
            <a:r>
              <a:rPr lang="pt-BR" sz="1000" dirty="0"/>
              <a:t>geológica regional</a:t>
            </a:r>
            <a:r>
              <a:rPr lang="pt-BR" sz="1000" dirty="0" smtClean="0"/>
              <a:t>, </a:t>
            </a:r>
            <a:r>
              <a:rPr lang="pt-BR" sz="1000" dirty="0"/>
              <a:t>bem como das atividades centralizadas de apoio à realização dos diversos programas, subprogramas e projetos da empresa, subsidiando o planejamento técnico-operacional </a:t>
            </a:r>
            <a:r>
              <a:rPr lang="pt-BR" sz="1000" dirty="0" smtClean="0"/>
              <a:t>da </a:t>
            </a:r>
            <a:r>
              <a:rPr lang="pt-BR" sz="1000" dirty="0"/>
              <a:t>CPRM</a:t>
            </a:r>
            <a:r>
              <a:rPr lang="pt-BR" sz="1000" dirty="0" smtClean="0"/>
              <a:t>. Uma geologia </a:t>
            </a:r>
            <a:r>
              <a:rPr lang="pt-BR" sz="1000" dirty="0"/>
              <a:t>básica eficiente </a:t>
            </a:r>
            <a:r>
              <a:rPr lang="pt-BR" sz="1000" dirty="0" smtClean="0"/>
              <a:t>permite </a:t>
            </a:r>
            <a:r>
              <a:rPr lang="pt-BR" sz="1000" dirty="0"/>
              <a:t>ampliar as perspectivas de novas descobertas minerais, ou expansão daquelas já conhecidas, além de prover conhecimento para uma melhor gestão do território nacional e dos recursos minerais.</a:t>
            </a:r>
          </a:p>
        </p:txBody>
      </p:sp>
      <p:sp>
        <p:nvSpPr>
          <p:cNvPr id="18" name="CaixaDeTexto 17"/>
          <p:cNvSpPr txBox="1"/>
          <p:nvPr/>
        </p:nvSpPr>
        <p:spPr>
          <a:xfrm>
            <a:off x="384496" y="1527981"/>
            <a:ext cx="2603328" cy="29929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72000" rIns="90000" bIns="72000" rtlCol="0" anchor="ctr" anchorCtr="0">
            <a:spAutoFit/>
          </a:bodyPr>
          <a:lstStyle>
            <a:defPPr>
              <a:defRPr lang="pt-BR"/>
            </a:defPPr>
            <a:lvl1pPr algn="ctr">
              <a:lnSpc>
                <a:spcPct val="100000"/>
              </a:lnSpc>
              <a:defRPr sz="1000" b="1"/>
            </a:lvl1pPr>
          </a:lstStyle>
          <a:p>
            <a:r>
              <a:rPr lang="pt-BR" dirty="0" smtClean="0"/>
              <a:t>PARTICIPAÇÃO EM PROJETOS</a:t>
            </a:r>
            <a:endParaRPr lang="pt-BR" dirty="0"/>
          </a:p>
        </p:txBody>
      </p:sp>
      <p:pic>
        <p:nvPicPr>
          <p:cNvPr id="2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3387" b="3994"/>
          <a:stretch/>
        </p:blipFill>
        <p:spPr bwMode="auto">
          <a:xfrm>
            <a:off x="1117241" y="4474851"/>
            <a:ext cx="1137837" cy="331869"/>
          </a:xfrm>
          <a:prstGeom prst="round2DiagRect">
            <a:avLst>
              <a:gd name="adj1" fmla="val 16667"/>
              <a:gd name="adj2" fmla="val 0"/>
            </a:avLst>
          </a:prstGeom>
          <a:solidFill>
            <a:schemeClr val="bg1"/>
          </a:solidFill>
          <a:ln w="9525">
            <a:solidFill>
              <a:schemeClr val="tx1"/>
            </a:solidFill>
            <a:miter lim="800000"/>
            <a:headEnd/>
            <a:tailEnd/>
          </a:ln>
          <a:effectLst>
            <a:outerShdw blurRad="254000" algn="tl" rotWithShape="0">
              <a:srgbClr val="000000">
                <a:alpha val="43000"/>
              </a:srgbClr>
            </a:outerShdw>
          </a:effectLst>
          <a:extLst/>
        </p:spPr>
      </p:pic>
      <p:sp>
        <p:nvSpPr>
          <p:cNvPr id="16" name="CaixaDeTexto 15"/>
          <p:cNvSpPr txBox="1"/>
          <p:nvPr/>
        </p:nvSpPr>
        <p:spPr>
          <a:xfrm>
            <a:off x="395536" y="1923678"/>
            <a:ext cx="2592288" cy="2295601"/>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108000" rIns="108000" bIns="108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sz="800" dirty="0"/>
              <a:t>Mapa Geológico Integrado do Estado do Ceará (2003) e Mapa Geológico e de Recursos Minerais do Estado do </a:t>
            </a:r>
            <a:r>
              <a:rPr lang="pt-BR" sz="800" dirty="0" smtClean="0"/>
              <a:t>Ceará (2020);</a:t>
            </a:r>
            <a:endParaRPr lang="pt-BR" sz="800" dirty="0"/>
          </a:p>
          <a:p>
            <a:r>
              <a:rPr lang="pt-BR" sz="800" dirty="0"/>
              <a:t>Mapeamento de diversas folhas Geológicas 1:100.000 (Catarina, Mombaça, Itapipoca, Ipueiras, Crateús, Baturité, </a:t>
            </a:r>
            <a:r>
              <a:rPr lang="pt-BR" sz="800" dirty="0" err="1"/>
              <a:t>Bonhu</a:t>
            </a:r>
            <a:r>
              <a:rPr lang="pt-BR" sz="800" dirty="0"/>
              <a:t>, Banabuiú, Quixadá, Parambu, Senador Pompeu, Independência, Várzea do Boi, Novo Oriente, Tauá, Orós, Iguatu, Cedro e Cajazeiras;</a:t>
            </a:r>
          </a:p>
          <a:p>
            <a:r>
              <a:rPr lang="pt-BR" sz="800" dirty="0"/>
              <a:t>Mapeamento de diversas folhas Geológicas 1:100.000  em parcerias com universidades (</a:t>
            </a:r>
            <a:r>
              <a:rPr lang="pt-BR" sz="800" dirty="0" err="1"/>
              <a:t>Itatira</a:t>
            </a:r>
            <a:r>
              <a:rPr lang="pt-BR" sz="800" dirty="0"/>
              <a:t>, Boa Viagem, Quixeramobim, Granja, </a:t>
            </a:r>
            <a:r>
              <a:rPr lang="pt-BR" sz="800" dirty="0" err="1"/>
              <a:t>Taperuaba</a:t>
            </a:r>
            <a:r>
              <a:rPr lang="pt-BR" sz="800" dirty="0"/>
              <a:t>, Jaguaretama, Pio IX, Sobral, </a:t>
            </a:r>
            <a:r>
              <a:rPr lang="pt-BR" sz="800" dirty="0" err="1"/>
              <a:t>Frecheirinha</a:t>
            </a:r>
            <a:r>
              <a:rPr lang="pt-BR" sz="800" dirty="0"/>
              <a:t> e Ipu</a:t>
            </a:r>
            <a:r>
              <a:rPr lang="pt-BR" sz="800" dirty="0" smtClean="0"/>
              <a:t>;</a:t>
            </a:r>
          </a:p>
          <a:p>
            <a:r>
              <a:rPr lang="pt-BR" sz="800" dirty="0" smtClean="0"/>
              <a:t>Mapeamento </a:t>
            </a:r>
            <a:r>
              <a:rPr lang="pt-BR" sz="800" dirty="0"/>
              <a:t>geológico e integração geológico-geofísico-geoquímico na região de Granjeiro - </a:t>
            </a:r>
            <a:r>
              <a:rPr lang="pt-BR" sz="800" dirty="0" err="1"/>
              <a:t>Cococi</a:t>
            </a:r>
            <a:r>
              <a:rPr lang="pt-BR" sz="800" dirty="0"/>
              <a:t>, Ceará (escalas 1:250.000, 1:100.000 e 1:50.000</a:t>
            </a:r>
            <a:r>
              <a:rPr lang="pt-BR" sz="800" dirty="0" smtClean="0"/>
              <a:t>).</a:t>
            </a:r>
          </a:p>
        </p:txBody>
      </p:sp>
      <p:pic>
        <p:nvPicPr>
          <p:cNvPr id="5" name="Imagem 4"/>
          <p:cNvPicPr>
            <a:picLocks noChangeAspect="1"/>
          </p:cNvPicPr>
          <p:nvPr/>
        </p:nvPicPr>
        <p:blipFill rotWithShape="1">
          <a:blip r:embed="rId7" cstate="print">
            <a:extLst>
              <a:ext uri="{28A0092B-C50C-407E-A947-70E740481C1C}">
                <a14:useLocalDpi xmlns:a14="http://schemas.microsoft.com/office/drawing/2010/main" val="0"/>
              </a:ext>
            </a:extLst>
          </a:blip>
          <a:srcRect t="5044" b="1"/>
          <a:stretch/>
        </p:blipFill>
        <p:spPr>
          <a:xfrm>
            <a:off x="3148655" y="1504677"/>
            <a:ext cx="1965805" cy="1399974"/>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2533721"/>
            <a:ext cx="1540690" cy="2054253"/>
          </a:xfrm>
          <a:prstGeom prst="rect">
            <a:avLst/>
          </a:prstGeom>
          <a:ln>
            <a:solidFill>
              <a:schemeClr val="bg1"/>
            </a:solidFill>
          </a:ln>
          <a:effectLst>
            <a:outerShdw blurRad="190500" algn="tl" rotWithShape="0">
              <a:srgbClr val="000000">
                <a:alpha val="70000"/>
              </a:srgbClr>
            </a:outerShdw>
          </a:effectLst>
        </p:spPr>
      </p:pic>
      <p:pic>
        <p:nvPicPr>
          <p:cNvPr id="9" name="Image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3428" y="3109785"/>
            <a:ext cx="1965805" cy="1474354"/>
          </a:xfrm>
          <a:prstGeom prst="rect">
            <a:avLst/>
          </a:prstGeom>
          <a:ln>
            <a:solidFill>
              <a:schemeClr val="bg1"/>
            </a:solidFill>
          </a:ln>
          <a:effectLst>
            <a:outerShdw blurRad="190500" algn="tl" rotWithShape="0">
              <a:srgbClr val="000000">
                <a:alpha val="70000"/>
              </a:srgbClr>
            </a:outerShdw>
          </a:effectLst>
        </p:spPr>
      </p:pic>
      <p:pic>
        <p:nvPicPr>
          <p:cNvPr id="2" name="Imagem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24328" y="1381593"/>
            <a:ext cx="1103490" cy="1471320"/>
          </a:xfrm>
          <a:prstGeom prst="rect">
            <a:avLst/>
          </a:prstGeom>
          <a:ln>
            <a:solidFill>
              <a:schemeClr val="bg1"/>
            </a:solidFill>
          </a:ln>
          <a:effectLst>
            <a:outerShdw blurRad="190500" algn="tl" rotWithShape="0">
              <a:srgbClr val="000000">
                <a:alpha val="70000"/>
              </a:srgbClr>
            </a:outerShdw>
          </a:effectLst>
        </p:spPr>
      </p:pic>
      <p:pic>
        <p:nvPicPr>
          <p:cNvPr id="11" name="Imagem 10"/>
          <p:cNvPicPr>
            <a:picLocks noChangeAspect="1"/>
          </p:cNvPicPr>
          <p:nvPr/>
        </p:nvPicPr>
        <p:blipFill rotWithShape="1">
          <a:blip r:embed="rId11" cstate="print">
            <a:extLst>
              <a:ext uri="{28A0092B-C50C-407E-A947-70E740481C1C}">
                <a14:useLocalDpi xmlns:a14="http://schemas.microsoft.com/office/drawing/2010/main" val="0"/>
              </a:ext>
            </a:extLst>
          </a:blip>
          <a:srcRect t="1207"/>
          <a:stretch/>
        </p:blipFill>
        <p:spPr>
          <a:xfrm>
            <a:off x="5274860" y="1504677"/>
            <a:ext cx="1889428" cy="1399974"/>
          </a:xfrm>
          <a:prstGeom prst="rect">
            <a:avLst/>
          </a:prstGeom>
          <a:ln>
            <a:solidFill>
              <a:schemeClr val="bg1"/>
            </a:solidFill>
          </a:ln>
          <a:effectLst>
            <a:outerShdw blurRad="190500" algn="tl" rotWithShape="0">
              <a:srgbClr val="000000">
                <a:alpha val="70000"/>
              </a:srgbClr>
            </a:outerShdw>
          </a:effectLst>
        </p:spPr>
      </p:pic>
      <p:pic>
        <p:nvPicPr>
          <p:cNvPr id="17" name="Imagem 16"/>
          <p:cNvPicPr>
            <a:picLocks noChangeAspect="1"/>
          </p:cNvPicPr>
          <p:nvPr/>
        </p:nvPicPr>
        <p:blipFill rotWithShape="1">
          <a:blip r:embed="rId12" cstate="print">
            <a:extLst>
              <a:ext uri="{28A0092B-C50C-407E-A947-70E740481C1C}">
                <a14:useLocalDpi xmlns:a14="http://schemas.microsoft.com/office/drawing/2010/main" val="0"/>
              </a:ext>
            </a:extLst>
          </a:blip>
          <a:srcRect l="8400" b="6235"/>
          <a:stretch/>
        </p:blipFill>
        <p:spPr>
          <a:xfrm>
            <a:off x="5262106" y="3109785"/>
            <a:ext cx="1902182" cy="1460347"/>
          </a:xfrm>
          <a:prstGeom prst="rect">
            <a:avLst/>
          </a:prstGeom>
          <a:ln>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34459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8" name="CaixaDeTexto 7"/>
          <p:cNvSpPr txBox="1"/>
          <p:nvPr/>
        </p:nvSpPr>
        <p:spPr>
          <a:xfrm>
            <a:off x="611560" y="206132"/>
            <a:ext cx="8064896" cy="40277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sz="1200" dirty="0" smtClean="0"/>
              <a:t>DEPARTAMENTO DE RECURSOS MINERAIS - DEREM</a:t>
            </a:r>
          </a:p>
        </p:txBody>
      </p:sp>
      <p:sp>
        <p:nvSpPr>
          <p:cNvPr id="14" name="CaixaDeTexto 13"/>
          <p:cNvSpPr txBox="1"/>
          <p:nvPr/>
        </p:nvSpPr>
        <p:spPr>
          <a:xfrm>
            <a:off x="404295" y="2211253"/>
            <a:ext cx="2223489" cy="2119417"/>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36000" rIns="90000" bIns="36000" rtlCol="0" anchor="ctr" anchorCtr="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sz="900" dirty="0"/>
              <a:t>Projeto </a:t>
            </a:r>
            <a:r>
              <a:rPr lang="pt-BR" sz="900" dirty="0" smtClean="0"/>
              <a:t>Avaliação </a:t>
            </a:r>
            <a:r>
              <a:rPr lang="pt-BR" sz="900" dirty="0"/>
              <a:t>do Potencial Mineral do Noroeste do </a:t>
            </a:r>
            <a:r>
              <a:rPr lang="pt-BR" sz="900" dirty="0" smtClean="0"/>
              <a:t>Ceará </a:t>
            </a:r>
            <a:r>
              <a:rPr lang="pt-BR" sz="900" dirty="0"/>
              <a:t>(Mapa geológico e de </a:t>
            </a:r>
            <a:r>
              <a:rPr lang="pt-BR" sz="900" dirty="0" err="1"/>
              <a:t>Prospectividade</a:t>
            </a:r>
            <a:r>
              <a:rPr lang="pt-BR" sz="900" dirty="0"/>
              <a:t>);</a:t>
            </a:r>
          </a:p>
          <a:p>
            <a:r>
              <a:rPr lang="pt-BR" sz="900" dirty="0"/>
              <a:t>Projeto </a:t>
            </a:r>
            <a:r>
              <a:rPr lang="pt-BR" sz="900" dirty="0" smtClean="0"/>
              <a:t>Áreas </a:t>
            </a:r>
            <a:r>
              <a:rPr lang="pt-BR" sz="900" dirty="0"/>
              <a:t>de relevante interesse mineral Tróia-Pedra </a:t>
            </a:r>
            <a:r>
              <a:rPr lang="pt-BR" sz="900" dirty="0" smtClean="0"/>
              <a:t>Branca </a:t>
            </a:r>
            <a:r>
              <a:rPr lang="pt-BR" sz="900" dirty="0"/>
              <a:t>(Mapa Geológico e de Recursos </a:t>
            </a:r>
            <a:r>
              <a:rPr lang="pt-BR" sz="900" dirty="0" smtClean="0"/>
              <a:t>Minerais);</a:t>
            </a:r>
          </a:p>
          <a:p>
            <a:r>
              <a:rPr lang="pt-BR" sz="900" dirty="0" smtClean="0"/>
              <a:t>Projeto Materiais de Construção Civil na Região Metropolitana de Fortaleza;</a:t>
            </a:r>
          </a:p>
          <a:p>
            <a:r>
              <a:rPr lang="pt-BR" sz="900" dirty="0"/>
              <a:t>Projeto fosfato </a:t>
            </a:r>
            <a:r>
              <a:rPr lang="pt-BR" sz="900" dirty="0" smtClean="0"/>
              <a:t>Brasil, Parte II;</a:t>
            </a:r>
            <a:endParaRPr lang="pt-BR" sz="900" dirty="0"/>
          </a:p>
          <a:p>
            <a:r>
              <a:rPr lang="pt-BR" sz="900" dirty="0" smtClean="0"/>
              <a:t>Projeto Rochas Ornamentais do Ceará;</a:t>
            </a:r>
          </a:p>
          <a:p>
            <a:r>
              <a:rPr lang="pt-BR" sz="900" dirty="0"/>
              <a:t>Projeto “Avaliação do Potencial da Grafita no Brasil </a:t>
            </a:r>
            <a:r>
              <a:rPr lang="pt-BR" sz="900" dirty="0" smtClean="0"/>
              <a:t>”.</a:t>
            </a:r>
            <a:endParaRPr lang="pt-BR" sz="900" dirty="0"/>
          </a:p>
        </p:txBody>
      </p:sp>
      <p:sp>
        <p:nvSpPr>
          <p:cNvPr id="3" name="Retângulo 2"/>
          <p:cNvSpPr/>
          <p:nvPr/>
        </p:nvSpPr>
        <p:spPr>
          <a:xfrm>
            <a:off x="395536" y="700680"/>
            <a:ext cx="8424936" cy="1015663"/>
          </a:xfrm>
          <a:prstGeom prst="rect">
            <a:avLst/>
          </a:prstGeom>
        </p:spPr>
        <p:txBody>
          <a:bodyPr wrap="square">
            <a:spAutoFit/>
          </a:bodyPr>
          <a:lstStyle/>
          <a:p>
            <a:r>
              <a:rPr lang="pt-BR" sz="1000" dirty="0"/>
              <a:t>O </a:t>
            </a:r>
            <a:r>
              <a:rPr lang="pt-BR" sz="1000" dirty="0" smtClean="0"/>
              <a:t>DEREM tem como objetivo executar </a:t>
            </a:r>
            <a:r>
              <a:rPr lang="pt-BR" sz="1000" dirty="0"/>
              <a:t>estudos geológicos voltados à caracterização e avaliação dos recursos minerais </a:t>
            </a:r>
            <a:r>
              <a:rPr lang="pt-BR" sz="1000" dirty="0" smtClean="0"/>
              <a:t>brasileiros. </a:t>
            </a:r>
            <a:r>
              <a:rPr lang="pt-BR" sz="1000" dirty="0"/>
              <a:t>São dados com papel de destaque na descoberta de alvos e zonas </a:t>
            </a:r>
            <a:r>
              <a:rPr lang="pt-BR" sz="1000" dirty="0" smtClean="0"/>
              <a:t>mineralizadas, em alguns casos, com </a:t>
            </a:r>
            <a:r>
              <a:rPr lang="pt-BR" sz="1000" dirty="0"/>
              <a:t>suporte </a:t>
            </a:r>
            <a:r>
              <a:rPr lang="pt-BR" sz="1000" dirty="0" smtClean="0"/>
              <a:t>de </a:t>
            </a:r>
            <a:r>
              <a:rPr lang="pt-BR" sz="1000" dirty="0"/>
              <a:t>mapas de </a:t>
            </a:r>
            <a:r>
              <a:rPr lang="pt-BR" sz="1000" dirty="0" err="1"/>
              <a:t>favorabilidade</a:t>
            </a:r>
            <a:r>
              <a:rPr lang="pt-BR" sz="1000" dirty="0" smtClean="0"/>
              <a:t>. Dentre </a:t>
            </a:r>
            <a:r>
              <a:rPr lang="pt-BR" sz="1000" dirty="0"/>
              <a:t>outras </a:t>
            </a:r>
            <a:r>
              <a:rPr lang="pt-BR" sz="1000" dirty="0" smtClean="0"/>
              <a:t>atividades atua no detalhamento do </a:t>
            </a:r>
            <a:r>
              <a:rPr lang="pt-BR" sz="1000" dirty="0"/>
              <a:t>potencial exploratório das províncias minerais brasileiras por meio de estudos </a:t>
            </a:r>
            <a:r>
              <a:rPr lang="pt-BR" sz="1000" dirty="0" err="1"/>
              <a:t>metalogenéticos</a:t>
            </a:r>
            <a:r>
              <a:rPr lang="pt-BR" sz="1000" dirty="0"/>
              <a:t> </a:t>
            </a:r>
            <a:r>
              <a:rPr lang="pt-BR" sz="1000" dirty="0" smtClean="0"/>
              <a:t>, desenvolve </a:t>
            </a:r>
            <a:r>
              <a:rPr lang="pt-BR" sz="1000" dirty="0"/>
              <a:t>pesquisas para identificar e ampliar o conhecimento em minerais críticos e estratégicos, incluindo insumos minerais para o agronegócio, minerais industriais e agregados para a construção </a:t>
            </a:r>
            <a:r>
              <a:rPr lang="pt-BR" sz="1000" dirty="0" smtClean="0"/>
              <a:t>civil, alimenta banco </a:t>
            </a:r>
            <a:r>
              <a:rPr lang="pt-BR" sz="1000" dirty="0"/>
              <a:t>de dados </a:t>
            </a:r>
            <a:r>
              <a:rPr lang="pt-BR" sz="1000" dirty="0" smtClean="0"/>
              <a:t>de áreas </a:t>
            </a:r>
            <a:r>
              <a:rPr lang="pt-BR" sz="1000" dirty="0"/>
              <a:t>pertencentes ao patrimônio mineral da </a:t>
            </a:r>
            <a:r>
              <a:rPr lang="pt-BR" sz="1000" dirty="0" smtClean="0"/>
              <a:t>CPRM e executa </a:t>
            </a:r>
            <a:r>
              <a:rPr lang="pt-BR" sz="1000" dirty="0"/>
              <a:t>levantamentos geoquímicos sistemáticos visando obter dados voltados para </a:t>
            </a:r>
            <a:r>
              <a:rPr lang="pt-BR" sz="1000" dirty="0" smtClean="0"/>
              <a:t>prospecção. </a:t>
            </a:r>
            <a:endParaRPr lang="pt-BR" sz="1000" dirty="0"/>
          </a:p>
        </p:txBody>
      </p:sp>
      <p:sp>
        <p:nvSpPr>
          <p:cNvPr id="18" name="CaixaDeTexto 17"/>
          <p:cNvSpPr txBox="1"/>
          <p:nvPr/>
        </p:nvSpPr>
        <p:spPr>
          <a:xfrm>
            <a:off x="404295" y="1812249"/>
            <a:ext cx="2234529" cy="29929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72000" rIns="90000" bIns="72000" rtlCol="0" anchor="ctr" anchorCtr="0">
            <a:spAutoFit/>
          </a:bodyPr>
          <a:lstStyle>
            <a:defPPr>
              <a:defRPr lang="pt-BR"/>
            </a:defPPr>
            <a:lvl1pPr algn="ctr">
              <a:lnSpc>
                <a:spcPct val="100000"/>
              </a:lnSpc>
              <a:defRPr sz="1000" b="1"/>
            </a:lvl1pPr>
          </a:lstStyle>
          <a:p>
            <a:r>
              <a:rPr lang="pt-BR" dirty="0" smtClean="0"/>
              <a:t>PARTICIPAÇÃO EM PROJETOS</a:t>
            </a:r>
            <a:endParaRPr lang="pt-BR" dirty="0"/>
          </a:p>
        </p:txBody>
      </p:sp>
      <p:pic>
        <p:nvPicPr>
          <p:cNvPr id="2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3387" b="3994"/>
          <a:stretch/>
        </p:blipFill>
        <p:spPr bwMode="auto">
          <a:xfrm>
            <a:off x="827584" y="4481462"/>
            <a:ext cx="1224136" cy="357039"/>
          </a:xfrm>
          <a:prstGeom prst="round2DiagRect">
            <a:avLst>
              <a:gd name="adj1" fmla="val 16667"/>
              <a:gd name="adj2" fmla="val 0"/>
            </a:avLst>
          </a:prstGeom>
          <a:solidFill>
            <a:schemeClr val="bg1"/>
          </a:solidFill>
          <a:ln w="9525">
            <a:solidFill>
              <a:schemeClr val="tx1"/>
            </a:solidFill>
            <a:miter lim="800000"/>
            <a:headEnd/>
            <a:tailEnd/>
          </a:ln>
          <a:effectLst>
            <a:outerShdw blurRad="254000" algn="tl" rotWithShape="0">
              <a:srgbClr val="000000">
                <a:alpha val="43000"/>
              </a:srgbClr>
            </a:outerShdw>
          </a:effectLst>
          <a:extLst/>
        </p:spPr>
      </p:pic>
      <p:pic>
        <p:nvPicPr>
          <p:cNvPr id="21" name="Imagem 20"/>
          <p:cNvPicPr>
            <a:picLocks noChangeAspect="1"/>
          </p:cNvPicPr>
          <p:nvPr/>
        </p:nvPicPr>
        <p:blipFill rotWithShape="1">
          <a:blip r:embed="rId7" cstate="print">
            <a:extLst>
              <a:ext uri="{28A0092B-C50C-407E-A947-70E740481C1C}">
                <a14:useLocalDpi xmlns:a14="http://schemas.microsoft.com/office/drawing/2010/main" val="0"/>
              </a:ext>
            </a:extLst>
          </a:blip>
          <a:srcRect l="8599" t="15904" r="1841" b="19608"/>
          <a:stretch/>
        </p:blipFill>
        <p:spPr>
          <a:xfrm flipH="1">
            <a:off x="6239939" y="3308961"/>
            <a:ext cx="2572139" cy="1389020"/>
          </a:xfrm>
          <a:prstGeom prst="rect">
            <a:avLst/>
          </a:prstGeom>
          <a:ln>
            <a:solidFill>
              <a:schemeClr val="bg1"/>
            </a:solidFill>
          </a:ln>
          <a:effectLst>
            <a:outerShdw blurRad="190500" algn="tl" rotWithShape="0">
              <a:srgbClr val="000000">
                <a:alpha val="70000"/>
              </a:srgbClr>
            </a:outerShdw>
          </a:effectLst>
        </p:spPr>
      </p:pic>
      <p:pic>
        <p:nvPicPr>
          <p:cNvPr id="24" name="Imagem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7124" y="1635646"/>
            <a:ext cx="2104955" cy="1497776"/>
          </a:xfrm>
          <a:prstGeom prst="rect">
            <a:avLst/>
          </a:prstGeom>
          <a:ln>
            <a:solidFill>
              <a:schemeClr val="bg1"/>
            </a:solidFill>
          </a:ln>
          <a:effectLst>
            <a:outerShdw blurRad="190500" algn="tl" rotWithShape="0">
              <a:srgbClr val="000000">
                <a:alpha val="70000"/>
              </a:srgbClr>
            </a:outerShdw>
          </a:effectLst>
        </p:spPr>
      </p:pic>
      <p:pic>
        <p:nvPicPr>
          <p:cNvPr id="13" name="Imagem 12"/>
          <p:cNvPicPr>
            <a:picLocks noChangeAspect="1"/>
          </p:cNvPicPr>
          <p:nvPr/>
        </p:nvPicPr>
        <p:blipFill rotWithShape="1">
          <a:blip r:embed="rId9" cstate="print">
            <a:extLst>
              <a:ext uri="{28A0092B-C50C-407E-A947-70E740481C1C}">
                <a14:useLocalDpi xmlns:a14="http://schemas.microsoft.com/office/drawing/2010/main" val="0"/>
              </a:ext>
            </a:extLst>
          </a:blip>
          <a:srcRect t="8282" b="1"/>
          <a:stretch/>
        </p:blipFill>
        <p:spPr>
          <a:xfrm>
            <a:off x="2760756" y="3284634"/>
            <a:ext cx="1307187" cy="1598568"/>
          </a:xfrm>
          <a:prstGeom prst="rect">
            <a:avLst/>
          </a:prstGeom>
          <a:ln>
            <a:solidFill>
              <a:schemeClr val="bg1"/>
            </a:solidFill>
          </a:ln>
          <a:effectLst>
            <a:outerShdw blurRad="190500" algn="tl" rotWithShape="0">
              <a:srgbClr val="000000">
                <a:alpha val="70000"/>
              </a:srgbClr>
            </a:outerShdw>
          </a:effectLst>
        </p:spPr>
      </p:pic>
      <p:pic>
        <p:nvPicPr>
          <p:cNvPr id="2" name="Imagem 1"/>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0756" y="1779662"/>
            <a:ext cx="1796818" cy="1347614"/>
          </a:xfrm>
          <a:prstGeom prst="rect">
            <a:avLst/>
          </a:prstGeom>
          <a:ln>
            <a:solidFill>
              <a:schemeClr val="bg1"/>
            </a:solidFill>
          </a:ln>
          <a:effectLst>
            <a:outerShdw blurRad="292100" dist="139700" dir="2700000" algn="tl" rotWithShape="0">
              <a:srgbClr val="333333">
                <a:alpha val="65000"/>
              </a:srgbClr>
            </a:outerShdw>
          </a:effectLst>
        </p:spPr>
      </p:pic>
      <p:pic>
        <p:nvPicPr>
          <p:cNvPr id="4" name="Imagem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83968" y="3435846"/>
            <a:ext cx="1728192" cy="1296144"/>
          </a:xfrm>
          <a:prstGeom prst="rect">
            <a:avLst/>
          </a:prstGeom>
          <a:ln>
            <a:solidFill>
              <a:schemeClr val="bg1"/>
            </a:solidFill>
          </a:ln>
          <a:effectLst>
            <a:outerShdw blurRad="292100" dist="139700" dir="2700000" algn="tl" rotWithShape="0">
              <a:srgbClr val="333333">
                <a:alpha val="65000"/>
              </a:srgbClr>
            </a:outerShdw>
          </a:effectLst>
        </p:spPr>
      </p:pic>
      <p:pic>
        <p:nvPicPr>
          <p:cNvPr id="22" name="Imagem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7984" y="1826839"/>
            <a:ext cx="2376264" cy="1501522"/>
          </a:xfrm>
          <a:prstGeom prst="rect">
            <a:avLst/>
          </a:prstGeom>
          <a:ln>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09661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8" name="CaixaDeTexto 7"/>
          <p:cNvSpPr txBox="1"/>
          <p:nvPr/>
        </p:nvSpPr>
        <p:spPr>
          <a:xfrm>
            <a:off x="611560" y="206132"/>
            <a:ext cx="8064896" cy="40277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sz="1200" dirty="0" smtClean="0"/>
              <a:t>AVALIAÇÃO DO POTENCIAL DA GRAFITA NO BRASIL, FASE II</a:t>
            </a:r>
          </a:p>
        </p:txBody>
      </p:sp>
      <p:sp>
        <p:nvSpPr>
          <p:cNvPr id="3" name="Retângulo 2"/>
          <p:cNvSpPr/>
          <p:nvPr/>
        </p:nvSpPr>
        <p:spPr>
          <a:xfrm>
            <a:off x="395536" y="700680"/>
            <a:ext cx="8424936" cy="1323439"/>
          </a:xfrm>
          <a:prstGeom prst="rect">
            <a:avLst/>
          </a:prstGeom>
        </p:spPr>
        <p:txBody>
          <a:bodyPr wrap="square">
            <a:spAutoFit/>
          </a:bodyPr>
          <a:lstStyle/>
          <a:p>
            <a:r>
              <a:rPr lang="pt-BR" sz="1000" dirty="0" smtClean="0"/>
              <a:t>O projeto “Avaliação do Potencial da Grafita no Brasil, Fase II” é um produto em desenvolvimento, com previsão para conclusão em 2022. O estudo será um incentivo ao setor mineral do Estado do Ceará na prospecção de grafita que representa um mineral industrial estratégico para economia brasileira.</a:t>
            </a:r>
          </a:p>
          <a:p>
            <a:r>
              <a:rPr lang="pt-BR" sz="1000" dirty="0" smtClean="0"/>
              <a:t>Sabe-se que a </a:t>
            </a:r>
            <a:r>
              <a:rPr lang="pt-BR" sz="1000" dirty="0"/>
              <a:t>pesquisa de grafita tem-se intensificado atualmente devido a sua importância </a:t>
            </a:r>
            <a:r>
              <a:rPr lang="pt-BR" sz="1000" dirty="0" smtClean="0"/>
              <a:t>industrial. Um forte fator para o aumento </a:t>
            </a:r>
            <a:r>
              <a:rPr lang="pt-BR" sz="1000" dirty="0"/>
              <a:t>na demanda </a:t>
            </a:r>
            <a:r>
              <a:rPr lang="pt-BR" sz="1000" dirty="0" smtClean="0"/>
              <a:t>deste bem mineral deve-se pela </a:t>
            </a:r>
            <a:r>
              <a:rPr lang="pt-BR" sz="1000" dirty="0"/>
              <a:t>necessidade de se obter o </a:t>
            </a:r>
            <a:r>
              <a:rPr lang="pt-BR" sz="1000" dirty="0" err="1"/>
              <a:t>grafeno</a:t>
            </a:r>
            <a:r>
              <a:rPr lang="pt-BR" sz="1000" dirty="0"/>
              <a:t>, que hoje em dia é um material supervalorizado, principalmente, no mundo da tecnologia. No do Estado do Ceará têm-se várias ocorrências de grafita. Mapeamentos regionais </a:t>
            </a:r>
            <a:r>
              <a:rPr lang="pt-BR" sz="1000" dirty="0" smtClean="0"/>
              <a:t>e de </a:t>
            </a:r>
            <a:r>
              <a:rPr lang="pt-BR" sz="1000" dirty="0" err="1" smtClean="0"/>
              <a:t>semidetalhe</a:t>
            </a:r>
            <a:r>
              <a:rPr lang="pt-BR" sz="1000" dirty="0" smtClean="0"/>
              <a:t> em </a:t>
            </a:r>
            <a:r>
              <a:rPr lang="pt-BR" sz="1000" dirty="0"/>
              <a:t>escala 1: </a:t>
            </a:r>
            <a:r>
              <a:rPr lang="pt-BR" sz="1000" dirty="0" smtClean="0"/>
              <a:t>100.000  já </a:t>
            </a:r>
            <a:r>
              <a:rPr lang="pt-BR" sz="1000" dirty="0"/>
              <a:t>indicavam estas </a:t>
            </a:r>
            <a:r>
              <a:rPr lang="pt-BR" sz="1000" dirty="0" smtClean="0"/>
              <a:t>ocorrências. </a:t>
            </a:r>
            <a:r>
              <a:rPr lang="pt-BR" sz="1000" dirty="0"/>
              <a:t>Diante da potencialidade </a:t>
            </a:r>
            <a:r>
              <a:rPr lang="pt-BR" sz="1000" dirty="0" smtClean="0"/>
              <a:t>para grafita no estado, </a:t>
            </a:r>
            <a:r>
              <a:rPr lang="pt-BR" sz="1000" dirty="0"/>
              <a:t>propõe-se estudar a gênese e a relação dessas ocorrências com as unidades </a:t>
            </a:r>
            <a:r>
              <a:rPr lang="pt-BR" sz="1000" dirty="0" smtClean="0"/>
              <a:t>hospedeiras, </a:t>
            </a:r>
            <a:r>
              <a:rPr lang="pt-BR" sz="1000" dirty="0"/>
              <a:t>bem como entender </a:t>
            </a:r>
            <a:r>
              <a:rPr lang="pt-BR" sz="1000" dirty="0" smtClean="0"/>
              <a:t>sua evolução </a:t>
            </a:r>
            <a:r>
              <a:rPr lang="pt-BR" sz="1000" dirty="0"/>
              <a:t>no contexto geológico </a:t>
            </a:r>
            <a:r>
              <a:rPr lang="pt-BR" sz="1000" dirty="0" smtClean="0"/>
              <a:t>e defini-las temporalmente. Os produtos futuros serão:</a:t>
            </a:r>
            <a:endParaRPr lang="pt-BR" sz="1000" dirty="0"/>
          </a:p>
        </p:txBody>
      </p:sp>
      <p:sp>
        <p:nvSpPr>
          <p:cNvPr id="2" name="Retângulo 1"/>
          <p:cNvSpPr/>
          <p:nvPr/>
        </p:nvSpPr>
        <p:spPr>
          <a:xfrm>
            <a:off x="539552" y="2139702"/>
            <a:ext cx="2664296" cy="1015663"/>
          </a:xfrm>
          <a:prstGeom prst="rect">
            <a:avLst/>
          </a:prstGeom>
        </p:spPr>
        <p:txBody>
          <a:bodyPr wrap="square">
            <a:spAutoFit/>
          </a:bodyPr>
          <a:lstStyle/>
          <a:p>
            <a:pPr marL="171450" lvl="0" indent="-171450">
              <a:buFont typeface="Arial" panose="020B0604020202020204" pitchFamily="34" charset="0"/>
              <a:buChar char="•"/>
            </a:pPr>
            <a:r>
              <a:rPr lang="pt-BR" sz="1000" dirty="0"/>
              <a:t>Mapa </a:t>
            </a:r>
            <a:r>
              <a:rPr lang="pt-BR" sz="1000" dirty="0" smtClean="0"/>
              <a:t>geológico, </a:t>
            </a:r>
            <a:r>
              <a:rPr lang="pt-BR" sz="1000" dirty="0"/>
              <a:t>na escala 1: </a:t>
            </a:r>
            <a:r>
              <a:rPr lang="pt-BR" sz="1000" dirty="0" smtClean="0"/>
              <a:t>250.000;</a:t>
            </a:r>
          </a:p>
          <a:p>
            <a:pPr marL="171450" lvl="0" indent="-171450">
              <a:buFont typeface="Arial" panose="020B0604020202020204" pitchFamily="34" charset="0"/>
              <a:buChar char="•"/>
            </a:pPr>
            <a:r>
              <a:rPr lang="pt-BR" sz="1000" dirty="0" smtClean="0"/>
              <a:t>Mapa </a:t>
            </a:r>
            <a:r>
              <a:rPr lang="pt-BR" sz="1000" dirty="0"/>
              <a:t>de </a:t>
            </a:r>
            <a:r>
              <a:rPr lang="pt-BR" sz="1000" dirty="0" err="1"/>
              <a:t>favorabilidade</a:t>
            </a:r>
            <a:r>
              <a:rPr lang="pt-BR" sz="1000" dirty="0"/>
              <a:t> para grafita, na escala </a:t>
            </a:r>
            <a:r>
              <a:rPr lang="pt-BR" sz="1000" dirty="0" smtClean="0"/>
              <a:t>1:250.000;</a:t>
            </a:r>
            <a:endParaRPr lang="pt-BR" sz="1000" dirty="0"/>
          </a:p>
          <a:p>
            <a:pPr marL="171450" lvl="0" indent="-171450">
              <a:buFont typeface="Arial" panose="020B0604020202020204" pitchFamily="34" charset="0"/>
              <a:buChar char="•"/>
            </a:pPr>
            <a:r>
              <a:rPr lang="pt-BR" sz="1000" dirty="0"/>
              <a:t>Informe Mineral;</a:t>
            </a:r>
          </a:p>
          <a:p>
            <a:pPr marL="171450" lvl="0" indent="-171450">
              <a:buFont typeface="Arial" panose="020B0604020202020204" pitchFamily="34" charset="0"/>
              <a:buChar char="•"/>
            </a:pPr>
            <a:r>
              <a:rPr lang="pt-BR" sz="1000" dirty="0"/>
              <a:t>SIG do </a:t>
            </a:r>
            <a:r>
              <a:rPr lang="pt-BR" sz="1000" dirty="0" smtClean="0"/>
              <a:t>projeto;</a:t>
            </a:r>
            <a:endParaRPr lang="pt-BR" sz="1000" dirty="0"/>
          </a:p>
          <a:p>
            <a:pPr marL="171450" lvl="0" indent="-171450">
              <a:buFont typeface="Arial" panose="020B0604020202020204" pitchFamily="34" charset="0"/>
              <a:buChar char="•"/>
            </a:pPr>
            <a:r>
              <a:rPr lang="pt-BR" sz="1000" dirty="0" smtClean="0"/>
              <a:t>Banco de dados.</a:t>
            </a:r>
            <a:endParaRPr lang="pt-BR" sz="1000" dirty="0"/>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0003" y="2929451"/>
            <a:ext cx="2211364" cy="1658523"/>
          </a:xfrm>
          <a:prstGeom prst="rect">
            <a:avLst/>
          </a:prstGeom>
          <a:ln>
            <a:solidFill>
              <a:schemeClr val="bg1"/>
            </a:solidFill>
          </a:ln>
          <a:effectLst>
            <a:outerShdw blurRad="190500" algn="tl" rotWithShape="0">
              <a:srgbClr val="000000">
                <a:alpha val="70000"/>
              </a:srgbClr>
            </a:outerShdw>
          </a:effectLst>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47876" y="2131234"/>
            <a:ext cx="2128580" cy="1596435"/>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7984" y="2136964"/>
            <a:ext cx="1800200" cy="1350150"/>
          </a:xfrm>
          <a:prstGeom prst="rect">
            <a:avLst/>
          </a:prstGeom>
          <a:ln>
            <a:solidFill>
              <a:schemeClr val="bg1"/>
            </a:solidFill>
          </a:ln>
          <a:effectLst>
            <a:outerShdw blurRad="190500" algn="tl" rotWithShape="0">
              <a:srgbClr val="000000">
                <a:alpha val="70000"/>
              </a:srgbClr>
            </a:outerShdw>
          </a:effectLst>
        </p:spPr>
      </p:pic>
      <p:pic>
        <p:nvPicPr>
          <p:cNvPr id="10" name="Image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914" y="3361116"/>
            <a:ext cx="2019854" cy="1514890"/>
          </a:xfrm>
          <a:prstGeom prst="rect">
            <a:avLst/>
          </a:prstGeom>
          <a:ln>
            <a:solidFill>
              <a:schemeClr val="bg1"/>
            </a:solidFill>
          </a:ln>
          <a:effectLst>
            <a:outerShdw blurRad="190500" algn="tl" rotWithShape="0">
              <a:srgbClr val="000000">
                <a:alpha val="70000"/>
              </a:srgbClr>
            </a:outerShdw>
          </a:effectLst>
        </p:spPr>
      </p:pic>
      <p:pic>
        <p:nvPicPr>
          <p:cNvPr id="12" name="Image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4128" y="3291831"/>
            <a:ext cx="1728192" cy="1296144"/>
          </a:xfrm>
          <a:prstGeom prst="rect">
            <a:avLst/>
          </a:prstGeom>
          <a:ln>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35313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8" name="CaixaDeTexto 7"/>
          <p:cNvSpPr txBox="1"/>
          <p:nvPr/>
        </p:nvSpPr>
        <p:spPr>
          <a:xfrm>
            <a:off x="611560" y="206132"/>
            <a:ext cx="8064896" cy="40277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sz="1200" dirty="0" smtClean="0"/>
              <a:t>POTENCIALIDADE </a:t>
            </a:r>
            <a:r>
              <a:rPr lang="pt-BR" sz="1200" dirty="0"/>
              <a:t>PARA ROCHAS ORNAMENTAIS NO BRASIL (CEARÁ</a:t>
            </a:r>
            <a:r>
              <a:rPr lang="pt-BR" sz="1200" dirty="0" smtClean="0"/>
              <a:t>)</a:t>
            </a:r>
          </a:p>
        </p:txBody>
      </p:sp>
      <p:sp>
        <p:nvSpPr>
          <p:cNvPr id="3" name="Retângulo 2"/>
          <p:cNvSpPr/>
          <p:nvPr/>
        </p:nvSpPr>
        <p:spPr>
          <a:xfrm>
            <a:off x="395536" y="700680"/>
            <a:ext cx="8424936" cy="1323439"/>
          </a:xfrm>
          <a:prstGeom prst="rect">
            <a:avLst/>
          </a:prstGeom>
        </p:spPr>
        <p:txBody>
          <a:bodyPr wrap="square">
            <a:spAutoFit/>
          </a:bodyPr>
          <a:lstStyle/>
          <a:p>
            <a:r>
              <a:rPr lang="pt-BR" sz="1000" dirty="0"/>
              <a:t>O Ceará possui uma potencialidade geológica grande para rochas </a:t>
            </a:r>
            <a:r>
              <a:rPr lang="pt-BR" sz="1000" dirty="0" smtClean="0"/>
              <a:t>ornamentais. Neste contexto a residência de Fortaleza está a frente de mais </a:t>
            </a:r>
            <a:r>
              <a:rPr lang="pt-BR" sz="1000" dirty="0"/>
              <a:t>um produto em desenvolvimento, com previsão para conclusão em </a:t>
            </a:r>
            <a:r>
              <a:rPr lang="pt-BR" sz="1000" dirty="0" smtClean="0"/>
              <a:t>2022, intitulado “Potencialidades para Rochas Ornamentais no Brasil (Ceará)”. Atualmente </a:t>
            </a:r>
            <a:r>
              <a:rPr lang="pt-BR" sz="1000" dirty="0"/>
              <a:t>as empresas instaladas no estado apresentam um elevado </a:t>
            </a:r>
            <a:r>
              <a:rPr lang="pt-BR" sz="1000" i="1" dirty="0" err="1"/>
              <a:t>know</a:t>
            </a:r>
            <a:r>
              <a:rPr lang="pt-BR" sz="1000" i="1" dirty="0"/>
              <a:t> </a:t>
            </a:r>
            <a:r>
              <a:rPr lang="pt-BR" sz="1000" i="1" dirty="0" err="1"/>
              <a:t>how</a:t>
            </a:r>
            <a:r>
              <a:rPr lang="pt-BR" sz="1000" dirty="0"/>
              <a:t> no tocante as operações de lavra e beneficiamento, com um setor industrial moderno. </a:t>
            </a:r>
            <a:r>
              <a:rPr lang="pt-BR" sz="1000" dirty="0" smtClean="0"/>
              <a:t>No </a:t>
            </a:r>
            <a:r>
              <a:rPr lang="pt-BR" sz="1000" dirty="0"/>
              <a:t>entanto o estado carece de um documento cartográfico confiável, que mostre e caracterize as principais áreas potencialmente favoráveis para rochas ornamentais visando à descoberta de novos depósitos e </a:t>
            </a:r>
            <a:r>
              <a:rPr lang="pt-BR" sz="1000" dirty="0" err="1" smtClean="0"/>
              <a:t>jazimentos</a:t>
            </a:r>
            <a:r>
              <a:rPr lang="pt-BR" sz="1000" dirty="0" smtClean="0"/>
              <a:t>.</a:t>
            </a:r>
            <a:endParaRPr lang="pt-BR" sz="1000" dirty="0"/>
          </a:p>
          <a:p>
            <a:r>
              <a:rPr lang="pt-BR" sz="1000" dirty="0" smtClean="0"/>
              <a:t>O projeto tem como objetivo definir </a:t>
            </a:r>
            <a:r>
              <a:rPr lang="pt-BR" sz="1000" dirty="0"/>
              <a:t>áreas potenciais para rochas </a:t>
            </a:r>
            <a:r>
              <a:rPr lang="pt-BR" sz="1000" dirty="0" smtClean="0"/>
              <a:t>ornamentais e gerar uma </a:t>
            </a:r>
            <a:r>
              <a:rPr lang="pt-BR" sz="1000" dirty="0"/>
              <a:t>base atualizada de informações </a:t>
            </a:r>
            <a:r>
              <a:rPr lang="pt-BR" sz="1000" dirty="0" err="1"/>
              <a:t>georreferenciadas</a:t>
            </a:r>
            <a:r>
              <a:rPr lang="pt-BR" sz="1000" dirty="0"/>
              <a:t>, com as variedades tipológicas da indústria, criteriosamente caracterizadas, apoiada </a:t>
            </a:r>
            <a:r>
              <a:rPr lang="pt-BR" sz="1000" dirty="0" smtClean="0"/>
              <a:t>numa </a:t>
            </a:r>
            <a:r>
              <a:rPr lang="pt-BR" sz="1000" dirty="0"/>
              <a:t>cartografia geológica </a:t>
            </a:r>
            <a:r>
              <a:rPr lang="pt-BR" sz="1000" dirty="0" smtClean="0"/>
              <a:t>coesa </a:t>
            </a:r>
            <a:r>
              <a:rPr lang="pt-BR" sz="1000" dirty="0"/>
              <a:t>e em levantamentos </a:t>
            </a:r>
            <a:r>
              <a:rPr lang="pt-BR" sz="1000" dirty="0" err="1"/>
              <a:t>aerogeofísicos</a:t>
            </a:r>
            <a:r>
              <a:rPr lang="pt-BR" sz="1000" dirty="0"/>
              <a:t> recentes realizados no estado. </a:t>
            </a:r>
            <a:r>
              <a:rPr lang="pt-BR" sz="1000" dirty="0" smtClean="0"/>
              <a:t>Os produtos serão:</a:t>
            </a:r>
            <a:endParaRPr lang="pt-BR" sz="1000" dirty="0"/>
          </a:p>
        </p:txBody>
      </p:sp>
      <p:sp>
        <p:nvSpPr>
          <p:cNvPr id="2" name="Retângulo 1"/>
          <p:cNvSpPr/>
          <p:nvPr/>
        </p:nvSpPr>
        <p:spPr>
          <a:xfrm>
            <a:off x="467544" y="2067694"/>
            <a:ext cx="2376264" cy="861774"/>
          </a:xfrm>
          <a:prstGeom prst="rect">
            <a:avLst/>
          </a:prstGeom>
        </p:spPr>
        <p:txBody>
          <a:bodyPr wrap="square">
            <a:spAutoFit/>
          </a:bodyPr>
          <a:lstStyle/>
          <a:p>
            <a:pPr marL="171450" indent="-171450">
              <a:buFont typeface="Arial" panose="020B0604020202020204" pitchFamily="34" charset="0"/>
              <a:buChar char="•"/>
            </a:pPr>
            <a:r>
              <a:rPr lang="pt-BR" sz="1000" dirty="0"/>
              <a:t>Mapa de Potencialidade de Rochas Ornamentais do Estado do Ceará;</a:t>
            </a:r>
          </a:p>
          <a:p>
            <a:pPr marL="171450" indent="-171450">
              <a:buFont typeface="Arial" panose="020B0604020202020204" pitchFamily="34" charset="0"/>
              <a:buChar char="•"/>
            </a:pPr>
            <a:r>
              <a:rPr lang="pt-BR" sz="1000" dirty="0"/>
              <a:t>Informe Mineral;</a:t>
            </a:r>
          </a:p>
          <a:p>
            <a:pPr marL="171450" indent="-171450">
              <a:buFont typeface="Arial" panose="020B0604020202020204" pitchFamily="34" charset="0"/>
              <a:buChar char="•"/>
            </a:pPr>
            <a:r>
              <a:rPr lang="pt-BR" sz="1000" dirty="0"/>
              <a:t>SIG do projeto;</a:t>
            </a:r>
          </a:p>
          <a:p>
            <a:pPr marL="171450" indent="-171450">
              <a:buFont typeface="Arial" panose="020B0604020202020204" pitchFamily="34" charset="0"/>
              <a:buChar char="•"/>
            </a:pPr>
            <a:r>
              <a:rPr lang="pt-BR" sz="1000" dirty="0"/>
              <a:t>Banco de dados.</a:t>
            </a:r>
          </a:p>
        </p:txBody>
      </p:sp>
      <p:pic>
        <p:nvPicPr>
          <p:cNvPr id="5" name="Imagem 4"/>
          <p:cNvPicPr>
            <a:picLocks noChangeAspect="1"/>
          </p:cNvPicPr>
          <p:nvPr/>
        </p:nvPicPr>
        <p:blipFill rotWithShape="1">
          <a:blip r:embed="rId6" cstate="print">
            <a:extLst>
              <a:ext uri="{28A0092B-C50C-407E-A947-70E740481C1C}">
                <a14:useLocalDpi xmlns:a14="http://schemas.microsoft.com/office/drawing/2010/main" val="0"/>
              </a:ext>
            </a:extLst>
          </a:blip>
          <a:srcRect b="16417"/>
          <a:stretch/>
        </p:blipFill>
        <p:spPr>
          <a:xfrm>
            <a:off x="3851920" y="2067694"/>
            <a:ext cx="1166290" cy="1297054"/>
          </a:xfrm>
          <a:prstGeom prst="rect">
            <a:avLst/>
          </a:prstGeom>
          <a:ln>
            <a:solidFill>
              <a:schemeClr val="bg1"/>
            </a:solidFill>
          </a:ln>
          <a:effectLst>
            <a:outerShdw blurRad="190500" algn="tl" rotWithShape="0">
              <a:srgbClr val="000000">
                <a:alpha val="70000"/>
              </a:srgbClr>
            </a:outerShdw>
          </a:effectLst>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9427" y="1995686"/>
            <a:ext cx="2052229" cy="2736304"/>
          </a:xfrm>
          <a:prstGeom prst="rect">
            <a:avLst/>
          </a:prstGeom>
          <a:ln>
            <a:solidFill>
              <a:schemeClr val="bg1"/>
            </a:solidFill>
          </a:ln>
          <a:effectLst>
            <a:outerShdw blurRad="190500" algn="tl" rotWithShape="0">
              <a:srgbClr val="000000">
                <a:alpha val="70000"/>
              </a:srgbClr>
            </a:outerShdw>
          </a:effectLst>
        </p:spPr>
      </p:pic>
      <p:pic>
        <p:nvPicPr>
          <p:cNvPr id="9" name="Imagem 8"/>
          <p:cNvPicPr>
            <a:picLocks noChangeAspect="1"/>
          </p:cNvPicPr>
          <p:nvPr/>
        </p:nvPicPr>
        <p:blipFill rotWithShape="1">
          <a:blip r:embed="rId8" cstate="print">
            <a:extLst>
              <a:ext uri="{28A0092B-C50C-407E-A947-70E740481C1C}">
                <a14:useLocalDpi xmlns:a14="http://schemas.microsoft.com/office/drawing/2010/main" val="0"/>
              </a:ext>
            </a:extLst>
          </a:blip>
          <a:srcRect t="13013" b="8913"/>
          <a:stretch/>
        </p:blipFill>
        <p:spPr>
          <a:xfrm>
            <a:off x="3708726" y="3507854"/>
            <a:ext cx="2159418" cy="1267114"/>
          </a:xfrm>
          <a:prstGeom prst="rect">
            <a:avLst/>
          </a:prstGeom>
          <a:ln>
            <a:solidFill>
              <a:schemeClr val="bg1"/>
            </a:solidFill>
          </a:ln>
          <a:effectLst>
            <a:outerShdw blurRad="190500" algn="tl" rotWithShape="0">
              <a:srgbClr val="000000">
                <a:alpha val="70000"/>
              </a:srgbClr>
            </a:outerShdw>
          </a:effectLst>
        </p:spPr>
      </p:pic>
      <p:pic>
        <p:nvPicPr>
          <p:cNvPr id="11" name="Imagem 10"/>
          <p:cNvPicPr>
            <a:picLocks noChangeAspect="1"/>
          </p:cNvPicPr>
          <p:nvPr/>
        </p:nvPicPr>
        <p:blipFill rotWithShape="1">
          <a:blip r:embed="rId9" cstate="print">
            <a:extLst>
              <a:ext uri="{28A0092B-C50C-407E-A947-70E740481C1C}">
                <a14:useLocalDpi xmlns:a14="http://schemas.microsoft.com/office/drawing/2010/main" val="0"/>
              </a:ext>
            </a:extLst>
          </a:blip>
          <a:srcRect t="19717" b="4147"/>
          <a:stretch/>
        </p:blipFill>
        <p:spPr>
          <a:xfrm>
            <a:off x="411178" y="3075807"/>
            <a:ext cx="2975669" cy="1699162"/>
          </a:xfrm>
          <a:prstGeom prst="rect">
            <a:avLst/>
          </a:prstGeom>
          <a:ln>
            <a:solidFill>
              <a:schemeClr val="bg1"/>
            </a:solidFill>
          </a:ln>
          <a:effectLst>
            <a:outerShdw blurRad="190500" algn="tl" rotWithShape="0">
              <a:srgbClr val="000000">
                <a:alpha val="70000"/>
              </a:srgbClr>
            </a:outerShdw>
          </a:effectLst>
        </p:spPr>
      </p:pic>
      <p:pic>
        <p:nvPicPr>
          <p:cNvPr id="4" name="Imagem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364088" y="1995686"/>
            <a:ext cx="1234248" cy="1645663"/>
          </a:xfrm>
          <a:prstGeom prst="rect">
            <a:avLst/>
          </a:prstGeom>
          <a:ln>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47801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436320" y="410758"/>
            <a:ext cx="7686360"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graphicFrame>
        <p:nvGraphicFramePr>
          <p:cNvPr id="3" name="Tabela 2"/>
          <p:cNvGraphicFramePr>
            <a:graphicFrameLocks noGrp="1"/>
          </p:cNvGraphicFramePr>
          <p:nvPr>
            <p:extLst>
              <p:ext uri="{D42A27DB-BD31-4B8C-83A1-F6EECF244321}">
                <p14:modId xmlns:p14="http://schemas.microsoft.com/office/powerpoint/2010/main" val="1744714886"/>
              </p:ext>
            </p:extLst>
          </p:nvPr>
        </p:nvGraphicFramePr>
        <p:xfrm>
          <a:off x="2123729" y="3030862"/>
          <a:ext cx="4320479" cy="1629120"/>
        </p:xfrm>
        <a:graphic>
          <a:graphicData uri="http://schemas.openxmlformats.org/drawingml/2006/table">
            <a:tbl>
              <a:tblPr firstRow="1" firstCol="1" bandRow="1">
                <a:tableStyleId>{5C22544A-7EE6-4342-B048-85BDC9FD1C3A}</a:tableStyleId>
              </a:tblPr>
              <a:tblGrid>
                <a:gridCol w="1224135"/>
                <a:gridCol w="807953"/>
                <a:gridCol w="2288391"/>
              </a:tblGrid>
              <a:tr h="0">
                <a:tc>
                  <a:txBody>
                    <a:bodyPr/>
                    <a:lstStyle/>
                    <a:p>
                      <a:pPr algn="ctr">
                        <a:spcAft>
                          <a:spcPts val="0"/>
                        </a:spcAft>
                      </a:pPr>
                      <a:r>
                        <a:rPr lang="pt-BR" sz="800" dirty="0">
                          <a:effectLst/>
                        </a:rPr>
                        <a:t>REFO</a:t>
                      </a:r>
                      <a:endParaRPr lang="pt-BR" sz="800" dirty="0">
                        <a:effectLst/>
                        <a:latin typeface="Times New Roman"/>
                        <a:ea typeface="Times New Roman"/>
                      </a:endParaRPr>
                    </a:p>
                  </a:txBody>
                  <a:tcPr marL="68580" marR="68580" marT="36000" marB="36000" anchor="ctr">
                    <a:solidFill>
                      <a:srgbClr val="005EA4"/>
                    </a:solidFill>
                  </a:tcPr>
                </a:tc>
                <a:tc>
                  <a:txBody>
                    <a:bodyPr/>
                    <a:lstStyle/>
                    <a:p>
                      <a:pPr algn="ctr">
                        <a:spcAft>
                          <a:spcPts val="0"/>
                        </a:spcAft>
                      </a:pPr>
                      <a:r>
                        <a:rPr lang="pt-BR" sz="800" dirty="0">
                          <a:effectLst/>
                        </a:rPr>
                        <a:t>PERÍDO</a:t>
                      </a:r>
                      <a:endParaRPr lang="pt-BR" sz="800" dirty="0">
                        <a:effectLst/>
                        <a:latin typeface="Times New Roman"/>
                        <a:ea typeface="Times New Roman"/>
                      </a:endParaRPr>
                    </a:p>
                  </a:txBody>
                  <a:tcPr marL="68580" marR="68580" marT="36000" marB="36000" anchor="ctr">
                    <a:solidFill>
                      <a:srgbClr val="005EA4"/>
                    </a:solidFill>
                  </a:tcPr>
                </a:tc>
                <a:tc>
                  <a:txBody>
                    <a:bodyPr/>
                    <a:lstStyle/>
                    <a:p>
                      <a:pPr algn="ctr">
                        <a:spcAft>
                          <a:spcPts val="0"/>
                        </a:spcAft>
                      </a:pPr>
                      <a:r>
                        <a:rPr lang="pt-BR" sz="800" dirty="0">
                          <a:effectLst/>
                        </a:rPr>
                        <a:t>CHEFES E SUPERINTENDENTES</a:t>
                      </a:r>
                      <a:endParaRPr lang="pt-BR" sz="800" dirty="0">
                        <a:effectLst/>
                        <a:latin typeface="Times New Roman"/>
                        <a:ea typeface="Times New Roman"/>
                      </a:endParaRPr>
                    </a:p>
                  </a:txBody>
                  <a:tcPr marL="68580" marR="68580" marT="36000" marB="36000" anchor="ctr">
                    <a:solidFill>
                      <a:srgbClr val="005EA4"/>
                    </a:solidFill>
                  </a:tcPr>
                </a:tc>
              </a:tr>
              <a:tr h="0">
                <a:tc>
                  <a:txBody>
                    <a:bodyPr/>
                    <a:lstStyle/>
                    <a:p>
                      <a:pPr algn="ctr">
                        <a:spcAft>
                          <a:spcPts val="0"/>
                        </a:spcAft>
                      </a:pPr>
                      <a:r>
                        <a:rPr lang="pt-BR" sz="800" dirty="0">
                          <a:effectLst/>
                        </a:rPr>
                        <a:t>Residência</a:t>
                      </a:r>
                      <a:endParaRPr lang="pt-BR" sz="800" dirty="0">
                        <a:effectLst/>
                        <a:latin typeface="Times New Roman"/>
                        <a:ea typeface="Times New Roman"/>
                      </a:endParaRPr>
                    </a:p>
                  </a:txBody>
                  <a:tcPr marL="68580" marR="68580" marT="36000" marB="36000" anchor="ctr">
                    <a:solidFill>
                      <a:srgbClr val="0070C0"/>
                    </a:solidFill>
                  </a:tcPr>
                </a:tc>
                <a:tc>
                  <a:txBody>
                    <a:bodyPr/>
                    <a:lstStyle/>
                    <a:p>
                      <a:pPr algn="ctr">
                        <a:spcAft>
                          <a:spcPts val="0"/>
                        </a:spcAft>
                      </a:pPr>
                      <a:r>
                        <a:rPr lang="pt-BR" sz="800" dirty="0">
                          <a:effectLst/>
                        </a:rPr>
                        <a:t>1972 – 1977</a:t>
                      </a:r>
                    </a:p>
                    <a:p>
                      <a:pPr algn="ctr">
                        <a:spcAft>
                          <a:spcPts val="0"/>
                        </a:spcAft>
                      </a:pPr>
                      <a:r>
                        <a:rPr lang="pt-BR" sz="800" dirty="0">
                          <a:effectLst/>
                        </a:rPr>
                        <a:t>1977 – 1979</a:t>
                      </a:r>
                      <a:endParaRPr lang="pt-BR" sz="800" dirty="0">
                        <a:effectLst/>
                        <a:latin typeface="Times New Roman"/>
                        <a:ea typeface="Times New Roman"/>
                      </a:endParaRPr>
                    </a:p>
                  </a:txBody>
                  <a:tcPr marL="68580" marR="68580" marT="36000" marB="36000" anchor="ctr">
                    <a:solidFill>
                      <a:srgbClr val="8BCDFF"/>
                    </a:solidFill>
                  </a:tcPr>
                </a:tc>
                <a:tc>
                  <a:txBody>
                    <a:bodyPr/>
                    <a:lstStyle/>
                    <a:p>
                      <a:pPr algn="ctr">
                        <a:spcAft>
                          <a:spcPts val="0"/>
                        </a:spcAft>
                      </a:pPr>
                      <a:r>
                        <a:rPr lang="pt-BR" sz="800" b="1" dirty="0">
                          <a:effectLst/>
                        </a:rPr>
                        <a:t>Geólogo</a:t>
                      </a:r>
                      <a:r>
                        <a:rPr lang="pt-BR" sz="800" dirty="0">
                          <a:effectLst/>
                        </a:rPr>
                        <a:t> Gilberto Neves Pereira da Silva</a:t>
                      </a:r>
                    </a:p>
                    <a:p>
                      <a:pPr algn="ctr">
                        <a:spcAft>
                          <a:spcPts val="0"/>
                        </a:spcAft>
                      </a:pPr>
                      <a:r>
                        <a:rPr lang="pt-BR" sz="800" b="1" dirty="0">
                          <a:solidFill>
                            <a:schemeClr val="dk1"/>
                          </a:solidFill>
                          <a:effectLst/>
                          <a:latin typeface="+mn-lt"/>
                          <a:ea typeface="+mn-ea"/>
                          <a:cs typeface="+mn-cs"/>
                        </a:rPr>
                        <a:t>Geólogo </a:t>
                      </a:r>
                      <a:r>
                        <a:rPr lang="pt-BR" sz="800" dirty="0" smtClean="0">
                          <a:effectLst/>
                        </a:rPr>
                        <a:t>José Bernardino de França</a:t>
                      </a:r>
                      <a:endParaRPr lang="pt-BR" sz="800" dirty="0">
                        <a:effectLst/>
                        <a:latin typeface="Times New Roman"/>
                        <a:ea typeface="Times New Roman"/>
                      </a:endParaRPr>
                    </a:p>
                  </a:txBody>
                  <a:tcPr marL="68580" marR="68580" marT="36000" marB="36000" anchor="ctr">
                    <a:solidFill>
                      <a:srgbClr val="8BCDFF"/>
                    </a:solidFill>
                  </a:tcPr>
                </a:tc>
              </a:tr>
              <a:tr h="0">
                <a:tc>
                  <a:txBody>
                    <a:bodyPr/>
                    <a:lstStyle/>
                    <a:p>
                      <a:pPr algn="ctr">
                        <a:spcAft>
                          <a:spcPts val="0"/>
                        </a:spcAft>
                      </a:pPr>
                      <a:r>
                        <a:rPr lang="pt-BR" sz="800" dirty="0">
                          <a:effectLst/>
                        </a:rPr>
                        <a:t>Superintendência</a:t>
                      </a:r>
                      <a:endParaRPr lang="pt-BR" sz="800" dirty="0">
                        <a:effectLst/>
                        <a:latin typeface="Times New Roman"/>
                        <a:ea typeface="Times New Roman"/>
                      </a:endParaRPr>
                    </a:p>
                  </a:txBody>
                  <a:tcPr marL="68580" marR="68580" marT="36000" marB="36000" anchor="ctr">
                    <a:solidFill>
                      <a:srgbClr val="0070C0"/>
                    </a:solidFill>
                  </a:tcPr>
                </a:tc>
                <a:tc>
                  <a:txBody>
                    <a:bodyPr/>
                    <a:lstStyle/>
                    <a:p>
                      <a:pPr algn="ctr">
                        <a:spcAft>
                          <a:spcPts val="0"/>
                        </a:spcAft>
                      </a:pPr>
                      <a:r>
                        <a:rPr lang="pt-BR" sz="800" dirty="0">
                          <a:effectLst/>
                        </a:rPr>
                        <a:t>1979 – 1982</a:t>
                      </a:r>
                    </a:p>
                    <a:p>
                      <a:pPr algn="ctr">
                        <a:spcAft>
                          <a:spcPts val="0"/>
                        </a:spcAft>
                      </a:pPr>
                      <a:r>
                        <a:rPr lang="pt-BR" sz="800" dirty="0">
                          <a:effectLst/>
                        </a:rPr>
                        <a:t>1982 – 1985</a:t>
                      </a:r>
                      <a:endParaRPr lang="pt-BR" sz="800" dirty="0">
                        <a:effectLst/>
                        <a:latin typeface="Times New Roman"/>
                        <a:ea typeface="Times New Roman"/>
                      </a:endParaRPr>
                    </a:p>
                  </a:txBody>
                  <a:tcPr marL="68580" marR="68580" marT="36000" marB="36000" anchor="ctr">
                    <a:solidFill>
                      <a:srgbClr val="C5E6FF"/>
                    </a:solidFill>
                  </a:tcPr>
                </a:tc>
                <a:tc>
                  <a:txBody>
                    <a:bodyPr/>
                    <a:lstStyle/>
                    <a:p>
                      <a:pPr algn="ctr">
                        <a:spcAft>
                          <a:spcPts val="0"/>
                        </a:spcAft>
                      </a:pPr>
                      <a:r>
                        <a:rPr lang="pt-BR" sz="800" b="1" dirty="0">
                          <a:solidFill>
                            <a:schemeClr val="dk1"/>
                          </a:solidFill>
                          <a:effectLst/>
                          <a:latin typeface="+mn-lt"/>
                          <a:ea typeface="+mn-ea"/>
                          <a:cs typeface="+mn-cs"/>
                        </a:rPr>
                        <a:t>Geólogo</a:t>
                      </a:r>
                      <a:r>
                        <a:rPr lang="pt-BR" sz="800" dirty="0">
                          <a:effectLst/>
                        </a:rPr>
                        <a:t> </a:t>
                      </a:r>
                      <a:r>
                        <a:rPr lang="pt-BR" sz="800" dirty="0" smtClean="0">
                          <a:effectLst/>
                        </a:rPr>
                        <a:t>Manoel Alcides Rocha</a:t>
                      </a:r>
                    </a:p>
                    <a:p>
                      <a:pPr algn="ctr">
                        <a:spcAft>
                          <a:spcPts val="0"/>
                        </a:spcAft>
                      </a:pPr>
                      <a:r>
                        <a:rPr lang="pt-BR" sz="800" b="1" dirty="0" smtClean="0">
                          <a:solidFill>
                            <a:schemeClr val="dk1"/>
                          </a:solidFill>
                          <a:effectLst/>
                          <a:latin typeface="+mn-lt"/>
                          <a:ea typeface="+mn-ea"/>
                          <a:cs typeface="+mn-cs"/>
                        </a:rPr>
                        <a:t>Geólogo</a:t>
                      </a:r>
                      <a:r>
                        <a:rPr lang="pt-BR" sz="800" dirty="0" smtClean="0">
                          <a:effectLst/>
                        </a:rPr>
                        <a:t> </a:t>
                      </a:r>
                      <a:r>
                        <a:rPr lang="pt-BR" sz="800" dirty="0">
                          <a:effectLst/>
                        </a:rPr>
                        <a:t>José Carlos Rodrigues</a:t>
                      </a:r>
                      <a:endParaRPr lang="pt-BR" sz="800" dirty="0">
                        <a:effectLst/>
                        <a:latin typeface="Times New Roman"/>
                        <a:ea typeface="Times New Roman"/>
                      </a:endParaRPr>
                    </a:p>
                  </a:txBody>
                  <a:tcPr marL="68580" marR="68580" marT="36000" marB="36000" anchor="ctr">
                    <a:solidFill>
                      <a:srgbClr val="C5E6FF"/>
                    </a:solidFill>
                  </a:tcPr>
                </a:tc>
              </a:tr>
              <a:tr h="0">
                <a:tc>
                  <a:txBody>
                    <a:bodyPr/>
                    <a:lstStyle/>
                    <a:p>
                      <a:pPr algn="ctr">
                        <a:spcAft>
                          <a:spcPts val="0"/>
                        </a:spcAft>
                      </a:pPr>
                      <a:r>
                        <a:rPr lang="pt-BR" sz="800" dirty="0">
                          <a:effectLst/>
                        </a:rPr>
                        <a:t>Residência</a:t>
                      </a:r>
                      <a:endParaRPr lang="pt-BR" sz="800" dirty="0">
                        <a:effectLst/>
                        <a:latin typeface="Times New Roman"/>
                        <a:ea typeface="Times New Roman"/>
                      </a:endParaRPr>
                    </a:p>
                  </a:txBody>
                  <a:tcPr marL="68580" marR="68580" marT="36000" marB="36000" anchor="ctr">
                    <a:solidFill>
                      <a:srgbClr val="0070C0"/>
                    </a:solidFill>
                  </a:tcPr>
                </a:tc>
                <a:tc>
                  <a:txBody>
                    <a:bodyPr/>
                    <a:lstStyle/>
                    <a:p>
                      <a:pPr algn="ctr">
                        <a:spcAft>
                          <a:spcPts val="0"/>
                        </a:spcAft>
                      </a:pPr>
                      <a:r>
                        <a:rPr lang="pt-BR" sz="800" dirty="0">
                          <a:effectLst/>
                        </a:rPr>
                        <a:t>1985 – 1986</a:t>
                      </a:r>
                    </a:p>
                    <a:p>
                      <a:pPr algn="ctr">
                        <a:spcAft>
                          <a:spcPts val="0"/>
                        </a:spcAft>
                      </a:pPr>
                      <a:r>
                        <a:rPr lang="pt-BR" sz="800" dirty="0">
                          <a:effectLst/>
                        </a:rPr>
                        <a:t>1986 – 1994</a:t>
                      </a:r>
                    </a:p>
                    <a:p>
                      <a:pPr algn="ctr">
                        <a:spcAft>
                          <a:spcPts val="0"/>
                        </a:spcAft>
                      </a:pPr>
                      <a:r>
                        <a:rPr lang="pt-BR" sz="800" dirty="0">
                          <a:effectLst/>
                        </a:rPr>
                        <a:t>1994 – 1998</a:t>
                      </a:r>
                    </a:p>
                    <a:p>
                      <a:pPr algn="ctr">
                        <a:spcAft>
                          <a:spcPts val="0"/>
                        </a:spcAft>
                      </a:pPr>
                      <a:r>
                        <a:rPr lang="pt-BR" sz="800" dirty="0">
                          <a:effectLst/>
                        </a:rPr>
                        <a:t>1998 – 2003</a:t>
                      </a:r>
                    </a:p>
                    <a:p>
                      <a:pPr algn="ctr">
                        <a:spcAft>
                          <a:spcPts val="0"/>
                        </a:spcAft>
                      </a:pPr>
                      <a:r>
                        <a:rPr lang="pt-BR" sz="800" dirty="0">
                          <a:effectLst/>
                        </a:rPr>
                        <a:t>2003 – 2019</a:t>
                      </a:r>
                    </a:p>
                    <a:p>
                      <a:pPr algn="ctr">
                        <a:spcAft>
                          <a:spcPts val="0"/>
                        </a:spcAft>
                      </a:pPr>
                      <a:r>
                        <a:rPr lang="pt-BR" sz="800" dirty="0" smtClean="0">
                          <a:effectLst/>
                        </a:rPr>
                        <a:t>Atual</a:t>
                      </a:r>
                      <a:endParaRPr lang="pt-BR" sz="800" dirty="0">
                        <a:effectLst/>
                        <a:latin typeface="Times New Roman"/>
                        <a:ea typeface="Times New Roman"/>
                      </a:endParaRPr>
                    </a:p>
                  </a:txBody>
                  <a:tcPr marL="68580" marR="68580" marT="36000" marB="36000" anchor="ctr">
                    <a:solidFill>
                      <a:srgbClr val="8BCDFF"/>
                    </a:solidFill>
                  </a:tcPr>
                </a:tc>
                <a:tc>
                  <a:txBody>
                    <a:bodyPr/>
                    <a:lstStyle/>
                    <a:p>
                      <a:pPr algn="ctr">
                        <a:spcAft>
                          <a:spcPts val="0"/>
                        </a:spcAft>
                      </a:pPr>
                      <a:r>
                        <a:rPr lang="pt-BR" sz="800" b="1" dirty="0" smtClean="0">
                          <a:solidFill>
                            <a:schemeClr val="dk1"/>
                          </a:solidFill>
                          <a:effectLst/>
                          <a:latin typeface="+mn-lt"/>
                          <a:ea typeface="+mn-ea"/>
                          <a:cs typeface="+mn-cs"/>
                        </a:rPr>
                        <a:t>Geólogo</a:t>
                      </a:r>
                      <a:r>
                        <a:rPr lang="pt-BR" sz="800" dirty="0" smtClean="0">
                          <a:effectLst/>
                        </a:rPr>
                        <a:t> </a:t>
                      </a:r>
                      <a:r>
                        <a:rPr lang="pt-BR" sz="800" dirty="0">
                          <a:effectLst/>
                        </a:rPr>
                        <a:t>Alvimir Alves de Oliveira</a:t>
                      </a:r>
                    </a:p>
                    <a:p>
                      <a:pPr algn="ctr">
                        <a:spcAft>
                          <a:spcPts val="0"/>
                        </a:spcAft>
                      </a:pPr>
                      <a:r>
                        <a:rPr lang="pt-BR" sz="800" b="1" dirty="0" smtClean="0">
                          <a:solidFill>
                            <a:schemeClr val="dk1"/>
                          </a:solidFill>
                          <a:effectLst/>
                          <a:latin typeface="+mn-lt"/>
                          <a:ea typeface="+mn-ea"/>
                          <a:cs typeface="+mn-cs"/>
                        </a:rPr>
                        <a:t>Geólogo </a:t>
                      </a:r>
                      <a:r>
                        <a:rPr lang="pt-BR" sz="800" dirty="0" smtClean="0">
                          <a:effectLst/>
                        </a:rPr>
                        <a:t>Ângelo </a:t>
                      </a:r>
                      <a:r>
                        <a:rPr lang="pt-BR" sz="800" dirty="0">
                          <a:effectLst/>
                        </a:rPr>
                        <a:t>Trévia Vieira</a:t>
                      </a:r>
                    </a:p>
                    <a:p>
                      <a:pPr algn="ctr">
                        <a:spcAft>
                          <a:spcPts val="0"/>
                        </a:spcAft>
                      </a:pPr>
                      <a:r>
                        <a:rPr lang="pt-BR" sz="800" b="1" dirty="0" smtClean="0">
                          <a:solidFill>
                            <a:schemeClr val="dk1"/>
                          </a:solidFill>
                          <a:effectLst/>
                          <a:latin typeface="+mn-lt"/>
                          <a:ea typeface="+mn-ea"/>
                          <a:cs typeface="+mn-cs"/>
                        </a:rPr>
                        <a:t>Geólogo</a:t>
                      </a:r>
                      <a:r>
                        <a:rPr lang="pt-BR" sz="800" dirty="0" smtClean="0">
                          <a:effectLst/>
                        </a:rPr>
                        <a:t> </a:t>
                      </a:r>
                      <a:r>
                        <a:rPr lang="pt-BR" sz="800" dirty="0">
                          <a:effectLst/>
                        </a:rPr>
                        <a:t>Thales de Queiroz Sampaio</a:t>
                      </a:r>
                    </a:p>
                    <a:p>
                      <a:pPr algn="ctr">
                        <a:spcAft>
                          <a:spcPts val="0"/>
                        </a:spcAft>
                      </a:pPr>
                      <a:r>
                        <a:rPr lang="pt-BR" sz="800" b="1" dirty="0" smtClean="0">
                          <a:solidFill>
                            <a:schemeClr val="dk1"/>
                          </a:solidFill>
                          <a:effectLst/>
                          <a:latin typeface="+mn-lt"/>
                          <a:ea typeface="+mn-ea"/>
                          <a:cs typeface="+mn-cs"/>
                        </a:rPr>
                        <a:t>Geólogo</a:t>
                      </a:r>
                      <a:r>
                        <a:rPr lang="pt-BR" sz="800" dirty="0" smtClean="0">
                          <a:effectLst/>
                        </a:rPr>
                        <a:t> </a:t>
                      </a:r>
                      <a:r>
                        <a:rPr lang="pt-BR" sz="800" dirty="0">
                          <a:effectLst/>
                        </a:rPr>
                        <a:t>Clodionor Carvalho de Araújo</a:t>
                      </a:r>
                    </a:p>
                    <a:p>
                      <a:pPr algn="ctr">
                        <a:spcAft>
                          <a:spcPts val="0"/>
                        </a:spcAft>
                      </a:pPr>
                      <a:r>
                        <a:rPr lang="pt-BR" sz="800" b="1" dirty="0">
                          <a:effectLst/>
                        </a:rPr>
                        <a:t>Eng.Agrônomo</a:t>
                      </a:r>
                      <a:r>
                        <a:rPr lang="pt-BR" sz="800" dirty="0">
                          <a:effectLst/>
                        </a:rPr>
                        <a:t> Darlan Filgueiras Maciel</a:t>
                      </a:r>
                    </a:p>
                    <a:p>
                      <a:pPr algn="ctr">
                        <a:spcAft>
                          <a:spcPts val="0"/>
                        </a:spcAft>
                      </a:pPr>
                      <a:r>
                        <a:rPr lang="pt-BR" sz="800" b="1" dirty="0" smtClean="0">
                          <a:solidFill>
                            <a:schemeClr val="dk1"/>
                          </a:solidFill>
                          <a:effectLst/>
                          <a:latin typeface="+mn-lt"/>
                          <a:ea typeface="+mn-ea"/>
                          <a:cs typeface="+mn-cs"/>
                        </a:rPr>
                        <a:t>Geólogo</a:t>
                      </a:r>
                      <a:r>
                        <a:rPr lang="pt-BR" sz="800" dirty="0" smtClean="0">
                          <a:effectLst/>
                        </a:rPr>
                        <a:t> </a:t>
                      </a:r>
                      <a:r>
                        <a:rPr lang="pt-BR" sz="800" dirty="0">
                          <a:effectLst/>
                        </a:rPr>
                        <a:t>Mickaelon Belchior Vasconcelos</a:t>
                      </a:r>
                      <a:endParaRPr lang="pt-BR" sz="800" dirty="0">
                        <a:effectLst/>
                        <a:latin typeface="Times New Roman"/>
                        <a:ea typeface="Times New Roman"/>
                      </a:endParaRPr>
                    </a:p>
                  </a:txBody>
                  <a:tcPr marL="68580" marR="68580" marT="36000" marB="36000" anchor="ctr">
                    <a:solidFill>
                      <a:srgbClr val="8BCDFF"/>
                    </a:solidFill>
                  </a:tcPr>
                </a:tc>
              </a:tr>
            </a:tbl>
          </a:graphicData>
        </a:graphic>
      </p:graphicFrame>
      <p:pic>
        <p:nvPicPr>
          <p:cNvPr id="4" name="Imagem 3"/>
          <p:cNvPicPr>
            <a:picLocks noChangeAspect="1"/>
          </p:cNvPicPr>
          <p:nvPr/>
        </p:nvPicPr>
        <p:blipFill rotWithShape="1">
          <a:blip r:embed="rId6" cstate="print">
            <a:extLst>
              <a:ext uri="{28A0092B-C50C-407E-A947-70E740481C1C}">
                <a14:useLocalDpi xmlns:a14="http://schemas.microsoft.com/office/drawing/2010/main" val="0"/>
              </a:ext>
            </a:extLst>
          </a:blip>
          <a:srcRect l="1808" t="3163" r="3751" b="16564"/>
          <a:stretch/>
        </p:blipFill>
        <p:spPr>
          <a:xfrm>
            <a:off x="6084168" y="640526"/>
            <a:ext cx="684000" cy="899999"/>
          </a:xfrm>
          <a:prstGeom prst="rect">
            <a:avLst/>
          </a:prstGeom>
          <a:ln>
            <a:solidFill>
              <a:schemeClr val="bg1"/>
            </a:solidFill>
          </a:ln>
          <a:effectLst>
            <a:outerShdw blurRad="190500" algn="tl" rotWithShape="0">
              <a:srgbClr val="000000">
                <a:alpha val="70000"/>
              </a:srgbClr>
            </a:outerShdw>
          </a:effectLst>
        </p:spPr>
      </p:pic>
      <p:pic>
        <p:nvPicPr>
          <p:cNvPr id="5" name="Imagem 4"/>
          <p:cNvPicPr>
            <a:picLocks noChangeAspect="1"/>
          </p:cNvPicPr>
          <p:nvPr/>
        </p:nvPicPr>
        <p:blipFill rotWithShape="1">
          <a:blip r:embed="rId7" cstate="print">
            <a:extLst>
              <a:ext uri="{28A0092B-C50C-407E-A947-70E740481C1C}">
                <a14:useLocalDpi xmlns:a14="http://schemas.microsoft.com/office/drawing/2010/main" val="0"/>
              </a:ext>
            </a:extLst>
          </a:blip>
          <a:srcRect l="3378" t="2079" r="2951" b="16583"/>
          <a:stretch/>
        </p:blipFill>
        <p:spPr>
          <a:xfrm>
            <a:off x="1692162" y="1832285"/>
            <a:ext cx="684000" cy="895965"/>
          </a:xfrm>
          <a:prstGeom prst="rect">
            <a:avLst/>
          </a:prstGeom>
          <a:ln>
            <a:solidFill>
              <a:schemeClr val="bg1"/>
            </a:solidFill>
          </a:ln>
          <a:effectLst>
            <a:outerShdw blurRad="190500" algn="tl" rotWithShape="0">
              <a:srgbClr val="000000">
                <a:alpha val="70000"/>
              </a:srgbClr>
            </a:outerShdw>
          </a:effectLst>
        </p:spPr>
      </p:pic>
      <p:pic>
        <p:nvPicPr>
          <p:cNvPr id="8" name="Imagem 7"/>
          <p:cNvPicPr>
            <a:picLocks/>
          </p:cNvPicPr>
          <p:nvPr/>
        </p:nvPicPr>
        <p:blipFill rotWithShape="1">
          <a:blip r:embed="rId8" cstate="print">
            <a:extLst>
              <a:ext uri="{28A0092B-C50C-407E-A947-70E740481C1C}">
                <a14:useLocalDpi xmlns:a14="http://schemas.microsoft.com/office/drawing/2010/main" val="0"/>
              </a:ext>
            </a:extLst>
          </a:blip>
          <a:srcRect l="3887" t="3142" r="4453" b="17869"/>
          <a:stretch/>
        </p:blipFill>
        <p:spPr>
          <a:xfrm>
            <a:off x="1691680" y="627534"/>
            <a:ext cx="684482" cy="900000"/>
          </a:xfrm>
          <a:prstGeom prst="rect">
            <a:avLst/>
          </a:prstGeom>
          <a:ln>
            <a:solidFill>
              <a:schemeClr val="bg1"/>
            </a:solidFill>
          </a:ln>
          <a:effectLst>
            <a:outerShdw blurRad="190500" algn="tl" rotWithShape="0">
              <a:srgbClr val="000000">
                <a:alpha val="70000"/>
              </a:srgbClr>
            </a:outerShdw>
          </a:effectLst>
        </p:spPr>
      </p:pic>
      <p:pic>
        <p:nvPicPr>
          <p:cNvPr id="9" name="Imagem 8"/>
          <p:cNvPicPr>
            <a:picLocks/>
          </p:cNvPicPr>
          <p:nvPr/>
        </p:nvPicPr>
        <p:blipFill rotWithShape="1">
          <a:blip r:embed="rId9" cstate="print">
            <a:extLst>
              <a:ext uri="{28A0092B-C50C-407E-A947-70E740481C1C}">
                <a14:useLocalDpi xmlns:a14="http://schemas.microsoft.com/office/drawing/2010/main" val="0"/>
              </a:ext>
            </a:extLst>
          </a:blip>
          <a:srcRect l="1951" t="1466" r="1951" b="14643"/>
          <a:stretch/>
        </p:blipFill>
        <p:spPr>
          <a:xfrm>
            <a:off x="5002060" y="627534"/>
            <a:ext cx="684000" cy="900000"/>
          </a:xfrm>
          <a:prstGeom prst="rect">
            <a:avLst/>
          </a:prstGeom>
          <a:ln>
            <a:solidFill>
              <a:schemeClr val="bg1"/>
            </a:solidFill>
          </a:ln>
          <a:effectLst>
            <a:outerShdw blurRad="190500" algn="tl" rotWithShape="0">
              <a:srgbClr val="000000">
                <a:alpha val="70000"/>
              </a:srgbClr>
            </a:outerShdw>
          </a:effectLst>
        </p:spPr>
      </p:pic>
      <p:pic>
        <p:nvPicPr>
          <p:cNvPr id="10" name="Imagem 9"/>
          <p:cNvPicPr>
            <a:picLocks noChangeAspect="1"/>
          </p:cNvPicPr>
          <p:nvPr/>
        </p:nvPicPr>
        <p:blipFill rotWithShape="1">
          <a:blip r:embed="rId10" cstate="print">
            <a:extLst>
              <a:ext uri="{28A0092B-C50C-407E-A947-70E740481C1C}">
                <a14:useLocalDpi xmlns:a14="http://schemas.microsoft.com/office/drawing/2010/main" val="0"/>
              </a:ext>
            </a:extLst>
          </a:blip>
          <a:srcRect l="2655" t="2214" r="4223" b="15826"/>
          <a:stretch/>
        </p:blipFill>
        <p:spPr>
          <a:xfrm>
            <a:off x="2771800" y="1827364"/>
            <a:ext cx="684000" cy="897983"/>
          </a:xfrm>
          <a:prstGeom prst="rect">
            <a:avLst/>
          </a:prstGeom>
          <a:ln>
            <a:solidFill>
              <a:schemeClr val="bg1"/>
            </a:solidFill>
          </a:ln>
          <a:effectLst>
            <a:outerShdw blurRad="190500" algn="tl" rotWithShape="0">
              <a:srgbClr val="000000">
                <a:alpha val="70000"/>
              </a:srgbClr>
            </a:outerShdw>
          </a:effectLst>
        </p:spPr>
      </p:pic>
      <p:pic>
        <p:nvPicPr>
          <p:cNvPr id="11" name="Imagem 10"/>
          <p:cNvPicPr>
            <a:picLocks/>
          </p:cNvPicPr>
          <p:nvPr/>
        </p:nvPicPr>
        <p:blipFill rotWithShape="1">
          <a:blip r:embed="rId11" cstate="print">
            <a:extLst>
              <a:ext uri="{28A0092B-C50C-407E-A947-70E740481C1C}">
                <a14:useLocalDpi xmlns:a14="http://schemas.microsoft.com/office/drawing/2010/main" val="0"/>
              </a:ext>
            </a:extLst>
          </a:blip>
          <a:srcRect l="4100" t="1347" r="4168" b="13505"/>
          <a:stretch/>
        </p:blipFill>
        <p:spPr>
          <a:xfrm>
            <a:off x="3887820" y="640526"/>
            <a:ext cx="684000" cy="900000"/>
          </a:xfrm>
          <a:prstGeom prst="rect">
            <a:avLst/>
          </a:prstGeom>
          <a:ln>
            <a:solidFill>
              <a:schemeClr val="bg1"/>
            </a:solidFill>
          </a:ln>
          <a:effectLst>
            <a:outerShdw blurRad="190500" algn="tl" rotWithShape="0">
              <a:srgbClr val="000000">
                <a:alpha val="70000"/>
              </a:srgbClr>
            </a:outerShdw>
          </a:effectLst>
        </p:spPr>
      </p:pic>
      <p:pic>
        <p:nvPicPr>
          <p:cNvPr id="12" name="Imagem 11"/>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31257" t="10524" r="32601" b="18067"/>
          <a:stretch/>
        </p:blipFill>
        <p:spPr>
          <a:xfrm>
            <a:off x="5002060" y="1827301"/>
            <a:ext cx="684000" cy="900949"/>
          </a:xfrm>
          <a:prstGeom prst="rect">
            <a:avLst/>
          </a:prstGeom>
          <a:ln>
            <a:solidFill>
              <a:schemeClr val="bg1"/>
            </a:solidFill>
          </a:ln>
          <a:effectLst>
            <a:outerShdw blurRad="190500" algn="tl" rotWithShape="0">
              <a:srgbClr val="000000">
                <a:alpha val="70000"/>
              </a:srgbClr>
            </a:outerShdw>
          </a:effectLst>
        </p:spPr>
      </p:pic>
      <p:pic>
        <p:nvPicPr>
          <p:cNvPr id="3073" name="Picture 1" descr="IMG_9342"/>
          <p:cNvPicPr>
            <a:picLocks noChangeAspect="1" noChangeArrowheads="1"/>
          </p:cNvPicPr>
          <p:nvPr/>
        </p:nvPicPr>
        <p:blipFill rotWithShape="1">
          <a:blip r:embed="rId14" cstate="print">
            <a:grayscl/>
            <a:extLst>
              <a:ext uri="{28A0092B-C50C-407E-A947-70E740481C1C}">
                <a14:useLocalDpi xmlns:a14="http://schemas.microsoft.com/office/drawing/2010/main" val="0"/>
              </a:ext>
            </a:extLst>
          </a:blip>
          <a:srcRect l="31104" t="15065" r="35223" b="18545"/>
          <a:stretch/>
        </p:blipFill>
        <p:spPr bwMode="auto">
          <a:xfrm>
            <a:off x="6083022" y="1827301"/>
            <a:ext cx="684000" cy="900728"/>
          </a:xfrm>
          <a:prstGeom prst="rect">
            <a:avLst/>
          </a:prstGeom>
          <a:ln w="9525">
            <a:solidFill>
              <a:schemeClr val="bg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Imagem 13"/>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b="1530"/>
          <a:stretch/>
        </p:blipFill>
        <p:spPr>
          <a:xfrm>
            <a:off x="3887820" y="1827301"/>
            <a:ext cx="684000" cy="898046"/>
          </a:xfrm>
          <a:prstGeom prst="rect">
            <a:avLst/>
          </a:prstGeom>
          <a:ln>
            <a:solidFill>
              <a:schemeClr val="bg1"/>
            </a:solidFill>
          </a:ln>
          <a:effectLst>
            <a:outerShdw blurRad="190500" algn="tl" rotWithShape="0">
              <a:srgbClr val="000000">
                <a:alpha val="70000"/>
              </a:srgbClr>
            </a:outerShdw>
          </a:effectLst>
        </p:spPr>
      </p:pic>
      <p:pic>
        <p:nvPicPr>
          <p:cNvPr id="16" name="Imagem 15"/>
          <p:cNvPicPr>
            <a:picLocks noChangeAspect="1"/>
          </p:cNvPicPr>
          <p:nvPr/>
        </p:nvPicPr>
        <p:blipFill rotWithShape="1">
          <a:blip r:embed="rId17" cstate="print">
            <a:extLst>
              <a:ext uri="{28A0092B-C50C-407E-A947-70E740481C1C}">
                <a14:useLocalDpi xmlns:a14="http://schemas.microsoft.com/office/drawing/2010/main" val="0"/>
              </a:ext>
            </a:extLst>
          </a:blip>
          <a:srcRect l="31744" r="31744"/>
          <a:stretch/>
        </p:blipFill>
        <p:spPr>
          <a:xfrm>
            <a:off x="2761687" y="627534"/>
            <a:ext cx="684001" cy="900000"/>
          </a:xfrm>
          <a:prstGeom prst="rect">
            <a:avLst/>
          </a:prstGeom>
          <a:ln>
            <a:solidFill>
              <a:schemeClr val="bg1"/>
            </a:solidFill>
          </a:ln>
          <a:effectLst>
            <a:outerShdw blurRad="190500" algn="tl" rotWithShape="0">
              <a:srgbClr val="000000">
                <a:alpha val="70000"/>
              </a:srgbClr>
            </a:outerShdw>
          </a:effectLst>
        </p:spPr>
      </p:pic>
      <p:sp>
        <p:nvSpPr>
          <p:cNvPr id="17" name="Retângulo 16"/>
          <p:cNvSpPr/>
          <p:nvPr/>
        </p:nvSpPr>
        <p:spPr>
          <a:xfrm>
            <a:off x="1424059" y="1519498"/>
            <a:ext cx="1220206" cy="200055"/>
          </a:xfrm>
          <a:prstGeom prst="rect">
            <a:avLst/>
          </a:prstGeom>
        </p:spPr>
        <p:txBody>
          <a:bodyPr wrap="none">
            <a:spAutoFit/>
          </a:bodyPr>
          <a:lstStyle/>
          <a:p>
            <a:pPr algn="ctr">
              <a:spcAft>
                <a:spcPts val="0"/>
              </a:spcAft>
            </a:pPr>
            <a:r>
              <a:rPr lang="pt-BR" sz="700" dirty="0" smtClean="0">
                <a:latin typeface="Arial Narrow" panose="020B0606020202030204" pitchFamily="34" charset="0"/>
              </a:rPr>
              <a:t>Gilberto </a:t>
            </a:r>
            <a:r>
              <a:rPr lang="pt-BR" sz="700" dirty="0">
                <a:latin typeface="Arial Narrow" panose="020B0606020202030204" pitchFamily="34" charset="0"/>
              </a:rPr>
              <a:t>Neves Pereira da Silva</a:t>
            </a:r>
          </a:p>
        </p:txBody>
      </p:sp>
      <p:sp>
        <p:nvSpPr>
          <p:cNvPr id="18" name="Retângulo 17"/>
          <p:cNvSpPr/>
          <p:nvPr/>
        </p:nvSpPr>
        <p:spPr>
          <a:xfrm>
            <a:off x="2572626" y="1519497"/>
            <a:ext cx="1082348" cy="200055"/>
          </a:xfrm>
          <a:prstGeom prst="rect">
            <a:avLst/>
          </a:prstGeom>
        </p:spPr>
        <p:txBody>
          <a:bodyPr wrap="none">
            <a:spAutoFit/>
          </a:bodyPr>
          <a:lstStyle/>
          <a:p>
            <a:r>
              <a:rPr lang="pt-BR" sz="700" dirty="0">
                <a:latin typeface="Arial Narrow" panose="020B0606020202030204" pitchFamily="34" charset="0"/>
              </a:rPr>
              <a:t>José Bernardino de França</a:t>
            </a:r>
          </a:p>
        </p:txBody>
      </p:sp>
      <p:sp>
        <p:nvSpPr>
          <p:cNvPr id="19" name="Retângulo 18"/>
          <p:cNvSpPr/>
          <p:nvPr/>
        </p:nvSpPr>
        <p:spPr>
          <a:xfrm>
            <a:off x="3719103" y="1542108"/>
            <a:ext cx="1021433" cy="215444"/>
          </a:xfrm>
          <a:prstGeom prst="rect">
            <a:avLst/>
          </a:prstGeom>
        </p:spPr>
        <p:txBody>
          <a:bodyPr wrap="none">
            <a:spAutoFit/>
          </a:bodyPr>
          <a:lstStyle/>
          <a:p>
            <a:pPr algn="ctr">
              <a:spcAft>
                <a:spcPts val="0"/>
              </a:spcAft>
            </a:pPr>
            <a:r>
              <a:rPr lang="pt-BR" sz="800" dirty="0">
                <a:latin typeface="Arial Narrow" panose="020B0606020202030204" pitchFamily="34" charset="0"/>
              </a:rPr>
              <a:t>Manoel Alcides Rocha</a:t>
            </a:r>
          </a:p>
        </p:txBody>
      </p:sp>
      <p:sp>
        <p:nvSpPr>
          <p:cNvPr id="20" name="Retângulo 19"/>
          <p:cNvSpPr/>
          <p:nvPr/>
        </p:nvSpPr>
        <p:spPr>
          <a:xfrm>
            <a:off x="4876624" y="1526452"/>
            <a:ext cx="934871" cy="200055"/>
          </a:xfrm>
          <a:prstGeom prst="rect">
            <a:avLst/>
          </a:prstGeom>
        </p:spPr>
        <p:txBody>
          <a:bodyPr wrap="none">
            <a:spAutoFit/>
          </a:bodyPr>
          <a:lstStyle/>
          <a:p>
            <a:pPr algn="ctr">
              <a:spcAft>
                <a:spcPts val="0"/>
              </a:spcAft>
            </a:pPr>
            <a:r>
              <a:rPr lang="pt-BR" sz="700" dirty="0">
                <a:latin typeface="Arial Narrow" panose="020B0606020202030204" pitchFamily="34" charset="0"/>
              </a:rPr>
              <a:t>José Carlos Rodrigues</a:t>
            </a:r>
            <a:endParaRPr lang="pt-BR" sz="700" dirty="0">
              <a:latin typeface="Arial Narrow" panose="020B0606020202030204" pitchFamily="34" charset="0"/>
              <a:ea typeface="Times New Roman"/>
            </a:endParaRPr>
          </a:p>
        </p:txBody>
      </p:sp>
      <p:sp>
        <p:nvSpPr>
          <p:cNvPr id="21" name="Retângulo 20"/>
          <p:cNvSpPr/>
          <p:nvPr/>
        </p:nvSpPr>
        <p:spPr>
          <a:xfrm>
            <a:off x="5934342" y="1542108"/>
            <a:ext cx="981359" cy="200055"/>
          </a:xfrm>
          <a:prstGeom prst="rect">
            <a:avLst/>
          </a:prstGeom>
        </p:spPr>
        <p:txBody>
          <a:bodyPr wrap="none">
            <a:spAutoFit/>
          </a:bodyPr>
          <a:lstStyle/>
          <a:p>
            <a:r>
              <a:rPr lang="pt-BR" sz="700" dirty="0">
                <a:latin typeface="Arial Narrow" panose="020B0606020202030204" pitchFamily="34" charset="0"/>
              </a:rPr>
              <a:t>Alvimir Alves de Oliveira</a:t>
            </a:r>
          </a:p>
        </p:txBody>
      </p:sp>
      <p:sp>
        <p:nvSpPr>
          <p:cNvPr id="22" name="Retângulo 21"/>
          <p:cNvSpPr/>
          <p:nvPr/>
        </p:nvSpPr>
        <p:spPr>
          <a:xfrm>
            <a:off x="1607602" y="2728250"/>
            <a:ext cx="853119" cy="200055"/>
          </a:xfrm>
          <a:prstGeom prst="rect">
            <a:avLst/>
          </a:prstGeom>
        </p:spPr>
        <p:txBody>
          <a:bodyPr wrap="none">
            <a:spAutoFit/>
          </a:bodyPr>
          <a:lstStyle/>
          <a:p>
            <a:pPr algn="ctr">
              <a:spcAft>
                <a:spcPts val="0"/>
              </a:spcAft>
            </a:pPr>
            <a:r>
              <a:rPr lang="pt-BR" sz="700" dirty="0">
                <a:latin typeface="Arial Narrow" panose="020B0606020202030204" pitchFamily="34" charset="0"/>
              </a:rPr>
              <a:t>Ângelo Trévia Vieira</a:t>
            </a:r>
          </a:p>
        </p:txBody>
      </p:sp>
      <p:sp>
        <p:nvSpPr>
          <p:cNvPr id="23" name="Retângulo 22"/>
          <p:cNvSpPr/>
          <p:nvPr/>
        </p:nvSpPr>
        <p:spPr>
          <a:xfrm>
            <a:off x="2560603" y="2728250"/>
            <a:ext cx="1106393" cy="200055"/>
          </a:xfrm>
          <a:prstGeom prst="rect">
            <a:avLst/>
          </a:prstGeom>
        </p:spPr>
        <p:txBody>
          <a:bodyPr wrap="none">
            <a:spAutoFit/>
          </a:bodyPr>
          <a:lstStyle/>
          <a:p>
            <a:r>
              <a:rPr lang="pt-BR" sz="700" dirty="0">
                <a:latin typeface="Arial Narrow" panose="020B0606020202030204" pitchFamily="34" charset="0"/>
              </a:rPr>
              <a:t>Thales de Queiroz Sampaio</a:t>
            </a:r>
          </a:p>
        </p:txBody>
      </p:sp>
      <p:sp>
        <p:nvSpPr>
          <p:cNvPr id="24" name="Retângulo 23"/>
          <p:cNvSpPr/>
          <p:nvPr/>
        </p:nvSpPr>
        <p:spPr>
          <a:xfrm>
            <a:off x="3650174" y="2725347"/>
            <a:ext cx="1159292" cy="200055"/>
          </a:xfrm>
          <a:prstGeom prst="rect">
            <a:avLst/>
          </a:prstGeom>
        </p:spPr>
        <p:txBody>
          <a:bodyPr wrap="none">
            <a:spAutoFit/>
          </a:bodyPr>
          <a:lstStyle/>
          <a:p>
            <a:r>
              <a:rPr lang="pt-BR" sz="700" dirty="0">
                <a:latin typeface="Arial Narrow" panose="020B0606020202030204" pitchFamily="34" charset="0"/>
              </a:rPr>
              <a:t>Clodionor Carvalho de Araújo</a:t>
            </a:r>
          </a:p>
        </p:txBody>
      </p:sp>
      <p:sp>
        <p:nvSpPr>
          <p:cNvPr id="25" name="Retângulo 24"/>
          <p:cNvSpPr/>
          <p:nvPr/>
        </p:nvSpPr>
        <p:spPr>
          <a:xfrm>
            <a:off x="4854982" y="2731735"/>
            <a:ext cx="978153" cy="200055"/>
          </a:xfrm>
          <a:prstGeom prst="rect">
            <a:avLst/>
          </a:prstGeom>
        </p:spPr>
        <p:txBody>
          <a:bodyPr wrap="none">
            <a:spAutoFit/>
          </a:bodyPr>
          <a:lstStyle/>
          <a:p>
            <a:r>
              <a:rPr lang="pt-BR" sz="700" dirty="0">
                <a:latin typeface="Arial Narrow" panose="020B0606020202030204" pitchFamily="34" charset="0"/>
              </a:rPr>
              <a:t>Darlan Filgueiras Maciel</a:t>
            </a:r>
          </a:p>
        </p:txBody>
      </p:sp>
      <p:sp>
        <p:nvSpPr>
          <p:cNvPr id="26" name="Retângulo 25"/>
          <p:cNvSpPr/>
          <p:nvPr/>
        </p:nvSpPr>
        <p:spPr>
          <a:xfrm>
            <a:off x="5800491" y="2731735"/>
            <a:ext cx="1249060" cy="200055"/>
          </a:xfrm>
          <a:prstGeom prst="rect">
            <a:avLst/>
          </a:prstGeom>
        </p:spPr>
        <p:txBody>
          <a:bodyPr wrap="none">
            <a:spAutoFit/>
          </a:bodyPr>
          <a:lstStyle/>
          <a:p>
            <a:r>
              <a:rPr lang="pt-BR" sz="700" dirty="0">
                <a:latin typeface="Arial Narrow" panose="020B0606020202030204" pitchFamily="34" charset="0"/>
              </a:rPr>
              <a:t>Mickaelon Belchior Vasconcelos</a:t>
            </a:r>
          </a:p>
        </p:txBody>
      </p:sp>
    </p:spTree>
    <p:extLst>
      <p:ext uri="{BB962C8B-B14F-4D97-AF65-F5344CB8AC3E}">
        <p14:creationId xmlns:p14="http://schemas.microsoft.com/office/powerpoint/2010/main" val="361203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txBody>
          <a:bodyPr/>
          <a:lstStyle/>
          <a:p>
            <a:endParaRPr lang="pt-BR" dirty="0"/>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8" name="CaixaDeTexto 7"/>
          <p:cNvSpPr txBox="1"/>
          <p:nvPr/>
        </p:nvSpPr>
        <p:spPr>
          <a:xfrm>
            <a:off x="611560" y="206132"/>
            <a:ext cx="8064896" cy="40277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sz="1200" dirty="0" smtClean="0"/>
              <a:t>NOVOS LANÇAMENTOS EM BREVE</a:t>
            </a:r>
          </a:p>
        </p:txBody>
      </p:sp>
      <p:sp>
        <p:nvSpPr>
          <p:cNvPr id="3" name="Retângulo 2"/>
          <p:cNvSpPr/>
          <p:nvPr/>
        </p:nvSpPr>
        <p:spPr>
          <a:xfrm>
            <a:off x="3347864" y="771550"/>
            <a:ext cx="5472608" cy="3801041"/>
          </a:xfrm>
          <a:prstGeom prst="rect">
            <a:avLst/>
          </a:prstGeom>
        </p:spPr>
        <p:txBody>
          <a:bodyPr wrap="square">
            <a:spAutoFit/>
          </a:bodyPr>
          <a:lstStyle/>
          <a:p>
            <a:pPr>
              <a:spcAft>
                <a:spcPts val="600"/>
              </a:spcAft>
            </a:pPr>
            <a:r>
              <a:rPr lang="pt-BR" sz="1300" dirty="0" smtClean="0">
                <a:latin typeface="Calibri" panose="020F0502020204030204" pitchFamily="34" charset="0"/>
              </a:rPr>
              <a:t>O </a:t>
            </a:r>
            <a:r>
              <a:rPr lang="pt-BR" sz="1300" dirty="0">
                <a:latin typeface="Calibri" panose="020F0502020204030204" pitchFamily="34" charset="0"/>
              </a:rPr>
              <a:t>Serviço Geológico do Brasil - CPRM tem a grata satisfação de </a:t>
            </a:r>
            <a:r>
              <a:rPr lang="pt-BR" sz="1300" dirty="0" smtClean="0">
                <a:latin typeface="Calibri" panose="020F0502020204030204" pitchFamily="34" charset="0"/>
              </a:rPr>
              <a:t>em breve disponibilizar </a:t>
            </a:r>
            <a:r>
              <a:rPr lang="pt-BR" sz="1300" dirty="0">
                <a:latin typeface="Calibri" panose="020F0502020204030204" pitchFamily="34" charset="0"/>
              </a:rPr>
              <a:t>à comunidade técnico-científica, aos empresários do setor mineral e à sociedade em geral os resultados alcançados </a:t>
            </a:r>
            <a:r>
              <a:rPr lang="pt-BR" sz="1300" dirty="0" smtClean="0">
                <a:latin typeface="Calibri" panose="020F0502020204030204" pitchFamily="34" charset="0"/>
              </a:rPr>
              <a:t>pelos seguintes projetos executados </a:t>
            </a:r>
            <a:r>
              <a:rPr lang="pt-BR" sz="1300" dirty="0">
                <a:latin typeface="Calibri" panose="020F0502020204030204" pitchFamily="34" charset="0"/>
              </a:rPr>
              <a:t>pela Residência de Fortaleza</a:t>
            </a:r>
            <a:r>
              <a:rPr lang="pt-BR" sz="1300" dirty="0" smtClean="0">
                <a:latin typeface="Calibri" panose="020F0502020204030204" pitchFamily="34" charset="0"/>
              </a:rPr>
              <a:t>:</a:t>
            </a:r>
          </a:p>
          <a:p>
            <a:pPr marL="171450" indent="-171450">
              <a:spcAft>
                <a:spcPts val="600"/>
              </a:spcAft>
              <a:buFont typeface="Arial" panose="020B0604020202020204" pitchFamily="34" charset="0"/>
              <a:buChar char="•"/>
            </a:pPr>
            <a:r>
              <a:rPr lang="pt-BR" sz="1300" dirty="0" smtClean="0">
                <a:latin typeface="Calibri" panose="020F0502020204030204" pitchFamily="34" charset="0"/>
              </a:rPr>
              <a:t>Nota explicativa do projeto “Mapeamento </a:t>
            </a:r>
            <a:r>
              <a:rPr lang="pt-BR" sz="1300" dirty="0">
                <a:latin typeface="Calibri" panose="020F0502020204030204" pitchFamily="34" charset="0"/>
              </a:rPr>
              <a:t>geológico e integração geológico-geofísico-geoquímico na região de Granjeiro - </a:t>
            </a:r>
            <a:r>
              <a:rPr lang="pt-BR" sz="1300" dirty="0" err="1">
                <a:latin typeface="Calibri" panose="020F0502020204030204" pitchFamily="34" charset="0"/>
              </a:rPr>
              <a:t>Cococi</a:t>
            </a:r>
            <a:r>
              <a:rPr lang="pt-BR" sz="1300" dirty="0">
                <a:latin typeface="Calibri" panose="020F0502020204030204" pitchFamily="34" charset="0"/>
              </a:rPr>
              <a:t>, </a:t>
            </a:r>
            <a:r>
              <a:rPr lang="pt-BR" sz="1300" dirty="0" smtClean="0">
                <a:latin typeface="Calibri" panose="020F0502020204030204" pitchFamily="34" charset="0"/>
              </a:rPr>
              <a:t>Ceará (</a:t>
            </a:r>
            <a:r>
              <a:rPr lang="pt-BR" sz="1300" dirty="0">
                <a:latin typeface="Calibri" panose="020F0502020204030204" pitchFamily="34" charset="0"/>
              </a:rPr>
              <a:t>escalas 1:250.000, 1:100.000 e 1:50.000</a:t>
            </a:r>
            <a:r>
              <a:rPr lang="pt-BR" sz="1300" dirty="0" smtClean="0">
                <a:latin typeface="Calibri" panose="020F0502020204030204" pitchFamily="34" charset="0"/>
              </a:rPr>
              <a:t>)”;</a:t>
            </a:r>
          </a:p>
          <a:p>
            <a:pPr marL="171450" indent="-171450">
              <a:spcAft>
                <a:spcPts val="600"/>
              </a:spcAft>
              <a:buFont typeface="Arial" panose="020B0604020202020204" pitchFamily="34" charset="0"/>
              <a:buChar char="•"/>
            </a:pPr>
            <a:r>
              <a:rPr lang="pt-BR" sz="1300" dirty="0" smtClean="0">
                <a:latin typeface="Calibri" panose="020F0502020204030204" pitchFamily="34" charset="0"/>
              </a:rPr>
              <a:t>Nota explicativa do novo Mapa Geológico </a:t>
            </a:r>
            <a:r>
              <a:rPr lang="pt-BR" sz="1300" dirty="0">
                <a:latin typeface="Calibri" panose="020F0502020204030204" pitchFamily="34" charset="0"/>
              </a:rPr>
              <a:t>do Ceará</a:t>
            </a:r>
            <a:r>
              <a:rPr lang="pt-BR" sz="1300" dirty="0" smtClean="0">
                <a:latin typeface="Calibri" panose="020F0502020204030204" pitchFamily="34" charset="0"/>
              </a:rPr>
              <a:t>,</a:t>
            </a:r>
            <a:r>
              <a:rPr lang="pt-BR" sz="1300" dirty="0">
                <a:latin typeface="Calibri" panose="020F0502020204030204" pitchFamily="34" charset="0"/>
              </a:rPr>
              <a:t> escala </a:t>
            </a:r>
            <a:r>
              <a:rPr lang="pt-BR" sz="1300" dirty="0" smtClean="0">
                <a:latin typeface="Calibri" panose="020F0502020204030204" pitchFamily="34" charset="0"/>
              </a:rPr>
              <a:t>1:500.000, </a:t>
            </a:r>
            <a:r>
              <a:rPr lang="pt-BR" sz="1300" dirty="0">
                <a:latin typeface="Calibri" panose="020F0502020204030204" pitchFamily="34" charset="0"/>
              </a:rPr>
              <a:t>com a atualização do conhecimento geológico do </a:t>
            </a:r>
            <a:r>
              <a:rPr lang="pt-BR" sz="1300" dirty="0" smtClean="0">
                <a:latin typeface="Calibri" panose="020F0502020204030204" pitchFamily="34" charset="0"/>
              </a:rPr>
              <a:t>estado;</a:t>
            </a:r>
          </a:p>
          <a:p>
            <a:pPr marL="171450" indent="-171450">
              <a:spcAft>
                <a:spcPts val="600"/>
              </a:spcAft>
              <a:buFont typeface="Arial" panose="020B0604020202020204" pitchFamily="34" charset="0"/>
              <a:buChar char="•"/>
            </a:pPr>
            <a:r>
              <a:rPr lang="pt-BR" sz="1300" dirty="0" smtClean="0">
                <a:latin typeface="Calibri" panose="020F0502020204030204" pitchFamily="34" charset="0"/>
              </a:rPr>
              <a:t>Nota explicativa da folha Independência, escala 1:100.000.</a:t>
            </a:r>
          </a:p>
          <a:p>
            <a:pPr>
              <a:spcAft>
                <a:spcPts val="600"/>
              </a:spcAft>
            </a:pPr>
            <a:r>
              <a:rPr lang="pt-BR" sz="1300" dirty="0" smtClean="0">
                <a:latin typeface="Calibri" panose="020F0502020204030204" pitchFamily="34" charset="0"/>
              </a:rPr>
              <a:t>Os </a:t>
            </a:r>
            <a:r>
              <a:rPr lang="pt-BR" sz="1300" dirty="0">
                <a:latin typeface="Calibri" panose="020F0502020204030204" pitchFamily="34" charset="0"/>
              </a:rPr>
              <a:t>dados levantados nestes projetos encontram-se disponíveis para download no banco de dados corporativo do Serviço Geológico do Brasil – CPRM, o </a:t>
            </a:r>
            <a:r>
              <a:rPr lang="pt-BR" sz="1300" dirty="0" err="1">
                <a:latin typeface="Calibri" panose="020F0502020204030204" pitchFamily="34" charset="0"/>
              </a:rPr>
              <a:t>GeoSGB</a:t>
            </a:r>
            <a:r>
              <a:rPr lang="pt-BR" sz="1300" dirty="0">
                <a:latin typeface="Calibri" panose="020F0502020204030204" pitchFamily="34" charset="0"/>
              </a:rPr>
              <a:t> (http://geosgb.cprm.gov.br). Com mais estes lançamentos, a residência de Fortaleza contribui com a atualização do conhecimento geológico do país, fundamental para o desenvolvimento regional e importante subsídio à formulação de políticas públicas e de apoio à tomada de decisão de investimentos</a:t>
            </a:r>
            <a:r>
              <a:rPr lang="pt-BR" sz="1300" dirty="0" smtClean="0">
                <a:latin typeface="Calibri" panose="020F0502020204030204" pitchFamily="34" charset="0"/>
              </a:rPr>
              <a:t>.</a:t>
            </a:r>
            <a:endParaRPr lang="pt-BR" sz="1300" dirty="0">
              <a:latin typeface="Calibri" panose="020F0502020204030204" pitchFamily="34" charset="0"/>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771550"/>
            <a:ext cx="2664296" cy="1998222"/>
          </a:xfrm>
          <a:prstGeom prst="rect">
            <a:avLst/>
          </a:prstGeom>
          <a:ln>
            <a:solidFill>
              <a:schemeClr val="bg1"/>
            </a:solidFill>
          </a:ln>
          <a:effectLst>
            <a:outerShdw blurRad="292100" dist="139700" dir="2700000" algn="tl" rotWithShape="0">
              <a:srgbClr val="333333">
                <a:alpha val="65000"/>
              </a:srgbClr>
            </a:outerShdw>
          </a:effectLst>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2931790"/>
            <a:ext cx="2664296" cy="1998221"/>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7649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5" cstate="print"/>
          <a:stretch/>
        </p:blipFill>
        <p:spPr>
          <a:xfrm>
            <a:off x="0" y="4806720"/>
            <a:ext cx="9143640" cy="370800"/>
          </a:xfrm>
          <a:prstGeom prst="rect">
            <a:avLst/>
          </a:prstGeom>
          <a:ln>
            <a:noFill/>
          </a:ln>
        </p:spPr>
      </p:pic>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870" y="696820"/>
            <a:ext cx="1697853" cy="1274125"/>
          </a:xfrm>
          <a:prstGeom prst="rect">
            <a:avLst/>
          </a:prstGeom>
          <a:ln>
            <a:solidFill>
              <a:schemeClr val="bg1"/>
            </a:solidFill>
          </a:ln>
          <a:effectLst>
            <a:outerShdw blurRad="190500" algn="tl" rotWithShape="0">
              <a:srgbClr val="000000">
                <a:alpha val="70000"/>
              </a:srgbClr>
            </a:outerShdw>
          </a:effectLst>
        </p:spPr>
      </p:pic>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870" y="2136980"/>
            <a:ext cx="1697853" cy="1274125"/>
          </a:xfrm>
          <a:prstGeom prst="rect">
            <a:avLst/>
          </a:prstGeom>
          <a:ln>
            <a:solidFill>
              <a:schemeClr val="bg1"/>
            </a:solidFill>
          </a:ln>
          <a:effectLst>
            <a:outerShdw blurRad="190500" algn="tl" rotWithShape="0">
              <a:srgbClr val="000000">
                <a:alpha val="70000"/>
              </a:srgbClr>
            </a:outerShdw>
          </a:effectLst>
        </p:spPr>
      </p:pic>
      <p:pic>
        <p:nvPicPr>
          <p:cNvPr id="5" name="Image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2099" y="696820"/>
            <a:ext cx="1697853" cy="1274125"/>
          </a:xfrm>
          <a:prstGeom prst="rect">
            <a:avLst/>
          </a:prstGeom>
          <a:ln>
            <a:solidFill>
              <a:schemeClr val="bg1"/>
            </a:solidFill>
          </a:ln>
          <a:effectLst>
            <a:outerShdw blurRad="190500" algn="tl" rotWithShape="0">
              <a:srgbClr val="000000">
                <a:alpha val="70000"/>
              </a:srgbClr>
            </a:outerShdw>
          </a:effectLst>
        </p:spPr>
      </p:pic>
      <p:pic>
        <p:nvPicPr>
          <p:cNvPr id="6" name="Image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2098" y="2136980"/>
            <a:ext cx="1697853" cy="1274125"/>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578" y="3601881"/>
            <a:ext cx="1697853" cy="1274125"/>
          </a:xfrm>
          <a:prstGeom prst="rect">
            <a:avLst/>
          </a:prstGeom>
          <a:ln>
            <a:solidFill>
              <a:schemeClr val="bg1"/>
            </a:solidFill>
          </a:ln>
          <a:effectLst>
            <a:outerShdw blurRad="190500" algn="tl" rotWithShape="0">
              <a:srgbClr val="000000">
                <a:alpha val="70000"/>
              </a:srgbClr>
            </a:outerShdw>
          </a:effectLst>
        </p:spPr>
      </p:pic>
      <p:pic>
        <p:nvPicPr>
          <p:cNvPr id="9" name="Imagem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2097" y="3597242"/>
            <a:ext cx="1697853" cy="1274125"/>
          </a:xfrm>
          <a:prstGeom prst="rect">
            <a:avLst/>
          </a:prstGeom>
          <a:ln>
            <a:solidFill>
              <a:schemeClr val="bg1"/>
            </a:solidFill>
          </a:ln>
          <a:effectLst>
            <a:outerShdw blurRad="190500" algn="tl" rotWithShape="0">
              <a:srgbClr val="000000">
                <a:alpha val="70000"/>
              </a:srgbClr>
            </a:outerShdw>
          </a:effectLst>
        </p:spPr>
      </p:pic>
      <p:sp>
        <p:nvSpPr>
          <p:cNvPr id="24" name="CaixaDeTexto 23"/>
          <p:cNvSpPr txBox="1"/>
          <p:nvPr/>
        </p:nvSpPr>
        <p:spPr>
          <a:xfrm>
            <a:off x="827584" y="257872"/>
            <a:ext cx="3024336" cy="29929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72000" rIns="90000" bIns="72000" rtlCol="0" anchor="ctr" anchorCtr="0">
            <a:spAutoFit/>
          </a:bodyPr>
          <a:lstStyle>
            <a:defPPr>
              <a:defRPr lang="pt-BR"/>
            </a:defPPr>
            <a:lvl1pPr algn="ctr">
              <a:lnSpc>
                <a:spcPct val="100000"/>
              </a:lnSpc>
              <a:defRPr sz="1000" b="1"/>
            </a:lvl1pPr>
          </a:lstStyle>
          <a:p>
            <a:r>
              <a:rPr lang="pt-BR" dirty="0" smtClean="0"/>
              <a:t>LEVANTAMENTO GEOQUÍMICO</a:t>
            </a:r>
            <a:endParaRPr lang="pt-BR" dirty="0"/>
          </a:p>
        </p:txBody>
      </p:sp>
      <p:sp>
        <p:nvSpPr>
          <p:cNvPr id="25" name="CaixaDeTexto 24"/>
          <p:cNvSpPr txBox="1"/>
          <p:nvPr/>
        </p:nvSpPr>
        <p:spPr>
          <a:xfrm>
            <a:off x="5580112" y="257871"/>
            <a:ext cx="3024336" cy="299295"/>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72000" rIns="90000" bIns="72000" rtlCol="0" anchor="ctr" anchorCtr="0">
            <a:spAutoFit/>
          </a:bodyPr>
          <a:lstStyle>
            <a:defPPr>
              <a:defRPr lang="pt-BR"/>
            </a:defPPr>
            <a:lvl1pPr algn="ctr">
              <a:lnSpc>
                <a:spcPct val="100000"/>
              </a:lnSpc>
              <a:defRPr sz="1000" b="1"/>
            </a:lvl1pPr>
          </a:lstStyle>
          <a:p>
            <a:r>
              <a:rPr lang="pt-BR" dirty="0" smtClean="0"/>
              <a:t>LEVANTAMENTO GEOFÍSICO</a:t>
            </a:r>
            <a:endParaRPr lang="pt-BR" dirty="0"/>
          </a:p>
        </p:txBody>
      </p:sp>
      <p:pic>
        <p:nvPicPr>
          <p:cNvPr id="3" name="Imagem 2"/>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28184" y="2739982"/>
            <a:ext cx="1440000" cy="1920000"/>
          </a:xfrm>
          <a:prstGeom prst="rect">
            <a:avLst/>
          </a:prstGeom>
          <a:ln>
            <a:solidFill>
              <a:schemeClr val="bg1"/>
            </a:solidFill>
          </a:ln>
          <a:effectLst>
            <a:outerShdw blurRad="292100" dist="139700" dir="2700000" algn="tl" rotWithShape="0">
              <a:srgbClr val="333333">
                <a:alpha val="65000"/>
              </a:srgbClr>
            </a:outerShdw>
          </a:effectLst>
        </p:spPr>
      </p:pic>
      <p:pic>
        <p:nvPicPr>
          <p:cNvPr id="8" name="Imagem 7"/>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44168" y="2739982"/>
            <a:ext cx="1440000" cy="1920000"/>
          </a:xfrm>
          <a:prstGeom prst="rect">
            <a:avLst/>
          </a:prstGeom>
          <a:ln>
            <a:solidFill>
              <a:schemeClr val="bg1"/>
            </a:solidFill>
          </a:ln>
          <a:effectLst>
            <a:outerShdw blurRad="292100" dist="139700" dir="2700000" algn="tl" rotWithShape="0">
              <a:srgbClr val="333333">
                <a:alpha val="65000"/>
              </a:srgbClr>
            </a:outerShdw>
          </a:effectLst>
        </p:spPr>
      </p:pic>
      <p:pic>
        <p:nvPicPr>
          <p:cNvPr id="12" name="Imagem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4890" y="696820"/>
            <a:ext cx="3579518" cy="1837068"/>
          </a:xfrm>
          <a:prstGeom prst="rect">
            <a:avLst/>
          </a:prstGeom>
        </p:spPr>
      </p:pic>
      <p:pic>
        <p:nvPicPr>
          <p:cNvPr id="11" name="Imagem 10"/>
          <p:cNvPicPr>
            <a:picLocks noChangeAspect="1"/>
          </p:cNvPicPr>
          <p:nvPr/>
        </p:nvPicPr>
        <p:blipFill rotWithShape="1">
          <a:blip r:embed="rId17" cstate="print">
            <a:extLst>
              <a:ext uri="{28A0092B-C50C-407E-A947-70E740481C1C}">
                <a14:useLocalDpi xmlns:a14="http://schemas.microsoft.com/office/drawing/2010/main" val="0"/>
              </a:ext>
            </a:extLst>
          </a:blip>
          <a:srcRect b="10495"/>
          <a:stretch/>
        </p:blipFill>
        <p:spPr>
          <a:xfrm>
            <a:off x="7461840" y="1595994"/>
            <a:ext cx="1358632" cy="2160000"/>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13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360" y="4784400"/>
            <a:ext cx="9143640" cy="370800"/>
          </a:xfrm>
          <a:prstGeom prst="rect">
            <a:avLst/>
          </a:prstGeom>
          <a:ln>
            <a:noFill/>
          </a:ln>
        </p:spPr>
      </p:pic>
      <p:sp>
        <p:nvSpPr>
          <p:cNvPr id="35" name="CaixaDeTexto 34"/>
          <p:cNvSpPr txBox="1"/>
          <p:nvPr/>
        </p:nvSpPr>
        <p:spPr>
          <a:xfrm>
            <a:off x="6444208" y="221521"/>
            <a:ext cx="2232248" cy="525886"/>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spAutoFit/>
          </a:bodyPr>
          <a:lstStyle/>
          <a:p>
            <a:pPr algn="ctr">
              <a:lnSpc>
                <a:spcPct val="100000"/>
              </a:lnSpc>
            </a:pPr>
            <a:r>
              <a:rPr lang="pt-BR" sz="1000" b="1" dirty="0" smtClean="0"/>
              <a:t>PARTICIPAÇÃO EM </a:t>
            </a:r>
            <a:r>
              <a:rPr lang="pt-BR" sz="1000" b="1" dirty="0" smtClean="0"/>
              <a:t>PROJETOS Mapas publicados</a:t>
            </a:r>
            <a:endParaRPr lang="pt-BR" sz="1000" b="1" dirty="0" smtClean="0"/>
          </a:p>
        </p:txBody>
      </p:sp>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7414" y="155637"/>
            <a:ext cx="1681639" cy="10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061" y="163366"/>
            <a:ext cx="1260000" cy="90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7"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6880" y="2248338"/>
            <a:ext cx="1837052" cy="247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CaixaDeTexto 28"/>
          <p:cNvSpPr txBox="1"/>
          <p:nvPr/>
        </p:nvSpPr>
        <p:spPr>
          <a:xfrm>
            <a:off x="6156176" y="864463"/>
            <a:ext cx="2808312" cy="3788318"/>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108000" rIns="108000" bIns="108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sz="900" dirty="0"/>
              <a:t>Mapa Geológico Integrado do Estado do Ceará (2003) e Mapa Geológico e de Recursos Minerais do Estado do </a:t>
            </a:r>
            <a:r>
              <a:rPr lang="pt-BR" sz="900" dirty="0" smtClean="0"/>
              <a:t>Ceará (2020);</a:t>
            </a:r>
            <a:endParaRPr lang="pt-BR" sz="900" dirty="0"/>
          </a:p>
          <a:p>
            <a:r>
              <a:rPr lang="pt-BR" sz="900" dirty="0"/>
              <a:t>Mapeamento de diversas folhas Geológicas 1:100.000 (Catarina, Mombaça, Itapipoca, Ipueiras, Crateús, Baturité, </a:t>
            </a:r>
            <a:r>
              <a:rPr lang="pt-BR" sz="900" dirty="0" err="1"/>
              <a:t>Bonhu</a:t>
            </a:r>
            <a:r>
              <a:rPr lang="pt-BR" sz="900" dirty="0"/>
              <a:t>, Banabuiú, Quixadá, Parambu, Senador Pompeu, Independência, Várzea do Boi, Novo Oriente, Tauá, Orós, Iguatu, Cedro e </a:t>
            </a:r>
            <a:r>
              <a:rPr lang="pt-BR" sz="900" dirty="0" smtClean="0"/>
              <a:t>Cajazeiras);</a:t>
            </a:r>
            <a:endParaRPr lang="pt-BR" sz="900" dirty="0"/>
          </a:p>
          <a:p>
            <a:r>
              <a:rPr lang="pt-BR" sz="900" dirty="0"/>
              <a:t>Mapeamento de diversas folhas Geológicas 1:100.000  em parcerias com universidades (</a:t>
            </a:r>
            <a:r>
              <a:rPr lang="pt-BR" sz="900" dirty="0" err="1"/>
              <a:t>Itatira</a:t>
            </a:r>
            <a:r>
              <a:rPr lang="pt-BR" sz="900" dirty="0"/>
              <a:t>, Boa Viagem, Quixeramobim, Granja, </a:t>
            </a:r>
            <a:r>
              <a:rPr lang="pt-BR" sz="900" dirty="0" err="1"/>
              <a:t>Taperuaba</a:t>
            </a:r>
            <a:r>
              <a:rPr lang="pt-BR" sz="900" dirty="0"/>
              <a:t>, Jaguaretama, Pio IX, Sobral, </a:t>
            </a:r>
            <a:r>
              <a:rPr lang="pt-BR" sz="900" dirty="0" err="1"/>
              <a:t>Frecheirinha</a:t>
            </a:r>
            <a:r>
              <a:rPr lang="pt-BR" sz="900" dirty="0"/>
              <a:t> e </a:t>
            </a:r>
            <a:r>
              <a:rPr lang="pt-BR" sz="900" dirty="0" smtClean="0"/>
              <a:t>Ipu);</a:t>
            </a:r>
          </a:p>
          <a:p>
            <a:r>
              <a:rPr lang="pt-BR" sz="900" dirty="0" smtClean="0"/>
              <a:t>Mapa geológico e de </a:t>
            </a:r>
            <a:r>
              <a:rPr lang="pt-BR" sz="900" dirty="0" err="1" smtClean="0"/>
              <a:t>Prospectividade</a:t>
            </a:r>
            <a:r>
              <a:rPr lang="pt-BR" sz="900" dirty="0" smtClean="0"/>
              <a:t> do Projeto “Avaliação do Potencial Mineral do Noroeste do Ceará”;</a:t>
            </a:r>
          </a:p>
          <a:p>
            <a:r>
              <a:rPr lang="pt-BR" sz="900" dirty="0"/>
              <a:t>Mapa Geológico e de Recursos Minerais </a:t>
            </a:r>
            <a:r>
              <a:rPr lang="pt-BR" sz="900" dirty="0" smtClean="0"/>
              <a:t>do Projeto “Áreas de relevante interesse mineral Tróia-Pedra Branca”; </a:t>
            </a:r>
          </a:p>
          <a:p>
            <a:r>
              <a:rPr lang="pt-BR" sz="900" dirty="0" smtClean="0"/>
              <a:t>Mapeamento </a:t>
            </a:r>
            <a:r>
              <a:rPr lang="pt-BR" sz="900" dirty="0"/>
              <a:t>geológico e integração geológico-geofísico-geoquímico na região de Granjeiro - </a:t>
            </a:r>
            <a:r>
              <a:rPr lang="pt-BR" sz="900" dirty="0" err="1"/>
              <a:t>Cococi</a:t>
            </a:r>
            <a:r>
              <a:rPr lang="pt-BR" sz="900" dirty="0"/>
              <a:t>, Ceará (escalas 1:250.000, 1:100.000 e 1:50.000).</a:t>
            </a:r>
          </a:p>
        </p:txBody>
      </p:sp>
      <p:pic>
        <p:nvPicPr>
          <p:cNvPr id="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062" y="535901"/>
            <a:ext cx="1260000" cy="89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061" y="967949"/>
            <a:ext cx="1260000" cy="90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1061" y="1362496"/>
            <a:ext cx="1260000" cy="88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728" y="1696309"/>
            <a:ext cx="1260000" cy="9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1061" y="2052958"/>
            <a:ext cx="1260000" cy="89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1061" y="2421577"/>
            <a:ext cx="1260000" cy="103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1176" y="2879277"/>
            <a:ext cx="1260000" cy="100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1175" y="3299855"/>
            <a:ext cx="1260000" cy="101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9096" y="3720789"/>
            <a:ext cx="1260000" cy="100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7660" y="165840"/>
            <a:ext cx="1260000" cy="90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57661" y="531966"/>
            <a:ext cx="1260000" cy="9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70340" y="964013"/>
            <a:ext cx="1260000" cy="90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75374" y="1395027"/>
            <a:ext cx="1260000" cy="9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70341" y="1759770"/>
            <a:ext cx="1260000" cy="90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70340" y="2109454"/>
            <a:ext cx="1260000" cy="90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0341" y="2521119"/>
            <a:ext cx="1260000" cy="90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670341" y="2950347"/>
            <a:ext cx="1260000" cy="90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75374" y="3385466"/>
            <a:ext cx="1260000" cy="90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670341" y="3818206"/>
            <a:ext cx="1260000" cy="90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m 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027414" y="1204570"/>
            <a:ext cx="1455759" cy="1008000"/>
          </a:xfrm>
          <a:prstGeom prst="rect">
            <a:avLst/>
          </a:prstGeom>
        </p:spPr>
      </p:pic>
      <p:pic>
        <p:nvPicPr>
          <p:cNvPr id="4" name="Imagem 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39582" y="1203598"/>
            <a:ext cx="1463084" cy="1008000"/>
          </a:xfrm>
          <a:prstGeom prst="rect">
            <a:avLst/>
          </a:prstGeom>
        </p:spPr>
      </p:pic>
      <p:pic>
        <p:nvPicPr>
          <p:cNvPr id="5" name="Imagem 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764787" y="154415"/>
            <a:ext cx="1247373" cy="1008000"/>
          </a:xfrm>
          <a:prstGeom prst="rect">
            <a:avLst/>
          </a:prstGeom>
        </p:spPr>
      </p:pic>
    </p:spTree>
    <p:extLst>
      <p:ext uri="{BB962C8B-B14F-4D97-AF65-F5344CB8AC3E}">
        <p14:creationId xmlns:p14="http://schemas.microsoft.com/office/powerpoint/2010/main" val="333554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m 14"/>
          <p:cNvPicPr/>
          <p:nvPr/>
        </p:nvPicPr>
        <p:blipFill>
          <a:blip r:embed="rId2" cstate="print"/>
          <a:stretch/>
        </p:blipFill>
        <p:spPr>
          <a:xfrm>
            <a:off x="0" y="0"/>
            <a:ext cx="9143640" cy="5143320"/>
          </a:xfrm>
          <a:prstGeom prst="rect">
            <a:avLst/>
          </a:prstGeom>
          <a:ln>
            <a:noFill/>
          </a:ln>
        </p:spPr>
      </p:pic>
      <p:pic>
        <p:nvPicPr>
          <p:cNvPr id="83" name="Google Shape;127;p20"/>
          <p:cNvPicPr/>
          <p:nvPr/>
        </p:nvPicPr>
        <p:blipFill>
          <a:blip r:embed="rId3" cstate="print"/>
          <a:srcRect l="9" r="20"/>
          <a:stretch/>
        </p:blipFill>
        <p:spPr>
          <a:xfrm>
            <a:off x="0" y="0"/>
            <a:ext cx="9143640" cy="5155200"/>
          </a:xfrm>
          <a:prstGeom prst="rect">
            <a:avLst/>
          </a:prstGeom>
          <a:ln>
            <a:noFill/>
          </a:ln>
        </p:spPr>
      </p:pic>
      <p:sp>
        <p:nvSpPr>
          <p:cNvPr id="84" name="CustomShape 1"/>
          <p:cNvSpPr/>
          <p:nvPr/>
        </p:nvSpPr>
        <p:spPr>
          <a:xfrm>
            <a:off x="251520" y="407520"/>
            <a:ext cx="8568952"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pic>
        <p:nvPicPr>
          <p:cNvPr id="87" name="Google Shape;121;p19"/>
          <p:cNvPicPr/>
          <p:nvPr/>
        </p:nvPicPr>
        <p:blipFill>
          <a:blip r:embed="rId4" cstate="print"/>
          <a:stretch/>
        </p:blipFill>
        <p:spPr>
          <a:xfrm>
            <a:off x="360" y="4784400"/>
            <a:ext cx="9143640" cy="370800"/>
          </a:xfrm>
          <a:prstGeom prst="rect">
            <a:avLst/>
          </a:prstGeom>
          <a:ln>
            <a:noFill/>
          </a:ln>
        </p:spPr>
      </p:pic>
      <p:sp>
        <p:nvSpPr>
          <p:cNvPr id="35" name="CaixaDeTexto 34"/>
          <p:cNvSpPr txBox="1"/>
          <p:nvPr/>
        </p:nvSpPr>
        <p:spPr>
          <a:xfrm>
            <a:off x="395536" y="195486"/>
            <a:ext cx="3744416" cy="587441"/>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spAutoFit/>
          </a:bodyPr>
          <a:lstStyle/>
          <a:p>
            <a:pPr algn="ctr"/>
            <a:r>
              <a:rPr lang="pt-BR" sz="1200" b="1" dirty="0" smtClean="0"/>
              <a:t>PARTICIPAÇÃO EM PROJETOS</a:t>
            </a:r>
          </a:p>
          <a:p>
            <a:pPr algn="ctr"/>
            <a:r>
              <a:rPr lang="pt-BR" sz="1200" b="1" dirty="0" smtClean="0"/>
              <a:t>Notas </a:t>
            </a:r>
            <a:r>
              <a:rPr lang="pt-BR" sz="1200" b="1" dirty="0"/>
              <a:t>explicativas </a:t>
            </a:r>
            <a:r>
              <a:rPr lang="pt-BR" sz="1200" b="1" dirty="0" smtClean="0"/>
              <a:t>publicadas</a:t>
            </a:r>
          </a:p>
        </p:txBody>
      </p:sp>
      <p:pic>
        <p:nvPicPr>
          <p:cNvPr id="2" name="Imagem 1"/>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499992" y="1733601"/>
            <a:ext cx="1008000" cy="1368000"/>
          </a:xfrm>
          <a:prstGeom prst="rect">
            <a:avLst/>
          </a:prstGeom>
          <a:ln>
            <a:solidFill>
              <a:schemeClr val="bg1"/>
            </a:solidFill>
          </a:ln>
          <a:effectLst>
            <a:outerShdw blurRad="190500" algn="tl" rotWithShape="0">
              <a:srgbClr val="000000">
                <a:alpha val="70000"/>
              </a:srgbClr>
            </a:outerShdw>
          </a:effectLst>
        </p:spPr>
      </p:pic>
      <p:pic>
        <p:nvPicPr>
          <p:cNvPr id="3" name="Imagem 2"/>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654181" y="1733603"/>
            <a:ext cx="1008000" cy="1368000"/>
          </a:xfrm>
          <a:prstGeom prst="rect">
            <a:avLst/>
          </a:prstGeom>
          <a:ln>
            <a:solidFill>
              <a:schemeClr val="bg1"/>
            </a:solidFill>
          </a:ln>
          <a:effectLst>
            <a:outerShdw blurRad="190500" algn="tl" rotWithShape="0">
              <a:srgbClr val="000000">
                <a:alpha val="70000"/>
              </a:srgbClr>
            </a:outerShdw>
          </a:effectLst>
        </p:spPr>
      </p:pic>
      <p:pic>
        <p:nvPicPr>
          <p:cNvPr id="4" name="Imagem 3"/>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4499992" y="219446"/>
            <a:ext cx="1008000" cy="1368000"/>
          </a:xfrm>
          <a:prstGeom prst="rect">
            <a:avLst/>
          </a:prstGeom>
          <a:ln>
            <a:solidFill>
              <a:schemeClr val="bg1"/>
            </a:solidFill>
          </a:ln>
          <a:effectLst>
            <a:outerShdw blurRad="190500" algn="tl" rotWithShape="0">
              <a:srgbClr val="000000">
                <a:alpha val="70000"/>
              </a:srgbClr>
            </a:outerShdw>
          </a:effectLst>
        </p:spPr>
      </p:pic>
      <p:pic>
        <p:nvPicPr>
          <p:cNvPr id="5" name="Imagem 4"/>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5654181" y="219444"/>
            <a:ext cx="1008000" cy="1368000"/>
          </a:xfrm>
          <a:prstGeom prst="rect">
            <a:avLst/>
          </a:prstGeom>
          <a:ln>
            <a:solidFill>
              <a:schemeClr val="bg1"/>
            </a:solidFill>
          </a:ln>
          <a:effectLst>
            <a:outerShdw blurRad="190500" algn="tl" rotWithShape="0">
              <a:srgbClr val="000000">
                <a:alpha val="70000"/>
              </a:srgbClr>
            </a:outerShdw>
          </a:effectLst>
        </p:spPr>
      </p:pic>
      <p:pic>
        <p:nvPicPr>
          <p:cNvPr id="6" name="Imagem 5"/>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3347976" y="1049222"/>
            <a:ext cx="1008000" cy="1368000"/>
          </a:xfrm>
          <a:prstGeom prst="rect">
            <a:avLst/>
          </a:prstGeom>
          <a:ln>
            <a:solidFill>
              <a:schemeClr val="bg1"/>
            </a:solidFill>
          </a:ln>
          <a:effectLst>
            <a:outerShdw blurRad="190500" algn="tl" rotWithShape="0">
              <a:srgbClr val="000000">
                <a:alpha val="70000"/>
              </a:srgbClr>
            </a:outerShdw>
          </a:effectLst>
        </p:spPr>
      </p:pic>
      <p:pic>
        <p:nvPicPr>
          <p:cNvPr id="7" name="Imagem 6"/>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3347976" y="2617371"/>
            <a:ext cx="1008000" cy="1368000"/>
          </a:xfrm>
          <a:prstGeom prst="rect">
            <a:avLst/>
          </a:prstGeom>
          <a:ln>
            <a:solidFill>
              <a:schemeClr val="bg1"/>
            </a:solidFill>
          </a:ln>
          <a:effectLst>
            <a:outerShdw blurRad="190500" algn="tl" rotWithShape="0">
              <a:srgbClr val="000000">
                <a:alpha val="70000"/>
              </a:srgbClr>
            </a:outerShdw>
          </a:effectLst>
        </p:spPr>
      </p:pic>
      <p:pic>
        <p:nvPicPr>
          <p:cNvPr id="8" name="Imagem 7"/>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4499992" y="3229330"/>
            <a:ext cx="1008000" cy="1368000"/>
          </a:xfrm>
          <a:prstGeom prst="rect">
            <a:avLst/>
          </a:prstGeom>
          <a:ln>
            <a:solidFill>
              <a:schemeClr val="bg1"/>
            </a:solidFill>
          </a:ln>
          <a:effectLst>
            <a:outerShdw blurRad="190500" algn="tl" rotWithShape="0">
              <a:srgbClr val="000000">
                <a:alpha val="70000"/>
              </a:srgbClr>
            </a:outerShdw>
          </a:effectLst>
        </p:spPr>
      </p:pic>
      <p:pic>
        <p:nvPicPr>
          <p:cNvPr id="9" name="Imagem 8"/>
          <p:cNvPicPr preferRelativeResize="0">
            <a:picLocks/>
          </p:cNvPicPr>
          <p:nvPr/>
        </p:nvPicPr>
        <p:blipFill>
          <a:blip r:embed="rId12" cstate="print">
            <a:extLst>
              <a:ext uri="{28A0092B-C50C-407E-A947-70E740481C1C}">
                <a14:useLocalDpi xmlns:a14="http://schemas.microsoft.com/office/drawing/2010/main" val="0"/>
              </a:ext>
            </a:extLst>
          </a:blip>
          <a:stretch>
            <a:fillRect/>
          </a:stretch>
        </p:blipFill>
        <p:spPr>
          <a:xfrm>
            <a:off x="7932517" y="1734547"/>
            <a:ext cx="1008000" cy="1368000"/>
          </a:xfrm>
          <a:prstGeom prst="rect">
            <a:avLst/>
          </a:prstGeom>
          <a:ln>
            <a:solidFill>
              <a:schemeClr val="bg1"/>
            </a:solidFill>
          </a:ln>
          <a:effectLst>
            <a:outerShdw blurRad="190500" algn="tl" rotWithShape="0">
              <a:srgbClr val="000000">
                <a:alpha val="70000"/>
              </a:srgbClr>
            </a:outerShdw>
          </a:effectLst>
        </p:spPr>
      </p:pic>
      <p:pic>
        <p:nvPicPr>
          <p:cNvPr id="10" name="Imagem 9"/>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a:xfrm>
            <a:off x="6791124" y="219443"/>
            <a:ext cx="1008000" cy="1368000"/>
          </a:xfrm>
          <a:prstGeom prst="rect">
            <a:avLst/>
          </a:prstGeom>
          <a:ln>
            <a:solidFill>
              <a:schemeClr val="bg1"/>
            </a:solidFill>
          </a:ln>
          <a:effectLst>
            <a:outerShdw blurRad="190500" algn="tl" rotWithShape="0">
              <a:srgbClr val="000000">
                <a:alpha val="70000"/>
              </a:srgbClr>
            </a:outerShdw>
          </a:effectLst>
        </p:spPr>
      </p:pic>
      <p:pic>
        <p:nvPicPr>
          <p:cNvPr id="11" name="Imagem 10"/>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804360" y="1733601"/>
            <a:ext cx="1008000" cy="1368000"/>
          </a:xfrm>
          <a:prstGeom prst="rect">
            <a:avLst/>
          </a:prstGeom>
          <a:ln>
            <a:solidFill>
              <a:schemeClr val="bg1"/>
            </a:solidFill>
          </a:ln>
          <a:effectLst>
            <a:outerShdw blurRad="190500" algn="tl" rotWithShape="0">
              <a:srgbClr val="000000">
                <a:alpha val="70000"/>
              </a:srgbClr>
            </a:outerShdw>
          </a:effectLst>
        </p:spPr>
      </p:pic>
      <p:pic>
        <p:nvPicPr>
          <p:cNvPr id="12" name="Imagem 11"/>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a:xfrm>
            <a:off x="7919281" y="212335"/>
            <a:ext cx="1008000" cy="1368000"/>
          </a:xfrm>
          <a:prstGeom prst="rect">
            <a:avLst/>
          </a:prstGeom>
          <a:ln>
            <a:solidFill>
              <a:schemeClr val="bg1"/>
            </a:solidFill>
          </a:ln>
          <a:effectLst>
            <a:outerShdw blurRad="190500" algn="tl" rotWithShape="0">
              <a:srgbClr val="000000">
                <a:alpha val="70000"/>
              </a:srgbClr>
            </a:outerShdw>
          </a:effectLst>
        </p:spPr>
      </p:pic>
      <p:pic>
        <p:nvPicPr>
          <p:cNvPr id="13" name="Imagem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30308" y="2949252"/>
            <a:ext cx="1201532" cy="1704135"/>
          </a:xfrm>
          <a:prstGeom prst="rect">
            <a:avLst/>
          </a:prstGeom>
          <a:ln>
            <a:solidFill>
              <a:schemeClr val="bg1"/>
            </a:solidFill>
          </a:ln>
          <a:effectLst>
            <a:outerShdw blurRad="190500" algn="tl" rotWithShape="0">
              <a:srgbClr val="000000">
                <a:alpha val="70000"/>
              </a:srgbClr>
            </a:outerShdw>
          </a:effectLst>
        </p:spPr>
      </p:pic>
      <p:pic>
        <p:nvPicPr>
          <p:cNvPr id="15" name="Imagem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1119" y="1059668"/>
            <a:ext cx="1201531" cy="1700878"/>
          </a:xfrm>
          <a:prstGeom prst="rect">
            <a:avLst/>
          </a:prstGeom>
          <a:ln>
            <a:solidFill>
              <a:schemeClr val="bg1"/>
            </a:solidFill>
          </a:ln>
          <a:effectLst>
            <a:outerShdw blurRad="190500" algn="tl" rotWithShape="0">
              <a:srgbClr val="000000">
                <a:alpha val="70000"/>
              </a:srgbClr>
            </a:outerShdw>
          </a:effectLst>
        </p:spPr>
      </p:pic>
      <p:pic>
        <p:nvPicPr>
          <p:cNvPr id="16" name="Imagem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20310" y="1059582"/>
            <a:ext cx="1201531" cy="1700964"/>
          </a:xfrm>
          <a:prstGeom prst="rect">
            <a:avLst/>
          </a:prstGeom>
          <a:ln>
            <a:solidFill>
              <a:schemeClr val="bg1"/>
            </a:solidFill>
          </a:ln>
          <a:effectLst>
            <a:outerShdw blurRad="190500" algn="tl" rotWithShape="0">
              <a:srgbClr val="000000">
                <a:alpha val="70000"/>
              </a:srgbClr>
            </a:outerShdw>
          </a:effectLst>
        </p:spPr>
      </p:pic>
      <p:pic>
        <p:nvPicPr>
          <p:cNvPr id="17" name="Imagem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5979" y="2948969"/>
            <a:ext cx="1201532" cy="1711013"/>
          </a:xfrm>
          <a:prstGeom prst="rect">
            <a:avLst/>
          </a:prstGeom>
          <a:ln>
            <a:solidFill>
              <a:schemeClr val="bg1"/>
            </a:solidFill>
          </a:ln>
          <a:effectLst>
            <a:outerShdw blurRad="190500" algn="tl" rotWithShape="0">
              <a:srgbClr val="000000">
                <a:alpha val="70000"/>
              </a:srgbClr>
            </a:outerShdw>
          </a:effectLst>
        </p:spPr>
      </p:pic>
      <p:pic>
        <p:nvPicPr>
          <p:cNvPr id="14" name="Imagem 13"/>
          <p:cNvPicPr preferRelativeResize="0">
            <a:picLocks/>
          </p:cNvPicPr>
          <p:nvPr/>
        </p:nvPicPr>
        <p:blipFill>
          <a:blip r:embed="rId20" cstate="print">
            <a:extLst>
              <a:ext uri="{28A0092B-C50C-407E-A947-70E740481C1C}">
                <a14:useLocalDpi xmlns:a14="http://schemas.microsoft.com/office/drawing/2010/main" val="0"/>
              </a:ext>
            </a:extLst>
          </a:blip>
          <a:stretch>
            <a:fillRect/>
          </a:stretch>
        </p:blipFill>
        <p:spPr>
          <a:xfrm>
            <a:off x="7911954" y="3229330"/>
            <a:ext cx="1008000" cy="1368000"/>
          </a:xfrm>
          <a:prstGeom prst="rect">
            <a:avLst/>
          </a:prstGeom>
          <a:ln>
            <a:solidFill>
              <a:schemeClr val="bg1"/>
            </a:solidFill>
          </a:ln>
          <a:effectLst>
            <a:outerShdw blurRad="292100" dist="139700" dir="2700000" algn="tl" rotWithShape="0">
              <a:srgbClr val="333333">
                <a:alpha val="65000"/>
              </a:srgbClr>
            </a:outerShdw>
          </a:effectLst>
        </p:spPr>
      </p:pic>
      <p:pic>
        <p:nvPicPr>
          <p:cNvPr id="18" name="Imagem 17"/>
          <p:cNvPicPr preferRelativeResize="0">
            <a:picLocks/>
          </p:cNvPicPr>
          <p:nvPr/>
        </p:nvPicPr>
        <p:blipFill>
          <a:blip r:embed="rId21" cstate="print">
            <a:extLst>
              <a:ext uri="{28A0092B-C50C-407E-A947-70E740481C1C}">
                <a14:useLocalDpi xmlns:a14="http://schemas.microsoft.com/office/drawing/2010/main" val="0"/>
              </a:ext>
            </a:extLst>
          </a:blip>
          <a:stretch>
            <a:fillRect/>
          </a:stretch>
        </p:blipFill>
        <p:spPr>
          <a:xfrm>
            <a:off x="5652120" y="3229330"/>
            <a:ext cx="1008000" cy="1368000"/>
          </a:xfrm>
          <a:prstGeom prst="rect">
            <a:avLst/>
          </a:prstGeom>
          <a:ln>
            <a:solidFill>
              <a:schemeClr val="bg1"/>
            </a:solidFill>
          </a:ln>
          <a:effectLst>
            <a:outerShdw blurRad="292100" dist="139700" dir="2700000" algn="tl" rotWithShape="0">
              <a:srgbClr val="333333">
                <a:alpha val="65000"/>
              </a:srgbClr>
            </a:outerShdw>
          </a:effectLst>
        </p:spPr>
      </p:pic>
      <p:pic>
        <p:nvPicPr>
          <p:cNvPr id="19" name="Imagem 18"/>
          <p:cNvPicPr preferRelativeResize="0">
            <a:picLocks/>
          </p:cNvPicPr>
          <p:nvPr/>
        </p:nvPicPr>
        <p:blipFill>
          <a:blip r:embed="rId22" cstate="print">
            <a:extLst>
              <a:ext uri="{28A0092B-C50C-407E-A947-70E740481C1C}">
                <a14:useLocalDpi xmlns:a14="http://schemas.microsoft.com/office/drawing/2010/main" val="0"/>
              </a:ext>
            </a:extLst>
          </a:blip>
          <a:stretch>
            <a:fillRect/>
          </a:stretch>
        </p:blipFill>
        <p:spPr>
          <a:xfrm>
            <a:off x="6796076" y="3229330"/>
            <a:ext cx="1008000" cy="1368000"/>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542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436320" y="407520"/>
            <a:ext cx="8240136"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755576" y="555526"/>
            <a:ext cx="31647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Parcerias Institucionais</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9" name="CustomShape 3"/>
          <p:cNvSpPr/>
          <p:nvPr/>
        </p:nvSpPr>
        <p:spPr>
          <a:xfrm>
            <a:off x="755576" y="1131590"/>
            <a:ext cx="7632848" cy="332449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Aft>
                <a:spcPts val="600"/>
              </a:spcAft>
            </a:pPr>
            <a:r>
              <a:rPr lang="pt-BR" sz="1500" spc="-1" dirty="0">
                <a:latin typeface="Calibri" panose="020F0502020204030204" pitchFamily="34" charset="0"/>
                <a:ea typeface="Arial"/>
              </a:rPr>
              <a:t>O Serviço Geológico do </a:t>
            </a:r>
            <a:r>
              <a:rPr lang="pt-BR" sz="1500" spc="-1" dirty="0" smtClean="0">
                <a:latin typeface="Calibri" panose="020F0502020204030204" pitchFamily="34" charset="0"/>
                <a:ea typeface="Arial"/>
              </a:rPr>
              <a:t>Brasil - CPRM, </a:t>
            </a:r>
            <a:r>
              <a:rPr lang="pt-BR" sz="1500" spc="-1" dirty="0">
                <a:latin typeface="Calibri" panose="020F0502020204030204" pitchFamily="34" charset="0"/>
                <a:ea typeface="Arial"/>
              </a:rPr>
              <a:t>por meio da </a:t>
            </a:r>
            <a:r>
              <a:rPr lang="pt-BR" sz="1500" spc="-1" dirty="0" smtClean="0">
                <a:latin typeface="Calibri" panose="020F0502020204030204" pitchFamily="34" charset="0"/>
                <a:ea typeface="Arial"/>
              </a:rPr>
              <a:t>Residência de Fortaleza atua em parceria  ou possui </a:t>
            </a:r>
            <a:r>
              <a:rPr lang="pt-BR" sz="1500" spc="-1" dirty="0">
                <a:latin typeface="Calibri" panose="020F0502020204030204" pitchFamily="34" charset="0"/>
                <a:ea typeface="Arial"/>
              </a:rPr>
              <a:t>um estreito relacionamento </a:t>
            </a:r>
            <a:r>
              <a:rPr lang="pt-BR" sz="1500" spc="-1" dirty="0" smtClean="0">
                <a:latin typeface="Calibri" panose="020F0502020204030204" pitchFamily="34" charset="0"/>
                <a:ea typeface="Arial"/>
              </a:rPr>
              <a:t>com as seguintes instituições:</a:t>
            </a:r>
          </a:p>
          <a:p>
            <a:pPr marL="285750" indent="-285750">
              <a:spcAft>
                <a:spcPts val="600"/>
              </a:spcAft>
              <a:buFont typeface="Arial" panose="020B0604020202020204" pitchFamily="34" charset="0"/>
              <a:buChar char="•"/>
            </a:pPr>
            <a:r>
              <a:rPr lang="pt-BR" sz="1500" spc="-1" dirty="0" smtClean="0">
                <a:latin typeface="Calibri" panose="020F0502020204030204" pitchFamily="34" charset="0"/>
                <a:ea typeface="Arial"/>
              </a:rPr>
              <a:t>Opera </a:t>
            </a:r>
            <a:r>
              <a:rPr lang="pt-BR" sz="1500" spc="-1" dirty="0">
                <a:latin typeface="Calibri" panose="020F0502020204030204" pitchFamily="34" charset="0"/>
                <a:ea typeface="Arial"/>
              </a:rPr>
              <a:t>a Rede </a:t>
            </a:r>
            <a:r>
              <a:rPr lang="pt-BR" sz="1500" spc="-1" dirty="0" err="1" smtClean="0">
                <a:latin typeface="Calibri" panose="020F0502020204030204" pitchFamily="34" charset="0"/>
                <a:ea typeface="Arial"/>
              </a:rPr>
              <a:t>Hidrometeorológica</a:t>
            </a:r>
            <a:r>
              <a:rPr lang="pt-BR" sz="1500" spc="-1" dirty="0" smtClean="0">
                <a:latin typeface="Calibri" panose="020F0502020204030204" pitchFamily="34" charset="0"/>
                <a:ea typeface="Arial"/>
              </a:rPr>
              <a:t> Nacional </a:t>
            </a:r>
            <a:r>
              <a:rPr lang="pt-BR" sz="1500" spc="-1" dirty="0">
                <a:latin typeface="Calibri" panose="020F0502020204030204" pitchFamily="34" charset="0"/>
                <a:ea typeface="Arial"/>
              </a:rPr>
              <a:t>no estado do Ceará em parceria com a Agência Nacional de Águas Subterrâneas</a:t>
            </a:r>
            <a:r>
              <a:rPr lang="pt-BR" sz="1500" spc="-1" dirty="0" smtClean="0">
                <a:latin typeface="Calibri" panose="020F0502020204030204" pitchFamily="34" charset="0"/>
                <a:ea typeface="Arial"/>
              </a:rPr>
              <a:t>;</a:t>
            </a:r>
          </a:p>
          <a:p>
            <a:pPr marL="285750" indent="-285750">
              <a:spcAft>
                <a:spcPts val="600"/>
              </a:spcAft>
              <a:buFont typeface="Arial" panose="020B0604020202020204" pitchFamily="34" charset="0"/>
              <a:buChar char="•"/>
            </a:pPr>
            <a:r>
              <a:rPr lang="pt-BR" sz="1500" spc="-1" dirty="0" smtClean="0">
                <a:latin typeface="Calibri" panose="020F0502020204030204" pitchFamily="34" charset="0"/>
                <a:ea typeface="Arial"/>
              </a:rPr>
              <a:t>Possui convênio </a:t>
            </a:r>
            <a:r>
              <a:rPr lang="pt-BR" sz="1500" spc="-1" dirty="0">
                <a:latin typeface="Calibri" panose="020F0502020204030204" pitchFamily="34" charset="0"/>
                <a:ea typeface="Arial"/>
              </a:rPr>
              <a:t>com a Universidade Federal do Ceará para a viabilização de estágios de nível superior;</a:t>
            </a:r>
          </a:p>
          <a:p>
            <a:pPr marL="285750" indent="-285750">
              <a:spcAft>
                <a:spcPts val="600"/>
              </a:spcAft>
              <a:buFont typeface="Arial" panose="020B0604020202020204" pitchFamily="34" charset="0"/>
              <a:buChar char="•"/>
            </a:pPr>
            <a:r>
              <a:rPr lang="pt-BR" sz="1500" spc="-1" dirty="0" smtClean="0">
                <a:latin typeface="Calibri" panose="020F0502020204030204" pitchFamily="34" charset="0"/>
                <a:ea typeface="Arial"/>
              </a:rPr>
              <a:t>Contribui </a:t>
            </a:r>
            <a:r>
              <a:rPr lang="pt-BR" sz="1500" spc="-1" dirty="0">
                <a:latin typeface="Calibri" panose="020F0502020204030204" pitchFamily="34" charset="0"/>
                <a:ea typeface="Arial"/>
              </a:rPr>
              <a:t>com informações em eventos específicos </a:t>
            </a:r>
            <a:r>
              <a:rPr lang="pt-BR" sz="1500" spc="-1" dirty="0" smtClean="0">
                <a:latin typeface="Calibri" panose="020F0502020204030204" pitchFamily="34" charset="0"/>
                <a:ea typeface="Arial"/>
              </a:rPr>
              <a:t>como:  </a:t>
            </a:r>
            <a:r>
              <a:rPr lang="pt-BR" sz="1500" spc="-1" dirty="0">
                <a:latin typeface="Calibri" panose="020F0502020204030204" pitchFamily="34" charset="0"/>
                <a:ea typeface="Arial"/>
              </a:rPr>
              <a:t>Comitê de Bacias </a:t>
            </a:r>
            <a:r>
              <a:rPr lang="pt-BR" sz="1500" spc="-1" dirty="0" smtClean="0">
                <a:latin typeface="Calibri" panose="020F0502020204030204" pitchFamily="34" charset="0"/>
                <a:ea typeface="Arial"/>
              </a:rPr>
              <a:t>Hidrográficas e </a:t>
            </a:r>
            <a:r>
              <a:rPr lang="pt-BR" sz="1500" spc="-1" dirty="0">
                <a:latin typeface="Calibri" panose="020F0502020204030204" pitchFamily="34" charset="0"/>
                <a:ea typeface="Arial"/>
              </a:rPr>
              <a:t>Câmara Setorial de Mineração do estado do Ceará (ADECE</a:t>
            </a:r>
            <a:r>
              <a:rPr lang="pt-BR" sz="1500" spc="-1" dirty="0" smtClean="0">
                <a:latin typeface="Calibri" panose="020F0502020204030204" pitchFamily="34" charset="0"/>
                <a:ea typeface="Arial"/>
              </a:rPr>
              <a:t>);</a:t>
            </a:r>
          </a:p>
          <a:p>
            <a:pPr marL="285750" indent="-285750">
              <a:spcAft>
                <a:spcPts val="600"/>
              </a:spcAft>
              <a:buFont typeface="Arial" panose="020B0604020202020204" pitchFamily="34" charset="0"/>
              <a:buChar char="•"/>
            </a:pPr>
            <a:r>
              <a:rPr lang="pt-BR" sz="1500" spc="-1" dirty="0" smtClean="0">
                <a:latin typeface="Calibri" panose="020F0502020204030204" pitchFamily="34" charset="0"/>
                <a:ea typeface="Arial"/>
              </a:rPr>
              <a:t>Há frequente aproximação institucional com a Universidade </a:t>
            </a:r>
            <a:r>
              <a:rPr lang="pt-BR" sz="1500" spc="-1" dirty="0">
                <a:latin typeface="Calibri" panose="020F0502020204030204" pitchFamily="34" charset="0"/>
                <a:ea typeface="Arial"/>
              </a:rPr>
              <a:t>Federal do Ceará, Secretaria de Recursos Hídricos, COGERH e </a:t>
            </a:r>
            <a:r>
              <a:rPr lang="pt-BR" sz="1500" spc="-1" dirty="0" smtClean="0">
                <a:latin typeface="Calibri" panose="020F0502020204030204" pitchFamily="34" charset="0"/>
                <a:ea typeface="Arial"/>
              </a:rPr>
              <a:t>SOHIDRA;</a:t>
            </a:r>
            <a:endParaRPr lang="pt-BR" sz="1500" spc="-1" dirty="0">
              <a:latin typeface="Calibri" panose="020F0502020204030204" pitchFamily="34" charset="0"/>
              <a:ea typeface="Arial"/>
            </a:endParaRPr>
          </a:p>
          <a:p>
            <a:pPr marL="285750" indent="-285750">
              <a:spcAft>
                <a:spcPts val="600"/>
              </a:spcAft>
              <a:buFont typeface="Arial" panose="020B0604020202020204" pitchFamily="34" charset="0"/>
              <a:buChar char="•"/>
            </a:pPr>
            <a:r>
              <a:rPr lang="pt-BR" sz="1500" spc="-1" dirty="0" smtClean="0">
                <a:latin typeface="Calibri" panose="020F0502020204030204" pitchFamily="34" charset="0"/>
                <a:ea typeface="Arial"/>
              </a:rPr>
              <a:t>Contribuirá </a:t>
            </a:r>
            <a:r>
              <a:rPr lang="pt-BR" sz="1500" spc="-1" dirty="0">
                <a:latin typeface="Calibri" panose="020F0502020204030204" pitchFamily="34" charset="0"/>
                <a:ea typeface="Arial"/>
              </a:rPr>
              <a:t>para o Planejamento Costeiro e Marinho (PCM) do Ceará, no âmbito do Programa Cientista-Chefe Meio </a:t>
            </a:r>
            <a:r>
              <a:rPr lang="pt-BR" sz="1500" spc="-1" dirty="0" smtClean="0">
                <a:latin typeface="Calibri" panose="020F0502020204030204" pitchFamily="34" charset="0"/>
                <a:ea typeface="Arial"/>
              </a:rPr>
              <a:t>Ambiente da Secretaria do Ambiente – SEMA.</a:t>
            </a:r>
            <a:endParaRPr lang="pt-BR" sz="1500" spc="-1" dirty="0">
              <a:latin typeface="Calibri" panose="020F0502020204030204" pitchFamily="34" charset="0"/>
              <a:ea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EDADF"/>
        </a:solidFill>
        <a:effectLst/>
      </p:bgPr>
    </p:bg>
    <p:spTree>
      <p:nvGrpSpPr>
        <p:cNvPr id="1" name=""/>
        <p:cNvGrpSpPr/>
        <p:nvPr/>
      </p:nvGrpSpPr>
      <p:grpSpPr>
        <a:xfrm>
          <a:off x="0" y="0"/>
          <a:ext cx="0" cy="0"/>
          <a:chOff x="0" y="0"/>
          <a:chExt cx="0" cy="0"/>
        </a:xfrm>
      </p:grpSpPr>
      <p:pic>
        <p:nvPicPr>
          <p:cNvPr id="136" name="Imagem 7"/>
          <p:cNvPicPr/>
          <p:nvPr/>
        </p:nvPicPr>
        <p:blipFill>
          <a:blip r:embed="rId2" cstate="print"/>
          <a:stretch/>
        </p:blipFill>
        <p:spPr>
          <a:xfrm>
            <a:off x="0" y="1219320"/>
            <a:ext cx="4620960" cy="2603520"/>
          </a:xfrm>
          <a:prstGeom prst="rect">
            <a:avLst/>
          </a:prstGeom>
          <a:ln>
            <a:noFill/>
          </a:ln>
          <a:effectLst>
            <a:outerShdw blurRad="292100" dist="139498" dir="2700000" algn="tl" rotWithShape="0">
              <a:srgbClr val="333333">
                <a:alpha val="65000"/>
              </a:srgbClr>
            </a:outerShdw>
          </a:effectLst>
        </p:spPr>
      </p:pic>
      <p:sp>
        <p:nvSpPr>
          <p:cNvPr id="137" name="CustomShape 1"/>
          <p:cNvSpPr/>
          <p:nvPr/>
        </p:nvSpPr>
        <p:spPr>
          <a:xfrm>
            <a:off x="4397760" y="1577880"/>
            <a:ext cx="4422960" cy="1964880"/>
          </a:xfrm>
          <a:prstGeom prst="rect">
            <a:avLst/>
          </a:prstGeom>
          <a:solidFill>
            <a:srgbClr val="0077AA"/>
          </a:solidFill>
          <a:ln>
            <a:noFill/>
          </a:ln>
        </p:spPr>
        <p:style>
          <a:lnRef idx="0">
            <a:scrgbClr r="0" g="0" b="0"/>
          </a:lnRef>
          <a:fillRef idx="0">
            <a:scrgbClr r="0" g="0" b="0"/>
          </a:fillRef>
          <a:effectRef idx="0">
            <a:scrgbClr r="0" g="0" b="0"/>
          </a:effectRef>
          <a:fontRef idx="minor"/>
        </p:style>
      </p:sp>
      <p:sp>
        <p:nvSpPr>
          <p:cNvPr id="138" name="CustomShape 2"/>
          <p:cNvSpPr/>
          <p:nvPr/>
        </p:nvSpPr>
        <p:spPr>
          <a:xfrm>
            <a:off x="4606200" y="2211710"/>
            <a:ext cx="3496320" cy="360"/>
          </a:xfrm>
          <a:custGeom>
            <a:avLst/>
            <a:gdLst/>
            <a:ahLst/>
            <a:cxnLst/>
            <a:rect l="l" t="t" r="r" b="b"/>
            <a:pathLst>
              <a:path w="21600" h="21600">
                <a:moveTo>
                  <a:pt x="0" y="0"/>
                </a:moveTo>
                <a:lnTo>
                  <a:pt x="21600" y="21600"/>
                </a:lnTo>
              </a:path>
            </a:pathLst>
          </a:custGeom>
          <a:noFill/>
          <a:ln w="19080">
            <a:solidFill>
              <a:schemeClr val="bg1"/>
            </a:solidFill>
            <a:round/>
          </a:ln>
        </p:spPr>
        <p:style>
          <a:lnRef idx="0">
            <a:scrgbClr r="0" g="0" b="0"/>
          </a:lnRef>
          <a:fillRef idx="0">
            <a:scrgbClr r="0" g="0" b="0"/>
          </a:fillRef>
          <a:effectRef idx="0">
            <a:scrgbClr r="0" g="0" b="0"/>
          </a:effectRef>
          <a:fontRef idx="minor"/>
        </p:style>
      </p:sp>
      <p:sp>
        <p:nvSpPr>
          <p:cNvPr id="139" name="CustomShape 3"/>
          <p:cNvSpPr/>
          <p:nvPr/>
        </p:nvSpPr>
        <p:spPr>
          <a:xfrm>
            <a:off x="4491360" y="1635646"/>
            <a:ext cx="4236120" cy="1783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pPr>
            <a:r>
              <a:rPr lang="pt-BR" sz="1600" b="1" strike="noStrike" spc="-1" dirty="0" smtClean="0">
                <a:solidFill>
                  <a:schemeClr val="bg1"/>
                </a:solidFill>
                <a:latin typeface="Arial"/>
              </a:rPr>
              <a:t>RESIDÊNCIA DE FORTALEZA – REFO</a:t>
            </a:r>
          </a:p>
          <a:p>
            <a:pPr>
              <a:lnSpc>
                <a:spcPct val="100000"/>
              </a:lnSpc>
            </a:pPr>
            <a:r>
              <a:rPr lang="pt-BR" sz="1400" b="0" strike="noStrike" spc="-1" dirty="0" smtClean="0">
                <a:solidFill>
                  <a:srgbClr val="FFFFFF"/>
                </a:solidFill>
                <a:latin typeface="Calibri"/>
                <a:ea typeface="Calibri"/>
              </a:rPr>
              <a:t>Serviço </a:t>
            </a:r>
            <a:r>
              <a:rPr lang="pt-BR" sz="1400" b="0" strike="noStrike" spc="-1" dirty="0">
                <a:solidFill>
                  <a:srgbClr val="FFFFFF"/>
                </a:solidFill>
                <a:latin typeface="Calibri"/>
                <a:ea typeface="Calibri"/>
              </a:rPr>
              <a:t>Geológico do Brasil – CPRM</a:t>
            </a:r>
            <a:endParaRPr lang="pt-BR" sz="1400" b="0" strike="noStrike" spc="-1" dirty="0">
              <a:latin typeface="Arial"/>
            </a:endParaRPr>
          </a:p>
          <a:p>
            <a:pPr>
              <a:lnSpc>
                <a:spcPct val="100000"/>
              </a:lnSpc>
            </a:pPr>
            <a:endParaRPr lang="pt-BR" sz="1400" b="0" strike="noStrike" spc="-1" dirty="0">
              <a:latin typeface="Arial"/>
            </a:endParaRPr>
          </a:p>
          <a:p>
            <a:pPr>
              <a:lnSpc>
                <a:spcPct val="100000"/>
              </a:lnSpc>
            </a:pPr>
            <a:r>
              <a:rPr lang="pt-BR" sz="1400" b="0" strike="noStrike" spc="-1" dirty="0">
                <a:solidFill>
                  <a:srgbClr val="FFFFFF"/>
                </a:solidFill>
                <a:latin typeface="Calibri"/>
                <a:ea typeface="Calibri"/>
              </a:rPr>
              <a:t>Dúvidas e Sugestões podem ser encaminhadas para: </a:t>
            </a:r>
            <a:endParaRPr lang="pt-BR" sz="1400" b="0" strike="noStrike" spc="-1" dirty="0">
              <a:latin typeface="Arial"/>
            </a:endParaRPr>
          </a:p>
          <a:p>
            <a:pPr>
              <a:lnSpc>
                <a:spcPct val="100000"/>
              </a:lnSpc>
            </a:pPr>
            <a:r>
              <a:rPr lang="pt-BR" sz="1400" b="0" strike="noStrike" spc="-1" dirty="0">
                <a:solidFill>
                  <a:srgbClr val="FFFFFF"/>
                </a:solidFill>
                <a:latin typeface="Calibri"/>
                <a:ea typeface="Calibri"/>
              </a:rPr>
              <a:t>e-mail: </a:t>
            </a:r>
            <a:r>
              <a:rPr lang="pt-BR" sz="1400" b="0" strike="noStrike" spc="-1" dirty="0" smtClean="0">
                <a:solidFill>
                  <a:srgbClr val="FFFFFF"/>
                </a:solidFill>
                <a:latin typeface="Calibri"/>
                <a:ea typeface="Calibri"/>
              </a:rPr>
              <a:t>mickaelon.vasconcelos</a:t>
            </a:r>
            <a:r>
              <a:rPr lang="pt-BR" sz="1400" spc="-1" dirty="0" smtClean="0">
                <a:solidFill>
                  <a:srgbClr val="FFFFFF"/>
                </a:solidFill>
                <a:latin typeface="Calibri"/>
                <a:ea typeface="Calibri"/>
              </a:rPr>
              <a:t>@cprm.gov.br  </a:t>
            </a:r>
            <a:endParaRPr lang="pt-BR" sz="1400" spc="-1" dirty="0">
              <a:solidFill>
                <a:srgbClr val="FFFFFF"/>
              </a:solidFill>
              <a:latin typeface="Calibri"/>
              <a:ea typeface="Calibri"/>
            </a:endParaRPr>
          </a:p>
          <a:p>
            <a:pPr>
              <a:lnSpc>
                <a:spcPct val="100000"/>
              </a:lnSpc>
            </a:pPr>
            <a:r>
              <a:rPr lang="pt-BR" sz="1400" spc="-1" dirty="0">
                <a:solidFill>
                  <a:srgbClr val="FFFFFF"/>
                </a:solidFill>
                <a:latin typeface="Calibri"/>
                <a:ea typeface="Calibri"/>
              </a:rPr>
              <a:t>Chefia: (85) 3878-0235</a:t>
            </a:r>
            <a:br>
              <a:rPr lang="pt-BR" sz="1400" spc="-1" dirty="0">
                <a:solidFill>
                  <a:srgbClr val="FFFFFF"/>
                </a:solidFill>
                <a:latin typeface="Calibri"/>
                <a:ea typeface="Calibri"/>
              </a:rPr>
            </a:br>
            <a:r>
              <a:rPr lang="pt-BR" sz="1400" spc="-1" dirty="0">
                <a:solidFill>
                  <a:srgbClr val="FFFFFF"/>
                </a:solidFill>
                <a:latin typeface="Calibri"/>
                <a:ea typeface="Calibri"/>
              </a:rPr>
              <a:t>Tel.: (85) </a:t>
            </a:r>
            <a:r>
              <a:rPr lang="pt-BR" sz="1400" spc="-1" dirty="0" smtClean="0">
                <a:solidFill>
                  <a:srgbClr val="FFFFFF"/>
                </a:solidFill>
                <a:latin typeface="Calibri"/>
                <a:ea typeface="Calibri"/>
              </a:rPr>
              <a:t>3878-0200</a:t>
            </a:r>
          </a:p>
          <a:p>
            <a:pPr>
              <a:lnSpc>
                <a:spcPct val="100000"/>
              </a:lnSpc>
            </a:pPr>
            <a:r>
              <a:rPr lang="pt-BR" sz="1400" b="0" strike="noStrike" spc="-1" dirty="0" smtClean="0">
                <a:solidFill>
                  <a:srgbClr val="FFFFFF"/>
                </a:solidFill>
                <a:latin typeface="Calibri"/>
                <a:ea typeface="Calibri"/>
              </a:rPr>
              <a:t>www.cprm.gov.br</a:t>
            </a:r>
            <a:endParaRPr lang="pt-BR" sz="1400" b="0" strike="noStrike" spc="-1" dirty="0">
              <a:latin typeface="Arial"/>
            </a:endParaRPr>
          </a:p>
        </p:txBody>
      </p:sp>
      <p:pic>
        <p:nvPicPr>
          <p:cNvPr id="8" name="Google Shape;121;p19"/>
          <p:cNvPicPr/>
          <p:nvPr/>
        </p:nvPicPr>
        <p:blipFill>
          <a:blip r:embed="rId3" cstate="print"/>
          <a:stretch/>
        </p:blipFill>
        <p:spPr>
          <a:xfrm>
            <a:off x="0" y="4806720"/>
            <a:ext cx="9143640" cy="370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527441" y="407520"/>
            <a:ext cx="8384152" cy="4252462"/>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755576" y="555526"/>
            <a:ext cx="31647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Área de atuação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0" name="CustomShape 3"/>
          <p:cNvSpPr/>
          <p:nvPr/>
        </p:nvSpPr>
        <p:spPr>
          <a:xfrm>
            <a:off x="827584" y="1131590"/>
            <a:ext cx="4248472" cy="57606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1600" b="1" strike="noStrike" spc="-1" dirty="0" smtClean="0">
                <a:solidFill>
                  <a:srgbClr val="7030A0"/>
                </a:solidFill>
                <a:latin typeface="Calibri"/>
                <a:ea typeface="Arial"/>
              </a:rPr>
              <a:t>Residênci</a:t>
            </a:r>
            <a:r>
              <a:rPr lang="pt-BR" sz="1600" b="1" spc="-1" dirty="0" smtClean="0">
                <a:solidFill>
                  <a:srgbClr val="7030A0"/>
                </a:solidFill>
                <a:latin typeface="Calibri"/>
                <a:ea typeface="Arial"/>
              </a:rPr>
              <a:t>a de Fortaleza – REFO</a:t>
            </a:r>
            <a:r>
              <a:rPr lang="pt-BR" sz="1600" b="1" strike="noStrike" spc="-1" dirty="0" smtClean="0">
                <a:solidFill>
                  <a:srgbClr val="7030A0"/>
                </a:solidFill>
                <a:latin typeface="Calibri"/>
                <a:ea typeface="Arial"/>
              </a:rPr>
              <a:t/>
            </a:r>
            <a:br>
              <a:rPr lang="pt-BR" sz="1600" b="1" strike="noStrike" spc="-1" dirty="0" smtClean="0">
                <a:solidFill>
                  <a:srgbClr val="7030A0"/>
                </a:solidFill>
                <a:latin typeface="Calibri"/>
                <a:ea typeface="Arial"/>
              </a:rPr>
            </a:br>
            <a:r>
              <a:rPr lang="pt-BR" sz="1600" strike="noStrike" spc="-1" dirty="0" smtClean="0">
                <a:latin typeface="Calibri"/>
                <a:ea typeface="Arial"/>
              </a:rPr>
              <a:t> </a:t>
            </a:r>
            <a:r>
              <a:rPr lang="pt-BR" sz="1600" i="1" strike="noStrike" spc="-1" dirty="0" smtClean="0">
                <a:latin typeface="Calibri"/>
                <a:ea typeface="Arial"/>
              </a:rPr>
              <a:t>Área de atuação: CE</a:t>
            </a:r>
            <a:endParaRPr lang="pt-BR" sz="1400" i="1" strike="noStrike" spc="-1" dirty="0">
              <a:latin typeface="Calibri" pitchFamily="34" charset="0"/>
              <a:cs typeface="Calibri" pitchFamily="34"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98" y="1923678"/>
            <a:ext cx="2740374" cy="2581200"/>
          </a:xfrm>
          <a:prstGeom prst="rect">
            <a:avLst/>
          </a:prstGeom>
          <a:ln>
            <a:noFill/>
          </a:ln>
          <a:effectLst>
            <a:outerShdw blurRad="190500" algn="tl" rotWithShape="0">
              <a:srgbClr val="000000">
                <a:alpha val="70000"/>
              </a:srgbClr>
            </a:outerShdw>
          </a:effectLst>
        </p:spPr>
      </p:pic>
      <p:sp>
        <p:nvSpPr>
          <p:cNvPr id="5" name="Elipse 4"/>
          <p:cNvSpPr/>
          <p:nvPr/>
        </p:nvSpPr>
        <p:spPr>
          <a:xfrm>
            <a:off x="2987824" y="2499742"/>
            <a:ext cx="72008" cy="72008"/>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dirty="0"/>
          </a:p>
        </p:txBody>
      </p:sp>
      <p:sp>
        <p:nvSpPr>
          <p:cNvPr id="20" name="CaixaDeTexto 19"/>
          <p:cNvSpPr txBox="1"/>
          <p:nvPr/>
        </p:nvSpPr>
        <p:spPr>
          <a:xfrm>
            <a:off x="4010270" y="411510"/>
            <a:ext cx="4666185" cy="1141439"/>
          </a:xfrm>
          <a:prstGeom prst="rect">
            <a:avLst/>
          </a:prstGeom>
          <a:noFill/>
          <a:effectLst/>
        </p:spPr>
        <p:style>
          <a:lnRef idx="0">
            <a:schemeClr val="accent5"/>
          </a:lnRef>
          <a:fillRef idx="3">
            <a:schemeClr val="accent5"/>
          </a:fillRef>
          <a:effectRef idx="3">
            <a:schemeClr val="accent5"/>
          </a:effectRef>
          <a:fontRef idx="minor">
            <a:schemeClr val="lt1"/>
          </a:fontRef>
        </p:style>
        <p:txBody>
          <a:bodyPr wrap="square" tIns="108000" rIns="144000" bIns="108000" rtlCol="0">
            <a:spAutoFit/>
          </a:bodyPr>
          <a:lstStyle/>
          <a:p>
            <a:pPr marL="180975" indent="-180975" algn="just">
              <a:lnSpc>
                <a:spcPct val="100000"/>
              </a:lnSpc>
              <a:buFont typeface="Arial" pitchFamily="34" charset="0"/>
              <a:buChar char="•"/>
            </a:pPr>
            <a:r>
              <a:rPr lang="pt-BR" sz="1200" dirty="0" smtClean="0">
                <a:solidFill>
                  <a:schemeClr val="tx1"/>
                </a:solidFill>
              </a:rPr>
              <a:t>A REFO tem </a:t>
            </a:r>
            <a:r>
              <a:rPr lang="pt-BR" sz="1200" dirty="0">
                <a:solidFill>
                  <a:schemeClr val="tx1"/>
                </a:solidFill>
              </a:rPr>
              <a:t>como objetivo básico a execução de projetos e a prestação de apoio logístico a outras atividades desenvolvidas pela CPRM. É formada por 59 colaboradores efetivos, tendo sua estrutura representada pelos seguintes setores e seus gestores:</a:t>
            </a:r>
            <a:endParaRPr lang="pt-BR" sz="1200" spc="-1" dirty="0">
              <a:solidFill>
                <a:schemeClr val="tx1"/>
              </a:solidFill>
              <a:latin typeface="Calibri"/>
              <a:ea typeface="Arial"/>
            </a:endParaRPr>
          </a:p>
        </p:txBody>
      </p:sp>
      <p:grpSp>
        <p:nvGrpSpPr>
          <p:cNvPr id="4" name="Grupo 3"/>
          <p:cNvGrpSpPr/>
          <p:nvPr/>
        </p:nvGrpSpPr>
        <p:grpSpPr>
          <a:xfrm>
            <a:off x="4102296" y="1720791"/>
            <a:ext cx="4322295" cy="2821596"/>
            <a:chOff x="4102296" y="1720791"/>
            <a:chExt cx="4322295" cy="2821596"/>
          </a:xfrm>
        </p:grpSpPr>
        <p:sp>
          <p:nvSpPr>
            <p:cNvPr id="2" name="Elipse 1"/>
            <p:cNvSpPr/>
            <p:nvPr/>
          </p:nvSpPr>
          <p:spPr>
            <a:xfrm>
              <a:off x="4696444" y="1995686"/>
              <a:ext cx="3259932" cy="2196533"/>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1" name="Grupo 20"/>
            <p:cNvGrpSpPr/>
            <p:nvPr/>
          </p:nvGrpSpPr>
          <p:grpSpPr>
            <a:xfrm>
              <a:off x="4766884" y="1720791"/>
              <a:ext cx="1188295" cy="864096"/>
              <a:chOff x="3995936" y="3363838"/>
              <a:chExt cx="1188295" cy="864096"/>
            </a:xfrm>
          </p:grpSpPr>
          <p:sp>
            <p:nvSpPr>
              <p:cNvPr id="13" name="Elipse 12"/>
              <p:cNvSpPr/>
              <p:nvPr/>
            </p:nvSpPr>
            <p:spPr>
              <a:xfrm>
                <a:off x="3995936" y="3363838"/>
                <a:ext cx="1188295" cy="864096"/>
              </a:xfrm>
              <a:prstGeom prst="ellipse">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15" name="CaixaDeTexto 14"/>
              <p:cNvSpPr txBox="1"/>
              <p:nvPr/>
            </p:nvSpPr>
            <p:spPr>
              <a:xfrm>
                <a:off x="4132782" y="3588137"/>
                <a:ext cx="943274" cy="415498"/>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spcAft>
                    <a:spcPts val="0"/>
                  </a:spcAft>
                </a:pPr>
                <a:r>
                  <a:rPr lang="pt-BR" sz="700" dirty="0"/>
                  <a:t>Francisco de Assis Vasconcelos</a:t>
                </a:r>
              </a:p>
              <a:p>
                <a:pPr algn="ctr">
                  <a:spcAft>
                    <a:spcPts val="0"/>
                  </a:spcAft>
                </a:pPr>
                <a:r>
                  <a:rPr lang="pt-BR" sz="700" b="1" dirty="0" smtClean="0"/>
                  <a:t>Coord. Executivo   </a:t>
                </a:r>
                <a:endParaRPr lang="pt-BR" sz="700" b="1" dirty="0">
                  <a:ea typeface="Times New Roman"/>
                </a:endParaRPr>
              </a:p>
            </p:txBody>
          </p:sp>
        </p:grpSp>
        <p:grpSp>
          <p:nvGrpSpPr>
            <p:cNvPr id="30" name="Grupo 29"/>
            <p:cNvGrpSpPr/>
            <p:nvPr/>
          </p:nvGrpSpPr>
          <p:grpSpPr>
            <a:xfrm>
              <a:off x="6587531" y="1720791"/>
              <a:ext cx="1188295" cy="864096"/>
              <a:chOff x="3995936" y="3363838"/>
              <a:chExt cx="1188295" cy="864096"/>
            </a:xfrm>
          </p:grpSpPr>
          <p:sp>
            <p:nvSpPr>
              <p:cNvPr id="31" name="Elipse 30"/>
              <p:cNvSpPr/>
              <p:nvPr/>
            </p:nvSpPr>
            <p:spPr>
              <a:xfrm>
                <a:off x="3995936" y="3363838"/>
                <a:ext cx="1188295" cy="864096"/>
              </a:xfrm>
              <a:prstGeom prst="ellipse">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32" name="CaixaDeTexto 31"/>
              <p:cNvSpPr txBox="1"/>
              <p:nvPr/>
            </p:nvSpPr>
            <p:spPr>
              <a:xfrm>
                <a:off x="4132782" y="3588137"/>
                <a:ext cx="943274" cy="415498"/>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spcAft>
                    <a:spcPts val="0"/>
                  </a:spcAft>
                </a:pPr>
                <a:r>
                  <a:rPr lang="pt-BR" sz="700" dirty="0"/>
                  <a:t>Alexandre Morais dos Santos</a:t>
                </a:r>
              </a:p>
              <a:p>
                <a:pPr algn="ctr">
                  <a:spcAft>
                    <a:spcPts val="0"/>
                  </a:spcAft>
                </a:pPr>
                <a:r>
                  <a:rPr lang="pt-BR" sz="700" b="1" dirty="0"/>
                  <a:t>(DAF)</a:t>
                </a:r>
                <a:endParaRPr lang="pt-BR" sz="700" b="1" dirty="0">
                  <a:ea typeface="Times New Roman"/>
                </a:endParaRPr>
              </a:p>
            </p:txBody>
          </p:sp>
        </p:grpSp>
        <p:grpSp>
          <p:nvGrpSpPr>
            <p:cNvPr id="33" name="Grupo 32"/>
            <p:cNvGrpSpPr/>
            <p:nvPr/>
          </p:nvGrpSpPr>
          <p:grpSpPr>
            <a:xfrm>
              <a:off x="7236296" y="2931790"/>
              <a:ext cx="1188295" cy="864096"/>
              <a:chOff x="3995936" y="3363838"/>
              <a:chExt cx="1188295" cy="864096"/>
            </a:xfrm>
          </p:grpSpPr>
          <p:sp>
            <p:nvSpPr>
              <p:cNvPr id="34" name="Elipse 33"/>
              <p:cNvSpPr/>
              <p:nvPr/>
            </p:nvSpPr>
            <p:spPr>
              <a:xfrm>
                <a:off x="3995936" y="3363838"/>
                <a:ext cx="1188295" cy="864096"/>
              </a:xfrm>
              <a:prstGeom prst="ellipse">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35" name="CaixaDeTexto 34"/>
              <p:cNvSpPr txBox="1"/>
              <p:nvPr/>
            </p:nvSpPr>
            <p:spPr>
              <a:xfrm>
                <a:off x="4132782" y="3588137"/>
                <a:ext cx="943274" cy="415498"/>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spcAft>
                    <a:spcPts val="0"/>
                  </a:spcAft>
                </a:pPr>
                <a:r>
                  <a:rPr lang="pt-BR" sz="700" dirty="0"/>
                  <a:t>Edney Smith de Moraes Palheta</a:t>
                </a:r>
              </a:p>
              <a:p>
                <a:pPr algn="ctr">
                  <a:spcAft>
                    <a:spcPts val="0"/>
                  </a:spcAft>
                </a:pPr>
                <a:r>
                  <a:rPr lang="pt-BR" sz="700" b="1" dirty="0"/>
                  <a:t>(DGM</a:t>
                </a:r>
                <a:r>
                  <a:rPr lang="pt-BR" sz="700" b="1" dirty="0" smtClean="0"/>
                  <a:t>)  </a:t>
                </a:r>
                <a:endParaRPr lang="pt-BR" sz="700" b="1" dirty="0">
                  <a:ea typeface="Times New Roman"/>
                </a:endParaRPr>
              </a:p>
            </p:txBody>
          </p:sp>
        </p:grpSp>
        <p:grpSp>
          <p:nvGrpSpPr>
            <p:cNvPr id="36" name="Grupo 35"/>
            <p:cNvGrpSpPr/>
            <p:nvPr/>
          </p:nvGrpSpPr>
          <p:grpSpPr>
            <a:xfrm>
              <a:off x="4102296" y="2931790"/>
              <a:ext cx="1188295" cy="864096"/>
              <a:chOff x="3995936" y="3363838"/>
              <a:chExt cx="1188295" cy="864096"/>
            </a:xfrm>
          </p:grpSpPr>
          <p:sp>
            <p:nvSpPr>
              <p:cNvPr id="37" name="Elipse 36"/>
              <p:cNvSpPr/>
              <p:nvPr/>
            </p:nvSpPr>
            <p:spPr>
              <a:xfrm>
                <a:off x="3995936" y="3363838"/>
                <a:ext cx="1188295" cy="864096"/>
              </a:xfrm>
              <a:prstGeom prst="ellipse">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38" name="CaixaDeTexto 37"/>
              <p:cNvSpPr txBox="1"/>
              <p:nvPr/>
            </p:nvSpPr>
            <p:spPr>
              <a:xfrm>
                <a:off x="4132782" y="3588137"/>
                <a:ext cx="943274" cy="415498"/>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spcAft>
                    <a:spcPts val="0"/>
                  </a:spcAft>
                </a:pPr>
                <a:r>
                  <a:rPr lang="pt-BR" sz="700" dirty="0"/>
                  <a:t>Robério Boto Aguiar</a:t>
                </a:r>
              </a:p>
              <a:p>
                <a:pPr algn="ctr">
                  <a:spcAft>
                    <a:spcPts val="0"/>
                  </a:spcAft>
                </a:pPr>
                <a:r>
                  <a:rPr lang="pt-BR" sz="700" b="1" dirty="0"/>
                  <a:t>(DHT</a:t>
                </a:r>
                <a:r>
                  <a:rPr lang="pt-BR" sz="700" b="1" dirty="0" smtClean="0"/>
                  <a:t>) </a:t>
                </a:r>
                <a:endParaRPr lang="pt-BR" sz="700" b="1" dirty="0">
                  <a:ea typeface="Times New Roman"/>
                </a:endParaRPr>
              </a:p>
            </p:txBody>
          </p:sp>
        </p:grpSp>
        <p:grpSp>
          <p:nvGrpSpPr>
            <p:cNvPr id="39" name="Grupo 38"/>
            <p:cNvGrpSpPr/>
            <p:nvPr/>
          </p:nvGrpSpPr>
          <p:grpSpPr>
            <a:xfrm>
              <a:off x="5725747" y="3678291"/>
              <a:ext cx="1188295" cy="864096"/>
              <a:chOff x="3995936" y="3363838"/>
              <a:chExt cx="1188295" cy="864096"/>
            </a:xfrm>
          </p:grpSpPr>
          <p:sp>
            <p:nvSpPr>
              <p:cNvPr id="40" name="Elipse 39"/>
              <p:cNvSpPr/>
              <p:nvPr/>
            </p:nvSpPr>
            <p:spPr>
              <a:xfrm>
                <a:off x="3995936" y="3363838"/>
                <a:ext cx="1188295" cy="864096"/>
              </a:xfrm>
              <a:prstGeom prst="ellipse">
                <a:avLst/>
              </a:prstGeom>
              <a:solidFill>
                <a:srgbClr val="00206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41" name="CaixaDeTexto 40"/>
              <p:cNvSpPr txBox="1"/>
              <p:nvPr/>
            </p:nvSpPr>
            <p:spPr>
              <a:xfrm>
                <a:off x="4124752" y="3641997"/>
                <a:ext cx="943274" cy="307777"/>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spcAft>
                    <a:spcPts val="0"/>
                  </a:spcAft>
                </a:pPr>
                <a:r>
                  <a:rPr lang="pt-BR" sz="700" dirty="0"/>
                  <a:t>Iris Pereira Gomes</a:t>
                </a:r>
              </a:p>
              <a:p>
                <a:pPr algn="ctr">
                  <a:spcAft>
                    <a:spcPts val="0"/>
                  </a:spcAft>
                </a:pPr>
                <a:r>
                  <a:rPr lang="pt-BR" sz="700" b="1" dirty="0"/>
                  <a:t>(DIG)</a:t>
                </a:r>
                <a:endParaRPr lang="pt-BR" sz="700" b="1" dirty="0">
                  <a:ea typeface="Times New Roman"/>
                </a:endParaRPr>
              </a:p>
            </p:txBody>
          </p:sp>
        </p:grpSp>
        <p:grpSp>
          <p:nvGrpSpPr>
            <p:cNvPr id="42" name="Grupo 41"/>
            <p:cNvGrpSpPr/>
            <p:nvPr/>
          </p:nvGrpSpPr>
          <p:grpSpPr>
            <a:xfrm>
              <a:off x="5606630" y="2631054"/>
              <a:ext cx="1324390" cy="864096"/>
              <a:chOff x="3995936" y="3363838"/>
              <a:chExt cx="1188295" cy="864096"/>
            </a:xfrm>
            <a:solidFill>
              <a:srgbClr val="0530E9"/>
            </a:solidFill>
          </p:grpSpPr>
          <p:sp>
            <p:nvSpPr>
              <p:cNvPr id="43" name="Elipse 42"/>
              <p:cNvSpPr/>
              <p:nvPr/>
            </p:nvSpPr>
            <p:spPr>
              <a:xfrm>
                <a:off x="3995936" y="3363838"/>
                <a:ext cx="1188295" cy="864096"/>
              </a:xfrm>
              <a:prstGeom prst="ellipse">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44" name="CaixaDeTexto 43"/>
              <p:cNvSpPr txBox="1"/>
              <p:nvPr/>
            </p:nvSpPr>
            <p:spPr>
              <a:xfrm>
                <a:off x="4111242" y="3588137"/>
                <a:ext cx="943274" cy="415498"/>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t-BR" sz="700" dirty="0"/>
                  <a:t>Mickaelon Belchior Vasconcelos</a:t>
                </a:r>
              </a:p>
              <a:p>
                <a:pPr algn="ctr"/>
                <a:r>
                  <a:rPr lang="pt-BR" sz="700" b="1" dirty="0"/>
                  <a:t>Chefe da Residência</a:t>
                </a:r>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1" name="CustomShape 3"/>
          <p:cNvSpPr/>
          <p:nvPr/>
        </p:nvSpPr>
        <p:spPr>
          <a:xfrm>
            <a:off x="467543" y="1131590"/>
            <a:ext cx="4464497" cy="332449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Aft>
                <a:spcPts val="600"/>
              </a:spcAft>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Administração e </a:t>
            </a:r>
            <a:r>
              <a:rPr lang="pt-BR" sz="1600" b="1" spc="-1" dirty="0" smtClean="0">
                <a:latin typeface="Calibri"/>
                <a:cs typeface="Calibri" pitchFamily="34" charset="0"/>
              </a:rPr>
              <a:t>Finanças</a:t>
            </a:r>
          </a:p>
          <a:p>
            <a:pPr>
              <a:lnSpc>
                <a:spcPct val="100000"/>
              </a:lnSpc>
              <a:spcAft>
                <a:spcPts val="1200"/>
              </a:spcAft>
            </a:pPr>
            <a:r>
              <a:rPr lang="pt-BR" sz="1600" i="1" strike="noStrike" spc="-1" dirty="0" smtClean="0">
                <a:latin typeface="Calibri"/>
                <a:ea typeface="Arial"/>
              </a:rPr>
              <a:t>A DAF  é representada na Residência de Fortaleza por um efetivo </a:t>
            </a:r>
            <a:r>
              <a:rPr lang="pt-BR" sz="1600" i="1" spc="-1" dirty="0">
                <a:latin typeface="Calibri"/>
                <a:ea typeface="Arial"/>
              </a:rPr>
              <a:t>de 04 analistas e 07 técnicos em geociências, 01 auxiliar técnico operacional, 01 estagiário e 12 terceirizados. </a:t>
            </a:r>
            <a:r>
              <a:rPr lang="pt-BR" sz="1600" i="1" spc="-1" dirty="0" smtClean="0">
                <a:latin typeface="Calibri"/>
                <a:ea typeface="Arial"/>
              </a:rPr>
              <a:t>Tem como objetivo principal a prestação de apoio administrativo e logístico para as áreas técnicas. É responsável por desenvolver atividades administrativas nas áreas de recursos humanos, compras, frota, patrimônio, gestão de contratos, orçamento, execução financeira e contabilização. </a:t>
            </a:r>
            <a:endParaRPr lang="pt-BR" sz="1600" strike="noStrike" spc="-1" dirty="0" smtClean="0">
              <a:latin typeface="Calibri"/>
              <a:cs typeface="Calibri" pitchFamily="34"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720" y="3769634"/>
            <a:ext cx="1748749" cy="1162903"/>
          </a:xfrm>
          <a:prstGeom prst="rect">
            <a:avLst/>
          </a:prstGeom>
          <a:ln>
            <a:solidFill>
              <a:schemeClr val="bg1"/>
            </a:solidFill>
          </a:ln>
          <a:effectLst>
            <a:outerShdw blurRad="190500" algn="tl" rotWithShape="0">
              <a:srgbClr val="000000">
                <a:alpha val="70000"/>
              </a:srgbClr>
            </a:outerShdw>
          </a:effectLst>
        </p:spPr>
      </p:pic>
      <p:sp>
        <p:nvSpPr>
          <p:cNvPr id="31" name="CaixaDeTexto 30"/>
          <p:cNvSpPr txBox="1"/>
          <p:nvPr/>
        </p:nvSpPr>
        <p:spPr>
          <a:xfrm>
            <a:off x="5078303" y="1514627"/>
            <a:ext cx="1152000" cy="338554"/>
          </a:xfrm>
          <a:prstGeom prst="rect">
            <a:avLst/>
          </a:prstGeom>
          <a:solidFill>
            <a:srgbClr val="005EA4"/>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t-BR" sz="800" dirty="0" smtClean="0"/>
              <a:t>Execução</a:t>
            </a:r>
          </a:p>
          <a:p>
            <a:pPr algn="ctr"/>
            <a:r>
              <a:rPr lang="pt-BR" sz="800" dirty="0" smtClean="0"/>
              <a:t>Financeira</a:t>
            </a:r>
            <a:endParaRPr lang="pt-BR" sz="800" dirty="0"/>
          </a:p>
        </p:txBody>
      </p:sp>
      <p:sp>
        <p:nvSpPr>
          <p:cNvPr id="32" name="CaixaDeTexto 31"/>
          <p:cNvSpPr txBox="1"/>
          <p:nvPr/>
        </p:nvSpPr>
        <p:spPr>
          <a:xfrm>
            <a:off x="5078303" y="2823814"/>
            <a:ext cx="1152000" cy="3240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pt-BR" sz="800" dirty="0">
                <a:latin typeface="Calibri"/>
                <a:ea typeface="Calibri"/>
                <a:cs typeface="Times New Roman"/>
              </a:rPr>
              <a:t>Gestão de </a:t>
            </a:r>
            <a:r>
              <a:rPr lang="pt-BR" sz="800" dirty="0" smtClean="0">
                <a:latin typeface="Calibri"/>
                <a:ea typeface="Calibri"/>
                <a:cs typeface="Times New Roman"/>
              </a:rPr>
              <a:t>Frota</a:t>
            </a:r>
            <a:endParaRPr lang="pt-BR" sz="800" dirty="0">
              <a:latin typeface="Calibri"/>
              <a:ea typeface="Calibri"/>
              <a:cs typeface="Times New Roman"/>
            </a:endParaRPr>
          </a:p>
        </p:txBody>
      </p:sp>
      <p:sp>
        <p:nvSpPr>
          <p:cNvPr id="33" name="CaixaDeTexto 32"/>
          <p:cNvSpPr txBox="1"/>
          <p:nvPr/>
        </p:nvSpPr>
        <p:spPr>
          <a:xfrm>
            <a:off x="6983261" y="4039240"/>
            <a:ext cx="1224136" cy="324000"/>
          </a:xfrm>
          <a:prstGeom prst="rect">
            <a:avLst/>
          </a:prstGeom>
          <a:solidFill>
            <a:srgbClr val="0530E9"/>
          </a:solidFill>
        </p:spPr>
        <p:style>
          <a:lnRef idx="0">
            <a:schemeClr val="accent5"/>
          </a:lnRef>
          <a:fillRef idx="3">
            <a:schemeClr val="accent5"/>
          </a:fillRef>
          <a:effectRef idx="3">
            <a:schemeClr val="accent5"/>
          </a:effectRef>
          <a:fontRef idx="minor">
            <a:schemeClr val="lt1"/>
          </a:fontRef>
        </p:style>
        <p:txBody>
          <a:bodyPr wrap="square" rtlCol="0" anchor="ctr" anchorCtr="0">
            <a:spAutoFit/>
          </a:bodyPr>
          <a:lstStyle/>
          <a:p>
            <a:pPr algn="ctr">
              <a:lnSpc>
                <a:spcPct val="115000"/>
              </a:lnSpc>
              <a:spcAft>
                <a:spcPts val="1000"/>
              </a:spcAft>
            </a:pPr>
            <a:r>
              <a:rPr lang="pt-BR" sz="800" dirty="0">
                <a:latin typeface="Calibri"/>
                <a:ea typeface="Calibri"/>
                <a:cs typeface="Times New Roman"/>
              </a:rPr>
              <a:t>Apoio às viagens de campo e administrativas</a:t>
            </a:r>
          </a:p>
        </p:txBody>
      </p:sp>
      <p:sp>
        <p:nvSpPr>
          <p:cNvPr id="34" name="CaixaDeTexto 33"/>
          <p:cNvSpPr txBox="1"/>
          <p:nvPr/>
        </p:nvSpPr>
        <p:spPr>
          <a:xfrm>
            <a:off x="7667401" y="1502346"/>
            <a:ext cx="1152000" cy="324000"/>
          </a:xfrm>
          <a:prstGeom prst="rect">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pt-BR" sz="800" dirty="0">
                <a:latin typeface="Calibri"/>
                <a:ea typeface="Calibri"/>
                <a:cs typeface="Times New Roman"/>
              </a:rPr>
              <a:t>Gestão </a:t>
            </a:r>
            <a:r>
              <a:rPr lang="pt-BR" sz="800" dirty="0" smtClean="0">
                <a:latin typeface="Calibri"/>
                <a:ea typeface="Calibri"/>
                <a:cs typeface="Times New Roman"/>
              </a:rPr>
              <a:t>de</a:t>
            </a:r>
          </a:p>
          <a:p>
            <a:pPr algn="ctr"/>
            <a:r>
              <a:rPr lang="pt-BR" sz="800" dirty="0" smtClean="0">
                <a:latin typeface="Calibri"/>
                <a:ea typeface="Calibri"/>
                <a:cs typeface="Times New Roman"/>
              </a:rPr>
              <a:t>Patrimônio</a:t>
            </a:r>
            <a:endParaRPr lang="pt-BR" sz="800" dirty="0">
              <a:latin typeface="Calibri"/>
              <a:ea typeface="Calibri"/>
              <a:cs typeface="Times New Roman"/>
            </a:endParaRPr>
          </a:p>
        </p:txBody>
      </p:sp>
      <p:sp>
        <p:nvSpPr>
          <p:cNvPr id="35" name="CaixaDeTexto 34"/>
          <p:cNvSpPr txBox="1"/>
          <p:nvPr/>
        </p:nvSpPr>
        <p:spPr>
          <a:xfrm>
            <a:off x="5651073" y="4039240"/>
            <a:ext cx="1224000" cy="318924"/>
          </a:xfrm>
          <a:prstGeom prst="rect">
            <a:avLst/>
          </a:prstGeom>
          <a:solidFill>
            <a:schemeClr val="tx1">
              <a:lumMod val="65000"/>
              <a:lumOff val="35000"/>
            </a:schemeClr>
          </a:solidFill>
        </p:spPr>
        <p:style>
          <a:lnRef idx="0">
            <a:schemeClr val="accent5"/>
          </a:lnRef>
          <a:fillRef idx="3">
            <a:schemeClr val="accent5"/>
          </a:fillRef>
          <a:effectRef idx="3">
            <a:schemeClr val="accent5"/>
          </a:effectRef>
          <a:fontRef idx="minor">
            <a:schemeClr val="lt1"/>
          </a:fontRef>
        </p:style>
        <p:txBody>
          <a:bodyPr wrap="square" tIns="36000" bIns="36000" rtlCol="0" anchor="ctr" anchorCtr="0">
            <a:spAutoFit/>
          </a:bodyPr>
          <a:lstStyle>
            <a:defPPr>
              <a:defRPr lang="pt-BR"/>
            </a:defPPr>
            <a:lvl1pPr algn="ctr">
              <a:defRPr sz="800" b="1">
                <a:solidFill>
                  <a:schemeClr val="bg1"/>
                </a:solidFill>
              </a:defRPr>
            </a:lvl1pPr>
          </a:lstStyle>
          <a:p>
            <a:r>
              <a:rPr lang="pt-BR" dirty="0" smtClean="0">
                <a:latin typeface="Calibri" panose="020F0502020204030204" pitchFamily="34" charset="0"/>
              </a:rPr>
              <a:t>Registro                           de Ponto</a:t>
            </a:r>
            <a:endParaRPr lang="pt-BR" dirty="0">
              <a:latin typeface="Calibri" panose="020F0502020204030204" pitchFamily="34" charset="0"/>
            </a:endParaRPr>
          </a:p>
        </p:txBody>
      </p:sp>
      <p:pic>
        <p:nvPicPr>
          <p:cNvPr id="36" name="Imagem 35"/>
          <p:cNvPicPr preferRelativeResize="0">
            <a:picLocks/>
          </p:cNvPicPr>
          <p:nvPr/>
        </p:nvPicPr>
        <p:blipFill rotWithShape="1">
          <a:blip r:embed="rId7" cstate="print">
            <a:extLst>
              <a:ext uri="{28A0092B-C50C-407E-A947-70E740481C1C}">
                <a14:useLocalDpi xmlns:a14="http://schemas.microsoft.com/office/drawing/2010/main" val="0"/>
              </a:ext>
            </a:extLst>
          </a:blip>
          <a:srcRect r="10962"/>
          <a:stretch/>
        </p:blipFill>
        <p:spPr>
          <a:xfrm>
            <a:off x="7883401" y="747539"/>
            <a:ext cx="720000" cy="720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 name="Elipse 36"/>
          <p:cNvSpPr/>
          <p:nvPr/>
        </p:nvSpPr>
        <p:spPr>
          <a:xfrm>
            <a:off x="7235329" y="3284423"/>
            <a:ext cx="720000" cy="720000"/>
          </a:xfrm>
          <a:prstGeom prst="ellipse">
            <a:avLst/>
          </a:prstGeom>
          <a:blipFill>
            <a:blip r:embed="rId8">
              <a:extLst>
                <a:ext uri="{28A0092B-C50C-407E-A947-70E740481C1C}">
                  <a14:useLocalDpi xmlns:a14="http://schemas.microsoft.com/office/drawing/2010/main" val="0"/>
                </a:ext>
              </a:extLst>
            </a:blip>
            <a:srcRect/>
            <a:stretch>
              <a:fillRect l="-4000" r="-4000"/>
            </a:stretch>
          </a:blipFill>
          <a:ln w="12700">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t-BR"/>
          </a:p>
        </p:txBody>
      </p:sp>
      <p:pic>
        <p:nvPicPr>
          <p:cNvPr id="38" name="Imagem 37"/>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6587257" y="747539"/>
            <a:ext cx="720000" cy="720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Imagem 38"/>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5294303" y="747539"/>
            <a:ext cx="720000" cy="720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Caixa de Texto 2"/>
          <p:cNvSpPr txBox="1">
            <a:spLocks noChangeArrowheads="1"/>
          </p:cNvSpPr>
          <p:nvPr/>
        </p:nvSpPr>
        <p:spPr bwMode="auto">
          <a:xfrm>
            <a:off x="6374938" y="2823814"/>
            <a:ext cx="1152000" cy="324000"/>
          </a:xfrm>
          <a:prstGeom prst="rect">
            <a:avLst/>
          </a:prstGeom>
          <a:solidFill>
            <a:srgbClr val="7030A0"/>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ctr" anchorCtr="0">
            <a:spAutoFit/>
          </a:bodyPr>
          <a:lstStyle/>
          <a:p>
            <a:pPr algn="ctr">
              <a:lnSpc>
                <a:spcPct val="115000"/>
              </a:lnSpc>
              <a:spcAft>
                <a:spcPts val="1000"/>
              </a:spcAft>
            </a:pPr>
            <a:r>
              <a:rPr lang="pt-BR" sz="800" dirty="0">
                <a:solidFill>
                  <a:schemeClr val="bg1"/>
                </a:solidFill>
                <a:effectLst/>
                <a:latin typeface="Calibri"/>
                <a:ea typeface="Calibri"/>
                <a:cs typeface="Times New Roman"/>
              </a:rPr>
              <a:t>Gestão de </a:t>
            </a:r>
            <a:r>
              <a:rPr lang="pt-BR" sz="800" dirty="0" smtClean="0">
                <a:solidFill>
                  <a:schemeClr val="bg1"/>
                </a:solidFill>
                <a:effectLst/>
                <a:latin typeface="Calibri"/>
                <a:ea typeface="Calibri"/>
                <a:cs typeface="Times New Roman"/>
              </a:rPr>
              <a:t>Contrato</a:t>
            </a:r>
            <a:endParaRPr lang="pt-BR" sz="800" dirty="0">
              <a:solidFill>
                <a:schemeClr val="bg1"/>
              </a:solidFill>
              <a:effectLst/>
              <a:latin typeface="Calibri"/>
              <a:ea typeface="Calibri"/>
              <a:cs typeface="Times New Roman"/>
            </a:endParaRPr>
          </a:p>
        </p:txBody>
      </p:sp>
      <p:pic>
        <p:nvPicPr>
          <p:cNvPr id="42" name="Imagem 41"/>
          <p:cNvPicPr preferRelativeResize="0">
            <a:picLocks/>
          </p:cNvPicPr>
          <p:nvPr/>
        </p:nvPicPr>
        <p:blipFill rotWithShape="1">
          <a:blip r:embed="rId11">
            <a:extLst>
              <a:ext uri="{28A0092B-C50C-407E-A947-70E740481C1C}">
                <a14:useLocalDpi xmlns:a14="http://schemas.microsoft.com/office/drawing/2010/main" val="0"/>
              </a:ext>
            </a:extLst>
          </a:blip>
          <a:srcRect l="20904" t="20490" r="23090" b="18828"/>
          <a:stretch/>
        </p:blipFill>
        <p:spPr>
          <a:xfrm>
            <a:off x="5300663" y="2073835"/>
            <a:ext cx="720000" cy="720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Imagem 42"/>
          <p:cNvPicPr preferRelativeResize="0">
            <a:picLocks/>
          </p:cNvPicPr>
          <p:nvPr/>
        </p:nvPicPr>
        <p:blipFill rotWithShape="1">
          <a:blip r:embed="rId12" cstate="print">
            <a:extLst>
              <a:ext uri="{28A0092B-C50C-407E-A947-70E740481C1C}">
                <a14:useLocalDpi xmlns:a14="http://schemas.microsoft.com/office/drawing/2010/main" val="0"/>
              </a:ext>
            </a:extLst>
          </a:blip>
          <a:srcRect l="8724" r="10152"/>
          <a:stretch/>
        </p:blipFill>
        <p:spPr>
          <a:xfrm>
            <a:off x="6588989" y="2073835"/>
            <a:ext cx="720000" cy="720000"/>
          </a:xfrm>
          <a:prstGeom prst="ellipse">
            <a:avLst/>
          </a:prstGeom>
          <a:ln w="127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 name="CaixaDeTexto 43"/>
          <p:cNvSpPr txBox="1"/>
          <p:nvPr/>
        </p:nvSpPr>
        <p:spPr>
          <a:xfrm>
            <a:off x="6371257" y="1502346"/>
            <a:ext cx="1152000" cy="324000"/>
          </a:xfrm>
          <a:prstGeom prst="rect">
            <a:avLst/>
          </a:prstGeom>
          <a:solidFill>
            <a:schemeClr val="accent6">
              <a:lumMod val="5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lvl="0" algn="ctr" fontAlgn="base">
              <a:spcBef>
                <a:spcPct val="0"/>
              </a:spcBef>
              <a:spcAft>
                <a:spcPct val="0"/>
              </a:spcAft>
            </a:pPr>
            <a:r>
              <a:rPr lang="pt-BR" altLang="pt-BR" sz="800" dirty="0">
                <a:solidFill>
                  <a:schemeClr val="bg1"/>
                </a:solidFill>
                <a:latin typeface="Calibri" pitchFamily="34" charset="0"/>
                <a:ea typeface="Calibri" pitchFamily="34" charset="0"/>
                <a:cs typeface="Times New Roman" pitchFamily="18" charset="0"/>
              </a:rPr>
              <a:t>Tramitação Eletrônica de Processos</a:t>
            </a:r>
            <a:endParaRPr lang="pt-BR" altLang="pt-BR" sz="800" dirty="0">
              <a:solidFill>
                <a:schemeClr val="bg1"/>
              </a:solidFill>
              <a:latin typeface="Arial" pitchFamily="34" charset="0"/>
              <a:cs typeface="Arial" pitchFamily="34" charset="0"/>
            </a:endParaRPr>
          </a:p>
        </p:txBody>
      </p:sp>
      <p:pic>
        <p:nvPicPr>
          <p:cNvPr id="13" name="Imagem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83401" y="2073835"/>
            <a:ext cx="723618" cy="720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m 13"/>
          <p:cNvPicPr preferRelativeResize="0">
            <a:picLocks/>
          </p:cNvPicPr>
          <p:nvPr/>
        </p:nvPicPr>
        <p:blipFill rotWithShape="1">
          <a:blip r:embed="rId14" cstate="print">
            <a:extLst>
              <a:ext uri="{28A0092B-C50C-407E-A947-70E740481C1C}">
                <a14:useLocalDpi xmlns:a14="http://schemas.microsoft.com/office/drawing/2010/main" val="0"/>
              </a:ext>
            </a:extLst>
          </a:blip>
          <a:srcRect l="20790" r="8689"/>
          <a:stretch/>
        </p:blipFill>
        <p:spPr>
          <a:xfrm>
            <a:off x="5939105" y="3281974"/>
            <a:ext cx="720000" cy="720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9" name="CaixaDeTexto 48"/>
          <p:cNvSpPr txBox="1"/>
          <p:nvPr/>
        </p:nvSpPr>
        <p:spPr>
          <a:xfrm>
            <a:off x="7668344" y="2823814"/>
            <a:ext cx="1152128" cy="324000"/>
          </a:xfrm>
          <a:prstGeom prst="rect">
            <a:avLst/>
          </a:prstGeom>
          <a:solidFill>
            <a:srgbClr val="990033"/>
          </a:solidFill>
        </p:spPr>
        <p:style>
          <a:lnRef idx="0">
            <a:schemeClr val="accent5"/>
          </a:lnRef>
          <a:fillRef idx="3">
            <a:schemeClr val="accent5"/>
          </a:fillRef>
          <a:effectRef idx="3">
            <a:schemeClr val="accent5"/>
          </a:effectRef>
          <a:fontRef idx="minor">
            <a:schemeClr val="lt1"/>
          </a:fontRef>
        </p:style>
        <p:txBody>
          <a:bodyPr wrap="square" rtlCol="0" anchor="ctr" anchorCtr="0">
            <a:spAutoFit/>
          </a:bodyPr>
          <a:lstStyle>
            <a:defPPr>
              <a:defRPr lang="pt-BR"/>
            </a:defPPr>
            <a:lvl1pPr algn="ctr">
              <a:defRPr sz="800" b="1">
                <a:solidFill>
                  <a:schemeClr val="bg1"/>
                </a:solidFill>
              </a:defRPr>
            </a:lvl1pPr>
          </a:lstStyle>
          <a:p>
            <a:r>
              <a:rPr lang="pt-BR" dirty="0" smtClean="0"/>
              <a:t>Setor Pessoal</a:t>
            </a:r>
            <a:endParaRPr lang="pt-BR" dirty="0"/>
          </a:p>
        </p:txBody>
      </p:sp>
      <p:sp>
        <p:nvSpPr>
          <p:cNvPr id="26" name="CaixaDeTexto 25"/>
          <p:cNvSpPr txBox="1"/>
          <p:nvPr/>
        </p:nvSpPr>
        <p:spPr>
          <a:xfrm>
            <a:off x="5183061" y="267526"/>
            <a:ext cx="3528392" cy="288000"/>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ATIVIDADES</a:t>
            </a:r>
          </a:p>
        </p:txBody>
      </p:sp>
    </p:spTree>
    <p:extLst>
      <p:ext uri="{BB962C8B-B14F-4D97-AF65-F5344CB8AC3E}">
        <p14:creationId xmlns:p14="http://schemas.microsoft.com/office/powerpoint/2010/main" val="312596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1" name="CustomShape 3"/>
          <p:cNvSpPr/>
          <p:nvPr/>
        </p:nvSpPr>
        <p:spPr>
          <a:xfrm>
            <a:off x="395536" y="1131590"/>
            <a:ext cx="3816424" cy="32403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Aft>
                <a:spcPts val="600"/>
              </a:spcAft>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a:t>
            </a:r>
            <a:r>
              <a:rPr lang="pt-BR" sz="1600" b="1" spc="-1" dirty="0" smtClean="0">
                <a:latin typeface="Calibri"/>
                <a:cs typeface="Calibri" pitchFamily="34" charset="0"/>
              </a:rPr>
              <a:t>Infraestrutura </a:t>
            </a:r>
            <a:r>
              <a:rPr lang="pt-BR" sz="1600" b="1" spc="-1" dirty="0" err="1" smtClean="0">
                <a:latin typeface="Calibri"/>
                <a:cs typeface="Calibri" pitchFamily="34" charset="0"/>
              </a:rPr>
              <a:t>Geocientífica</a:t>
            </a:r>
            <a:endParaRPr lang="pt-BR" sz="1600" b="1" spc="-1" dirty="0" smtClean="0">
              <a:latin typeface="Calibri"/>
              <a:cs typeface="Calibri" pitchFamily="34" charset="0"/>
            </a:endParaRPr>
          </a:p>
          <a:p>
            <a:pPr>
              <a:lnSpc>
                <a:spcPct val="100000"/>
              </a:lnSpc>
            </a:pPr>
            <a:r>
              <a:rPr lang="pt-BR" sz="1600" i="1" spc="-1" dirty="0" smtClean="0">
                <a:latin typeface="Calibri"/>
                <a:ea typeface="Arial"/>
              </a:rPr>
              <a:t>Possui em seu quadro efetivo na Residência de Fortaleza, 3 pesquisadoras e 3 técnicos em geociências, 1 analista em geociências e 3 terceirizados, representados por 2 técnicos de laboratório e 1 de informática.</a:t>
            </a:r>
          </a:p>
          <a:p>
            <a:pPr>
              <a:lnSpc>
                <a:spcPct val="100000"/>
              </a:lnSpc>
            </a:pPr>
            <a:r>
              <a:rPr lang="pt-BR" sz="1600" i="1" spc="-1" dirty="0" smtClean="0">
                <a:latin typeface="Calibri"/>
                <a:ea typeface="Arial"/>
              </a:rPr>
              <a:t>Suas frentes de trabalho são de apoio técnico em informática, geoprocessamento, cartografia, biblioteca, laboratório e divulgação e marketing.</a:t>
            </a:r>
            <a:endParaRPr lang="pt-BR" sz="1600" spc="-1" dirty="0">
              <a:latin typeface="Calibri"/>
              <a:ea typeface="Arial"/>
            </a:endParaRPr>
          </a:p>
          <a:p>
            <a:pPr>
              <a:lnSpc>
                <a:spcPct val="100000"/>
              </a:lnSpc>
            </a:pPr>
            <a:endParaRPr lang="pt-BR" sz="1600" strike="noStrike" spc="-1" dirty="0" smtClean="0">
              <a:latin typeface="Calibri"/>
              <a:cs typeface="Calibri" pitchFamily="34" charset="0"/>
            </a:endParaRPr>
          </a:p>
        </p:txBody>
      </p:sp>
      <p:sp>
        <p:nvSpPr>
          <p:cNvPr id="36" name="TextBox 9"/>
          <p:cNvSpPr txBox="1"/>
          <p:nvPr/>
        </p:nvSpPr>
        <p:spPr>
          <a:xfrm>
            <a:off x="7463569" y="267236"/>
            <a:ext cx="1194955" cy="338554"/>
          </a:xfrm>
          <a:prstGeom prst="rect">
            <a:avLst/>
          </a:prstGeom>
          <a:gradFill>
            <a:gsLst>
              <a:gs pos="0">
                <a:srgbClr val="FF0000"/>
              </a:gs>
              <a:gs pos="80000">
                <a:srgbClr val="F8C0BA"/>
              </a:gs>
              <a:gs pos="100000">
                <a:srgbClr val="F8C0BA"/>
              </a:gs>
            </a:gsLst>
          </a:gra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BR" sz="1600" b="1" dirty="0" smtClean="0">
                <a:solidFill>
                  <a:schemeClr val="bg1"/>
                </a:solidFill>
                <a:latin typeface="Arial Narrow"/>
                <a:cs typeface="Arial Narrow"/>
              </a:rPr>
              <a:t>EQUIPE</a:t>
            </a:r>
            <a:endParaRPr lang="en-US" sz="1600" b="1" dirty="0">
              <a:solidFill>
                <a:schemeClr val="bg1"/>
              </a:solidFill>
              <a:latin typeface="Arial Narrow"/>
              <a:cs typeface="Arial Narrow"/>
            </a:endParaRPr>
          </a:p>
        </p:txBody>
      </p:sp>
      <p:sp>
        <p:nvSpPr>
          <p:cNvPr id="57" name="TextBox 9"/>
          <p:cNvSpPr txBox="1"/>
          <p:nvPr/>
        </p:nvSpPr>
        <p:spPr>
          <a:xfrm>
            <a:off x="7595261" y="2067694"/>
            <a:ext cx="1081195" cy="200055"/>
          </a:xfrm>
          <a:prstGeom prst="rect">
            <a:avLst/>
          </a:prstGeom>
          <a:gradFill>
            <a:gsLst>
              <a:gs pos="0">
                <a:srgbClr val="FF0000"/>
              </a:gs>
              <a:gs pos="80000">
                <a:srgbClr val="F8C0BA"/>
              </a:gs>
              <a:gs pos="100000">
                <a:srgbClr val="F8C0BA"/>
              </a:gs>
            </a:gsLst>
          </a:gra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BR" sz="700" b="1" dirty="0" smtClean="0">
                <a:solidFill>
                  <a:schemeClr val="bg1"/>
                </a:solidFill>
                <a:latin typeface="Arial Narrow"/>
                <a:cs typeface="Arial Narrow"/>
              </a:rPr>
              <a:t>BIBLIOTECA</a:t>
            </a:r>
            <a:endParaRPr lang="en-US" sz="700" b="1" dirty="0">
              <a:solidFill>
                <a:schemeClr val="bg1"/>
              </a:solidFill>
              <a:latin typeface="Arial Narrow"/>
              <a:cs typeface="Arial Narrow"/>
            </a:endParaRPr>
          </a:p>
        </p:txBody>
      </p:sp>
      <p:sp>
        <p:nvSpPr>
          <p:cNvPr id="58" name="TextBox 9"/>
          <p:cNvSpPr txBox="1"/>
          <p:nvPr/>
        </p:nvSpPr>
        <p:spPr>
          <a:xfrm>
            <a:off x="6480351" y="1031562"/>
            <a:ext cx="1081195" cy="200055"/>
          </a:xfrm>
          <a:prstGeom prst="rect">
            <a:avLst/>
          </a:prstGeom>
          <a:gradFill>
            <a:gsLst>
              <a:gs pos="0">
                <a:srgbClr val="FF0000"/>
              </a:gs>
              <a:gs pos="80000">
                <a:srgbClr val="F8C0BA"/>
              </a:gs>
              <a:gs pos="100000">
                <a:srgbClr val="F8C0BA"/>
              </a:gs>
            </a:gsLst>
          </a:gra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BR" sz="700" b="1" dirty="0" smtClean="0">
                <a:solidFill>
                  <a:schemeClr val="bg1"/>
                </a:solidFill>
                <a:latin typeface="Arial Narrow"/>
                <a:cs typeface="Arial Narrow"/>
              </a:rPr>
              <a:t>TI</a:t>
            </a:r>
            <a:endParaRPr lang="en-US" sz="700" b="1" dirty="0">
              <a:solidFill>
                <a:schemeClr val="bg1"/>
              </a:solidFill>
              <a:latin typeface="Arial Narrow"/>
              <a:cs typeface="Arial Narrow"/>
            </a:endParaRPr>
          </a:p>
        </p:txBody>
      </p:sp>
      <p:sp>
        <p:nvSpPr>
          <p:cNvPr id="68" name="TextBox 9"/>
          <p:cNvSpPr txBox="1"/>
          <p:nvPr/>
        </p:nvSpPr>
        <p:spPr>
          <a:xfrm>
            <a:off x="5076056" y="562087"/>
            <a:ext cx="1081195" cy="200055"/>
          </a:xfrm>
          <a:prstGeom prst="rect">
            <a:avLst/>
          </a:prstGeom>
          <a:gradFill>
            <a:gsLst>
              <a:gs pos="0">
                <a:srgbClr val="FF0000"/>
              </a:gs>
              <a:gs pos="80000">
                <a:srgbClr val="F8C0BA"/>
              </a:gs>
              <a:gs pos="100000">
                <a:srgbClr val="F8C0BA"/>
              </a:gs>
            </a:gsLst>
          </a:gra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BR" sz="700" b="1" dirty="0" smtClean="0">
                <a:solidFill>
                  <a:schemeClr val="bg1"/>
                </a:solidFill>
                <a:latin typeface="Arial Narrow"/>
                <a:cs typeface="Arial Narrow"/>
              </a:rPr>
              <a:t>GERÊNCIA</a:t>
            </a:r>
            <a:endParaRPr lang="en-US" sz="700" b="1" dirty="0">
              <a:solidFill>
                <a:schemeClr val="bg1"/>
              </a:solidFill>
              <a:latin typeface="Arial Narrow"/>
              <a:cs typeface="Arial Narrow"/>
            </a:endParaRPr>
          </a:p>
        </p:txBody>
      </p:sp>
      <p:sp>
        <p:nvSpPr>
          <p:cNvPr id="2" name="Seta em curva para a esquerda 1"/>
          <p:cNvSpPr/>
          <p:nvPr/>
        </p:nvSpPr>
        <p:spPr>
          <a:xfrm rot="1134208">
            <a:off x="4330927" y="1503936"/>
            <a:ext cx="3941404" cy="3078728"/>
          </a:xfrm>
          <a:prstGeom prst="curvedLeftArrow">
            <a:avLst>
              <a:gd name="adj1" fmla="val 10995"/>
              <a:gd name="adj2" fmla="val 25749"/>
              <a:gd name="adj3" fmla="val 27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42" name="Imagem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56" y="782414"/>
            <a:ext cx="1081195" cy="893944"/>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Imagem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5261" y="2285361"/>
            <a:ext cx="1081195" cy="884881"/>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9" name="TextBox 9"/>
          <p:cNvSpPr txBox="1"/>
          <p:nvPr/>
        </p:nvSpPr>
        <p:spPr>
          <a:xfrm>
            <a:off x="5148064" y="3075806"/>
            <a:ext cx="1139119" cy="307777"/>
          </a:xfrm>
          <a:prstGeom prst="rect">
            <a:avLst/>
          </a:prstGeom>
          <a:gradFill>
            <a:gsLst>
              <a:gs pos="0">
                <a:srgbClr val="FF0000"/>
              </a:gs>
              <a:gs pos="80000">
                <a:srgbClr val="F8C0BA"/>
              </a:gs>
              <a:gs pos="100000">
                <a:srgbClr val="F8C0BA"/>
              </a:gs>
            </a:gsLst>
          </a:gra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BR" sz="700" b="1" dirty="0" smtClean="0">
                <a:solidFill>
                  <a:schemeClr val="bg1"/>
                </a:solidFill>
                <a:latin typeface="Arial Narrow"/>
                <a:cs typeface="Arial Narrow"/>
              </a:rPr>
              <a:t>CARTOGRAFIA DIGITAL E GEOPROCESSAMENTO</a:t>
            </a:r>
            <a:endParaRPr lang="en-US" sz="700" b="1" dirty="0">
              <a:solidFill>
                <a:schemeClr val="bg1"/>
              </a:solidFill>
              <a:latin typeface="Arial Narrow"/>
              <a:cs typeface="Arial Narrow"/>
            </a:endParaRPr>
          </a:p>
        </p:txBody>
      </p:sp>
      <p:pic>
        <p:nvPicPr>
          <p:cNvPr id="34" name="Imagem 33"/>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2449" r="10551"/>
          <a:stretch/>
        </p:blipFill>
        <p:spPr>
          <a:xfrm>
            <a:off x="5177027" y="3401650"/>
            <a:ext cx="1081195" cy="887558"/>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Imagem 39"/>
          <p:cNvPicPr>
            <a:picLocks noChangeAspect="1"/>
          </p:cNvPicPr>
          <p:nvPr/>
        </p:nvPicPr>
        <p:blipFill rotWithShape="1">
          <a:blip r:embed="rId10" cstate="print">
            <a:extLst>
              <a:ext uri="{28A0092B-C50C-407E-A947-70E740481C1C}">
                <a14:useLocalDpi xmlns:a14="http://schemas.microsoft.com/office/drawing/2010/main" val="0"/>
              </a:ext>
            </a:extLst>
          </a:blip>
          <a:srcRect l="9146" r="47189" b="47899"/>
          <a:stretch/>
        </p:blipFill>
        <p:spPr>
          <a:xfrm>
            <a:off x="6804248" y="3556400"/>
            <a:ext cx="1081195" cy="887558"/>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Imagem 40"/>
          <p:cNvPicPr>
            <a:picLocks noChangeAspect="1"/>
          </p:cNvPicPr>
          <p:nvPr/>
        </p:nvPicPr>
        <p:blipFill rotWithShape="1">
          <a:blip r:embed="rId11" cstate="print">
            <a:extLst>
              <a:ext uri="{28A0092B-C50C-407E-A947-70E740481C1C}">
                <a14:useLocalDpi xmlns:a14="http://schemas.microsoft.com/office/drawing/2010/main" val="0"/>
              </a:ext>
            </a:extLst>
          </a:blip>
          <a:srcRect l="14619" r="17956"/>
          <a:stretch/>
        </p:blipFill>
        <p:spPr>
          <a:xfrm>
            <a:off x="6480351" y="1243343"/>
            <a:ext cx="1081195" cy="884881"/>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3" name="TextBox 9"/>
          <p:cNvSpPr txBox="1"/>
          <p:nvPr/>
        </p:nvSpPr>
        <p:spPr>
          <a:xfrm>
            <a:off x="6804249" y="3330006"/>
            <a:ext cx="1081194" cy="200055"/>
          </a:xfrm>
          <a:prstGeom prst="rect">
            <a:avLst/>
          </a:prstGeom>
          <a:gradFill>
            <a:gsLst>
              <a:gs pos="0">
                <a:srgbClr val="FF0000"/>
              </a:gs>
              <a:gs pos="80000">
                <a:srgbClr val="F8C0BA"/>
              </a:gs>
              <a:gs pos="100000">
                <a:srgbClr val="F8C0BA"/>
              </a:gs>
            </a:gsLst>
          </a:gradFill>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pt-BR" sz="700" b="1" dirty="0" smtClean="0">
                <a:solidFill>
                  <a:schemeClr val="bg1"/>
                </a:solidFill>
                <a:latin typeface="Arial Narrow"/>
                <a:cs typeface="Arial Narrow"/>
              </a:rPr>
              <a:t>LABORATÓRIO</a:t>
            </a:r>
            <a:endParaRPr lang="en-US" sz="700" b="1" dirty="0">
              <a:solidFill>
                <a:schemeClr val="bg1"/>
              </a:solidFill>
              <a:latin typeface="Arial Narrow"/>
              <a:cs typeface="Arial Narrow"/>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0" name="CaixaDeTexto 9"/>
          <p:cNvSpPr txBox="1"/>
          <p:nvPr/>
        </p:nvSpPr>
        <p:spPr>
          <a:xfrm>
            <a:off x="6109162" y="195486"/>
            <a:ext cx="1894228"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spAutoFit/>
          </a:bodyPr>
          <a:lstStyle>
            <a:defPPr>
              <a:defRPr lang="pt-BR"/>
            </a:defPPr>
            <a:lvl1pPr algn="ctr">
              <a:lnSpc>
                <a:spcPct val="100000"/>
              </a:lnSpc>
              <a:defRPr sz="1000" b="1"/>
            </a:lvl1pPr>
          </a:lstStyle>
          <a:p>
            <a:r>
              <a:rPr lang="pt-BR" dirty="0"/>
              <a:t>BIBLIOTECA</a:t>
            </a:r>
          </a:p>
        </p:txBody>
      </p:sp>
      <p:sp>
        <p:nvSpPr>
          <p:cNvPr id="13" name="CaixaDeTexto 12"/>
          <p:cNvSpPr txBox="1"/>
          <p:nvPr/>
        </p:nvSpPr>
        <p:spPr>
          <a:xfrm>
            <a:off x="5292080" y="1054124"/>
            <a:ext cx="3528392" cy="2556323"/>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lIns="90000" tIns="72000" rIns="90000" bIns="72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Aft>
                <a:spcPts val="400"/>
              </a:spcAft>
            </a:pPr>
            <a:r>
              <a:rPr lang="pt-BR" dirty="0" smtClean="0"/>
              <a:t>A </a:t>
            </a:r>
            <a:r>
              <a:rPr lang="pt-BR" dirty="0"/>
              <a:t>biblioteca REFO promove o intercâmbio e a interação </a:t>
            </a:r>
            <a:r>
              <a:rPr lang="pt-BR" dirty="0" smtClean="0"/>
              <a:t>do </a:t>
            </a:r>
            <a:r>
              <a:rPr lang="pt-BR" dirty="0"/>
              <a:t>acervo em geociências nacional, propiciando o atendimento adequado à demanda informacional da sociedade;</a:t>
            </a:r>
          </a:p>
          <a:p>
            <a:pPr>
              <a:spcAft>
                <a:spcPts val="400"/>
              </a:spcAft>
            </a:pPr>
            <a:r>
              <a:rPr lang="pt-BR" dirty="0"/>
              <a:t>Disponibiliza dados e informações impressas e digitais de publicações da empresa;</a:t>
            </a:r>
          </a:p>
          <a:p>
            <a:pPr>
              <a:spcAft>
                <a:spcPts val="400"/>
              </a:spcAft>
            </a:pPr>
            <a:r>
              <a:rPr lang="pt-BR" dirty="0"/>
              <a:t>Permite acesso ao acervo virtual e físico, disponível para consulta e empréstimo, formado por livros, anais de congresso, simpósios, periódicos, normas da ABNT, teses, dissertações, monografias, perfis de sondagem, relatórios técnicos, CD-ROMs, DVDs, folhetos, enciclopédias, glossários, tesauros, dicionários, e-books, periódicos eletrônicos e diversificadas coleções de boletins pertinentes às geociências, além de uma expressiva coletânea de documentação fotocartográfica envolvendo cartas, mapas, fotoíndices e fotografias aéreas;</a:t>
            </a:r>
          </a:p>
        </p:txBody>
      </p:sp>
      <p:sp>
        <p:nvSpPr>
          <p:cNvPr id="11" name="CustomShape 3"/>
          <p:cNvSpPr/>
          <p:nvPr/>
        </p:nvSpPr>
        <p:spPr>
          <a:xfrm>
            <a:off x="395536" y="1131590"/>
            <a:ext cx="3589003" cy="25202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a:t>
            </a:r>
            <a:r>
              <a:rPr lang="pt-BR" sz="1600" b="1" spc="-1" dirty="0" smtClean="0">
                <a:latin typeface="Calibri"/>
                <a:cs typeface="Calibri" pitchFamily="34" charset="0"/>
              </a:rPr>
              <a:t>Infraestrutura Geocientífica</a:t>
            </a: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220" y="1516990"/>
            <a:ext cx="1800000" cy="1350000"/>
          </a:xfrm>
          <a:prstGeom prst="rect">
            <a:avLst/>
          </a:prstGeom>
          <a:ln>
            <a:solidFill>
              <a:schemeClr val="bg1"/>
            </a:solidFill>
          </a:ln>
          <a:effectLst>
            <a:outerShdw blurRad="190500" algn="tl" rotWithShape="0">
              <a:srgbClr val="000000">
                <a:alpha val="70000"/>
              </a:srgbClr>
            </a:outerShdw>
          </a:effectLst>
        </p:spPr>
      </p:pic>
      <p:pic>
        <p:nvPicPr>
          <p:cNvPr id="3" name="Imagem 2"/>
          <p:cNvPicPr>
            <a:picLocks noChangeAspect="1"/>
          </p:cNvPicPr>
          <p:nvPr/>
        </p:nvPicPr>
        <p:blipFill rotWithShape="1">
          <a:blip r:embed="rId7" cstate="print">
            <a:extLst>
              <a:ext uri="{28A0092B-C50C-407E-A947-70E740481C1C}">
                <a14:useLocalDpi xmlns:a14="http://schemas.microsoft.com/office/drawing/2010/main" val="0"/>
              </a:ext>
            </a:extLst>
          </a:blip>
          <a:srcRect l="23380" r="2213"/>
          <a:stretch/>
        </p:blipFill>
        <p:spPr>
          <a:xfrm>
            <a:off x="2483768" y="1516990"/>
            <a:ext cx="1800000" cy="1358851"/>
          </a:xfrm>
          <a:prstGeom prst="rect">
            <a:avLst/>
          </a:prstGeom>
          <a:ln>
            <a:solidFill>
              <a:schemeClr val="bg1"/>
            </a:solidFill>
          </a:ln>
          <a:effectLst>
            <a:outerShdw blurRad="190500" algn="tl" rotWithShape="0">
              <a:srgbClr val="000000">
                <a:alpha val="70000"/>
              </a:srgbClr>
            </a:outerShdw>
          </a:effectLst>
        </p:spPr>
      </p:pic>
      <p:pic>
        <p:nvPicPr>
          <p:cNvPr id="5" name="Image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0" y="3036264"/>
            <a:ext cx="1080000" cy="1059434"/>
          </a:xfrm>
          <a:prstGeom prst="rect">
            <a:avLst/>
          </a:prstGeom>
          <a:ln>
            <a:solidFill>
              <a:schemeClr val="bg1"/>
            </a:solidFill>
          </a:ln>
          <a:effectLst>
            <a:outerShdw blurRad="190500" algn="tl" rotWithShape="0">
              <a:srgbClr val="000000">
                <a:alpha val="70000"/>
              </a:srgbClr>
            </a:outerShdw>
          </a:effectLst>
        </p:spPr>
      </p:pic>
      <p:pic>
        <p:nvPicPr>
          <p:cNvPr id="6" name="Image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760" y="3186264"/>
            <a:ext cx="1080000" cy="1059434"/>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996" y="3336265"/>
            <a:ext cx="1080000" cy="1089025"/>
          </a:xfrm>
          <a:prstGeom prst="rect">
            <a:avLst/>
          </a:prstGeom>
          <a:ln>
            <a:solidFill>
              <a:schemeClr val="bg1"/>
            </a:solidFill>
          </a:ln>
          <a:effectLst>
            <a:outerShdw blurRad="190500" algn="tl" rotWithShape="0">
              <a:srgbClr val="000000">
                <a:alpha val="70000"/>
              </a:srgbClr>
            </a:outerShdw>
          </a:effectLst>
        </p:spPr>
      </p:pic>
      <p:pic>
        <p:nvPicPr>
          <p:cNvPr id="8" name="Imagem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720" y="3498949"/>
            <a:ext cx="1080000" cy="1089025"/>
          </a:xfrm>
          <a:prstGeom prst="rect">
            <a:avLst/>
          </a:prstGeom>
          <a:ln>
            <a:solidFill>
              <a:schemeClr val="bg1"/>
            </a:solidFill>
          </a:ln>
          <a:effectLst>
            <a:outerShdw blurRad="190500" algn="tl" rotWithShape="0">
              <a:srgbClr val="000000">
                <a:alpha val="70000"/>
              </a:srgbClr>
            </a:outerShdw>
          </a:effectLst>
        </p:spPr>
      </p:pic>
      <p:pic>
        <p:nvPicPr>
          <p:cNvPr id="9" name="Imagem 8"/>
          <p:cNvPicPr>
            <a:picLocks noChangeAspect="1"/>
          </p:cNvPicPr>
          <p:nvPr/>
        </p:nvPicPr>
        <p:blipFill rotWithShape="1">
          <a:blip r:embed="rId12" cstate="print">
            <a:extLst>
              <a:ext uri="{28A0092B-C50C-407E-A947-70E740481C1C}">
                <a14:useLocalDpi xmlns:a14="http://schemas.microsoft.com/office/drawing/2010/main" val="0"/>
              </a:ext>
            </a:extLst>
          </a:blip>
          <a:srcRect b="8207"/>
          <a:stretch/>
        </p:blipFill>
        <p:spPr>
          <a:xfrm>
            <a:off x="2303572" y="3003695"/>
            <a:ext cx="900000" cy="1176828"/>
          </a:xfrm>
          <a:prstGeom prst="rect">
            <a:avLst/>
          </a:prstGeom>
          <a:ln>
            <a:solidFill>
              <a:schemeClr val="bg1"/>
            </a:solidFill>
          </a:ln>
          <a:effectLst>
            <a:outerShdw blurRad="190500" algn="tl" rotWithShape="0">
              <a:srgbClr val="000000">
                <a:alpha val="70000"/>
              </a:srgbClr>
            </a:outerShdw>
          </a:effectLst>
        </p:spPr>
      </p:pic>
      <p:pic>
        <p:nvPicPr>
          <p:cNvPr id="17" name="Imagem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2000" y="3003695"/>
            <a:ext cx="900000" cy="1176828"/>
          </a:xfrm>
          <a:prstGeom prst="rect">
            <a:avLst/>
          </a:prstGeom>
          <a:ln>
            <a:solidFill>
              <a:schemeClr val="bg1"/>
            </a:solidFill>
          </a:ln>
          <a:effectLst>
            <a:outerShdw blurRad="190500" algn="tl" rotWithShape="0">
              <a:srgbClr val="000000">
                <a:alpha val="70000"/>
              </a:srgbClr>
            </a:outerShdw>
          </a:effectLst>
        </p:spPr>
      </p:pic>
      <p:pic>
        <p:nvPicPr>
          <p:cNvPr id="18" name="Imagem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04048" y="3629892"/>
            <a:ext cx="900000" cy="1176828"/>
          </a:xfrm>
          <a:prstGeom prst="rect">
            <a:avLst/>
          </a:prstGeom>
          <a:ln>
            <a:solidFill>
              <a:schemeClr val="bg1"/>
            </a:solidFill>
          </a:ln>
          <a:effectLst>
            <a:outerShdw blurRad="190500" algn="tl" rotWithShape="0">
              <a:srgbClr val="000000">
                <a:alpha val="70000"/>
              </a:srgbClr>
            </a:outerShdw>
          </a:effectLst>
        </p:spPr>
      </p:pic>
      <p:pic>
        <p:nvPicPr>
          <p:cNvPr id="16" name="Imagem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63888" y="3612290"/>
            <a:ext cx="900000" cy="1176828"/>
          </a:xfrm>
          <a:prstGeom prst="rect">
            <a:avLst/>
          </a:prstGeom>
          <a:ln>
            <a:solidFill>
              <a:schemeClr val="bg1"/>
            </a:solidFill>
          </a:ln>
          <a:effectLst>
            <a:outerShdw blurRad="190500" algn="tl" rotWithShape="0">
              <a:srgbClr val="000000">
                <a:alpha val="70000"/>
              </a:srgbClr>
            </a:outerShdw>
          </a:effectLst>
        </p:spPr>
      </p:pic>
      <p:sp>
        <p:nvSpPr>
          <p:cNvPr id="24" name="CaixaDeTexto 23"/>
          <p:cNvSpPr txBox="1"/>
          <p:nvPr/>
        </p:nvSpPr>
        <p:spPr>
          <a:xfrm>
            <a:off x="5292080" y="4057361"/>
            <a:ext cx="3528392" cy="661598"/>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90000" rIns="90000" bIns="108000" rtlCol="0">
            <a:spAutoFit/>
          </a:bodyPr>
          <a:lstStyle>
            <a:defPPr>
              <a:defRPr lang="pt-BR"/>
            </a:defPPr>
            <a:lvl1pPr marL="171450" indent="-171450">
              <a:lnSpc>
                <a:spcPct val="100000"/>
              </a:lnSpc>
              <a:spcAft>
                <a:spcPts val="6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a:spcAft>
                <a:spcPts val="0"/>
              </a:spcAft>
            </a:pPr>
            <a:r>
              <a:rPr lang="pt-BR" dirty="0" smtClean="0"/>
              <a:t>Normalização </a:t>
            </a:r>
            <a:r>
              <a:rPr lang="pt-BR" dirty="0"/>
              <a:t>bibliográfica de relatórios e notas explicativas;</a:t>
            </a:r>
          </a:p>
          <a:p>
            <a:pPr marL="0">
              <a:spcAft>
                <a:spcPts val="0"/>
              </a:spcAft>
            </a:pPr>
            <a:r>
              <a:rPr lang="pt-BR" dirty="0"/>
              <a:t>Implantação do acervo no catálogo online;</a:t>
            </a:r>
          </a:p>
          <a:p>
            <a:pPr marL="0">
              <a:spcAft>
                <a:spcPts val="0"/>
              </a:spcAft>
            </a:pPr>
            <a:r>
              <a:rPr lang="pt-BR" dirty="0"/>
              <a:t>Digitalização do acervo de fotografias aéreas.</a:t>
            </a:r>
          </a:p>
        </p:txBody>
      </p:sp>
      <p:sp>
        <p:nvSpPr>
          <p:cNvPr id="22" name="CaixaDeTexto 21"/>
          <p:cNvSpPr txBox="1"/>
          <p:nvPr/>
        </p:nvSpPr>
        <p:spPr>
          <a:xfrm>
            <a:off x="5292080" y="3676263"/>
            <a:ext cx="3528392" cy="288000"/>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PARTICIPAÇÃO EM PROJETOS</a:t>
            </a:r>
          </a:p>
        </p:txBody>
      </p:sp>
      <p:sp>
        <p:nvSpPr>
          <p:cNvPr id="23" name="CaixaDeTexto 22"/>
          <p:cNvSpPr txBox="1"/>
          <p:nvPr/>
        </p:nvSpPr>
        <p:spPr>
          <a:xfrm>
            <a:off x="5292080" y="667089"/>
            <a:ext cx="3528392" cy="288000"/>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ATIVIDADES</a:t>
            </a:r>
          </a:p>
        </p:txBody>
      </p:sp>
    </p:spTree>
    <p:extLst>
      <p:ext uri="{BB962C8B-B14F-4D97-AF65-F5344CB8AC3E}">
        <p14:creationId xmlns:p14="http://schemas.microsoft.com/office/powerpoint/2010/main" val="292285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1" name="CustomShape 3"/>
          <p:cNvSpPr/>
          <p:nvPr/>
        </p:nvSpPr>
        <p:spPr>
          <a:xfrm>
            <a:off x="395536" y="1131590"/>
            <a:ext cx="3589003" cy="25202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a:t>
            </a:r>
            <a:r>
              <a:rPr lang="pt-BR" sz="1600" b="1" spc="-1" dirty="0" smtClean="0">
                <a:latin typeface="Calibri"/>
                <a:cs typeface="Calibri" pitchFamily="34" charset="0"/>
              </a:rPr>
              <a:t>Infraestrutura Geocientífica</a:t>
            </a:r>
          </a:p>
        </p:txBody>
      </p:sp>
      <p:sp>
        <p:nvSpPr>
          <p:cNvPr id="10" name="CaixaDeTexto 9"/>
          <p:cNvSpPr txBox="1"/>
          <p:nvPr/>
        </p:nvSpPr>
        <p:spPr>
          <a:xfrm>
            <a:off x="4813644" y="245664"/>
            <a:ext cx="3528392"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spAutoFit/>
          </a:bodyPr>
          <a:lstStyle>
            <a:defPPr>
              <a:defRPr lang="pt-BR"/>
            </a:defPPr>
            <a:lvl1pPr algn="ctr">
              <a:lnSpc>
                <a:spcPct val="100000"/>
              </a:lnSpc>
              <a:defRPr sz="1000" b="1"/>
            </a:lvl1pPr>
          </a:lstStyle>
          <a:p>
            <a:r>
              <a:rPr lang="pt-BR" dirty="0"/>
              <a:t>CARTOGRAFIA DIGITAL E GEOPROCESSAMENTO</a:t>
            </a:r>
          </a:p>
        </p:txBody>
      </p:sp>
      <p:sp>
        <p:nvSpPr>
          <p:cNvPr id="13" name="CaixaDeTexto 12"/>
          <p:cNvSpPr txBox="1"/>
          <p:nvPr/>
        </p:nvSpPr>
        <p:spPr>
          <a:xfrm>
            <a:off x="4262074" y="1021603"/>
            <a:ext cx="2254142" cy="2268000"/>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lIns="90000" tIns="72000" rIns="90000" bIns="72000" rtlCol="0" anchor="ctr" anchorCtr="0">
            <a:spAutoFit/>
          </a:bodyPr>
          <a:lstStyle>
            <a:defPPr>
              <a:defRPr lang="pt-BR"/>
            </a:defPPr>
            <a:lvl1pPr marL="171450" indent="-171450">
              <a:lnSpc>
                <a:spcPct val="100000"/>
              </a:lnSpc>
              <a:spcAft>
                <a:spcPts val="400"/>
              </a:spcAft>
              <a:buFont typeface="Arial" panose="020B0604020202020204" pitchFamily="34" charset="0"/>
              <a:buChar char="•"/>
              <a:defRPr sz="1000" spc="-1">
                <a:solidFill>
                  <a:schemeClr val="tx1"/>
                </a:solidFill>
                <a:latin typeface="Calibri"/>
                <a:ea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Aft>
                <a:spcPts val="300"/>
              </a:spcAft>
            </a:pPr>
            <a:r>
              <a:rPr lang="pt-BR" dirty="0" smtClean="0"/>
              <a:t>Disponibilização </a:t>
            </a:r>
            <a:r>
              <a:rPr lang="pt-BR" dirty="0"/>
              <a:t>de bases cartográficas;</a:t>
            </a:r>
          </a:p>
          <a:p>
            <a:pPr>
              <a:spcAft>
                <a:spcPts val="300"/>
              </a:spcAft>
            </a:pPr>
            <a:r>
              <a:rPr lang="pt-BR" dirty="0"/>
              <a:t>Disponibilização e análise de imagens de satélites;</a:t>
            </a:r>
          </a:p>
          <a:p>
            <a:pPr>
              <a:spcAft>
                <a:spcPts val="300"/>
              </a:spcAft>
            </a:pPr>
            <a:r>
              <a:rPr lang="pt-BR" dirty="0"/>
              <a:t>Apoio em levantamento de campo das gerencias da DGM e DHT;</a:t>
            </a:r>
          </a:p>
          <a:p>
            <a:pPr>
              <a:spcAft>
                <a:spcPts val="300"/>
              </a:spcAft>
            </a:pPr>
            <a:r>
              <a:rPr lang="pt-BR" dirty="0"/>
              <a:t>Apoio na padronização de banco dados geográficos;</a:t>
            </a:r>
          </a:p>
          <a:p>
            <a:pPr>
              <a:spcAft>
                <a:spcPts val="300"/>
              </a:spcAft>
            </a:pPr>
            <a:r>
              <a:rPr lang="pt-BR" dirty="0"/>
              <a:t>Apoio na editoração de mapas temáticos;</a:t>
            </a:r>
          </a:p>
          <a:p>
            <a:pPr>
              <a:spcAft>
                <a:spcPts val="300"/>
              </a:spcAft>
            </a:pPr>
            <a:r>
              <a:rPr lang="pt-BR" dirty="0"/>
              <a:t>Atendimento a estudantes universitários e profissionais </a:t>
            </a:r>
            <a:r>
              <a:rPr lang="pt-BR" dirty="0" err="1"/>
              <a:t>geocientíficos</a:t>
            </a:r>
            <a:r>
              <a:rPr lang="pt-BR" dirty="0"/>
              <a:t>.</a:t>
            </a:r>
          </a:p>
        </p:txBody>
      </p:sp>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612" y="1706784"/>
            <a:ext cx="1080000" cy="1305313"/>
          </a:xfrm>
          <a:prstGeom prst="rect">
            <a:avLst/>
          </a:prstGeom>
          <a:ln>
            <a:noFill/>
          </a:ln>
          <a:effectLst>
            <a:outerShdw blurRad="190500" algn="tl" rotWithShape="0">
              <a:srgbClr val="000000">
                <a:alpha val="70000"/>
              </a:srgbClr>
            </a:outerShdw>
          </a:effectLst>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7744" y="1771618"/>
            <a:ext cx="1080000" cy="1304188"/>
          </a:xfrm>
          <a:prstGeom prst="rect">
            <a:avLst/>
          </a:prstGeom>
          <a:ln>
            <a:noFill/>
          </a:ln>
          <a:effectLst>
            <a:outerShdw blurRad="190500" algn="tl" rotWithShape="0">
              <a:srgbClr val="000000">
                <a:alpha val="70000"/>
              </a:srgbClr>
            </a:outerShdw>
          </a:effectLst>
        </p:spPr>
      </p:pic>
      <p:pic>
        <p:nvPicPr>
          <p:cNvPr id="16" name="Image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1720" y="1842501"/>
            <a:ext cx="1080000" cy="1305313"/>
          </a:xfrm>
          <a:prstGeom prst="rect">
            <a:avLst/>
          </a:prstGeom>
          <a:ln>
            <a:noFill/>
          </a:ln>
          <a:effectLst>
            <a:outerShdw blurRad="190500" algn="tl" rotWithShape="0">
              <a:srgbClr val="000000">
                <a:alpha val="70000"/>
              </a:srgbClr>
            </a:outerShdw>
          </a:effectLst>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3808" y="1910584"/>
            <a:ext cx="1080000" cy="1309238"/>
          </a:xfrm>
          <a:prstGeom prst="rect">
            <a:avLst/>
          </a:prstGeom>
          <a:ln>
            <a:noFill/>
          </a:ln>
          <a:effectLst>
            <a:outerShdw blurRad="190500" algn="tl" rotWithShape="0">
              <a:srgbClr val="000000">
                <a:alpha val="70000"/>
              </a:srgbClr>
            </a:outerShdw>
          </a:effectLst>
        </p:spPr>
      </p:pic>
      <p:pic>
        <p:nvPicPr>
          <p:cNvPr id="18" name="Image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612" y="3278736"/>
            <a:ext cx="1080000" cy="1309238"/>
          </a:xfrm>
          <a:prstGeom prst="rect">
            <a:avLst/>
          </a:prstGeom>
          <a:ln>
            <a:noFill/>
          </a:ln>
          <a:effectLst>
            <a:outerShdw blurRad="190500" algn="tl" rotWithShape="0">
              <a:srgbClr val="000000">
                <a:alpha val="70000"/>
              </a:srgbClr>
            </a:outerShdw>
          </a:effectLst>
        </p:spPr>
      </p:pic>
      <p:pic>
        <p:nvPicPr>
          <p:cNvPr id="19" name="Imagem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7624" y="3337585"/>
            <a:ext cx="1080000" cy="1311235"/>
          </a:xfrm>
          <a:prstGeom prst="rect">
            <a:avLst/>
          </a:prstGeom>
          <a:ln>
            <a:noFill/>
          </a:ln>
          <a:effectLst>
            <a:outerShdw blurRad="190500" algn="tl" rotWithShape="0">
              <a:srgbClr val="000000">
                <a:alpha val="70000"/>
              </a:srgbClr>
            </a:outerShdw>
          </a:effectLst>
        </p:spPr>
      </p:pic>
      <p:sp>
        <p:nvSpPr>
          <p:cNvPr id="21" name="CaixaDeTexto 20"/>
          <p:cNvSpPr txBox="1"/>
          <p:nvPr/>
        </p:nvSpPr>
        <p:spPr>
          <a:xfrm>
            <a:off x="446455" y="1540105"/>
            <a:ext cx="980314" cy="184666"/>
          </a:xfrm>
          <a:prstGeom prst="rect">
            <a:avLst/>
          </a:prstGeom>
          <a:noFill/>
        </p:spPr>
        <p:txBody>
          <a:bodyPr wrap="square" rtlCol="0">
            <a:spAutoFit/>
          </a:bodyPr>
          <a:lstStyle/>
          <a:p>
            <a:pPr algn="ctr"/>
            <a:r>
              <a:rPr lang="pt-BR" sz="600" dirty="0" smtClean="0"/>
              <a:t>Articulação 1:100.000</a:t>
            </a:r>
            <a:endParaRPr lang="pt-BR" sz="600" dirty="0"/>
          </a:p>
        </p:txBody>
      </p:sp>
      <p:sp>
        <p:nvSpPr>
          <p:cNvPr id="27" name="CaixaDeTexto 26"/>
          <p:cNvSpPr txBox="1"/>
          <p:nvPr/>
        </p:nvSpPr>
        <p:spPr>
          <a:xfrm>
            <a:off x="1431446" y="1604069"/>
            <a:ext cx="836298" cy="184666"/>
          </a:xfrm>
          <a:prstGeom prst="rect">
            <a:avLst/>
          </a:prstGeom>
          <a:noFill/>
        </p:spPr>
        <p:txBody>
          <a:bodyPr wrap="square" rtlCol="0">
            <a:spAutoFit/>
          </a:bodyPr>
          <a:lstStyle/>
          <a:p>
            <a:pPr algn="ctr"/>
            <a:r>
              <a:rPr lang="pt-BR" sz="600" dirty="0" smtClean="0"/>
              <a:t>Sedes Municipais</a:t>
            </a:r>
            <a:endParaRPr lang="pt-BR" sz="600" dirty="0"/>
          </a:p>
        </p:txBody>
      </p:sp>
      <p:sp>
        <p:nvSpPr>
          <p:cNvPr id="28" name="CaixaDeTexto 27"/>
          <p:cNvSpPr txBox="1"/>
          <p:nvPr/>
        </p:nvSpPr>
        <p:spPr>
          <a:xfrm>
            <a:off x="2173571" y="1674952"/>
            <a:ext cx="836298" cy="184666"/>
          </a:xfrm>
          <a:prstGeom prst="rect">
            <a:avLst/>
          </a:prstGeom>
          <a:noFill/>
        </p:spPr>
        <p:txBody>
          <a:bodyPr wrap="square" rtlCol="0">
            <a:spAutoFit/>
          </a:bodyPr>
          <a:lstStyle/>
          <a:p>
            <a:pPr algn="ctr"/>
            <a:r>
              <a:rPr lang="pt-BR" sz="600" dirty="0" smtClean="0"/>
              <a:t>Curva de Nível</a:t>
            </a:r>
            <a:endParaRPr lang="pt-BR" sz="600" dirty="0"/>
          </a:p>
        </p:txBody>
      </p:sp>
      <p:sp>
        <p:nvSpPr>
          <p:cNvPr id="29" name="CaixaDeTexto 28"/>
          <p:cNvSpPr txBox="1"/>
          <p:nvPr/>
        </p:nvSpPr>
        <p:spPr>
          <a:xfrm>
            <a:off x="3073611" y="1725918"/>
            <a:ext cx="922325" cy="184666"/>
          </a:xfrm>
          <a:prstGeom prst="rect">
            <a:avLst/>
          </a:prstGeom>
          <a:noFill/>
        </p:spPr>
        <p:txBody>
          <a:bodyPr wrap="square" rtlCol="0">
            <a:spAutoFit/>
          </a:bodyPr>
          <a:lstStyle/>
          <a:p>
            <a:pPr algn="ctr"/>
            <a:r>
              <a:rPr lang="pt-BR" sz="600" dirty="0" smtClean="0"/>
              <a:t>Rede de Drenagem</a:t>
            </a:r>
            <a:endParaRPr lang="pt-BR" sz="600" dirty="0"/>
          </a:p>
        </p:txBody>
      </p:sp>
      <p:sp>
        <p:nvSpPr>
          <p:cNvPr id="30" name="CaixaDeTexto 29"/>
          <p:cNvSpPr txBox="1"/>
          <p:nvPr/>
        </p:nvSpPr>
        <p:spPr>
          <a:xfrm>
            <a:off x="467544" y="3094070"/>
            <a:ext cx="922325" cy="184666"/>
          </a:xfrm>
          <a:prstGeom prst="rect">
            <a:avLst/>
          </a:prstGeom>
          <a:noFill/>
        </p:spPr>
        <p:txBody>
          <a:bodyPr wrap="square" rtlCol="0">
            <a:spAutoFit/>
          </a:bodyPr>
          <a:lstStyle/>
          <a:p>
            <a:pPr algn="ctr"/>
            <a:r>
              <a:rPr lang="pt-BR" sz="600" dirty="0" smtClean="0"/>
              <a:t>Limite Municipal</a:t>
            </a:r>
            <a:endParaRPr lang="pt-BR" sz="600" dirty="0"/>
          </a:p>
        </p:txBody>
      </p:sp>
      <p:sp>
        <p:nvSpPr>
          <p:cNvPr id="31" name="CaixaDeTexto 30"/>
          <p:cNvSpPr txBox="1"/>
          <p:nvPr/>
        </p:nvSpPr>
        <p:spPr>
          <a:xfrm>
            <a:off x="1475656" y="3152919"/>
            <a:ext cx="648072" cy="184666"/>
          </a:xfrm>
          <a:prstGeom prst="rect">
            <a:avLst/>
          </a:prstGeom>
          <a:noFill/>
        </p:spPr>
        <p:txBody>
          <a:bodyPr wrap="square" rtlCol="0">
            <a:spAutoFit/>
          </a:bodyPr>
          <a:lstStyle/>
          <a:p>
            <a:r>
              <a:rPr lang="pt-BR" sz="600" dirty="0" smtClean="0"/>
              <a:t>Malha Viária</a:t>
            </a:r>
            <a:endParaRPr lang="pt-BR" sz="600" dirty="0"/>
          </a:p>
        </p:txBody>
      </p:sp>
      <p:sp>
        <p:nvSpPr>
          <p:cNvPr id="33" name="CaixaDeTexto 32"/>
          <p:cNvSpPr txBox="1"/>
          <p:nvPr/>
        </p:nvSpPr>
        <p:spPr>
          <a:xfrm>
            <a:off x="2267744" y="3238086"/>
            <a:ext cx="864096" cy="184666"/>
          </a:xfrm>
          <a:prstGeom prst="rect">
            <a:avLst/>
          </a:prstGeom>
          <a:noFill/>
        </p:spPr>
        <p:txBody>
          <a:bodyPr wrap="square" rtlCol="0">
            <a:spAutoFit/>
          </a:bodyPr>
          <a:lstStyle/>
          <a:p>
            <a:r>
              <a:rPr lang="pt-BR" sz="600" dirty="0" smtClean="0"/>
              <a:t>Imagem SRTM</a:t>
            </a:r>
            <a:endParaRPr lang="pt-BR" sz="600" dirty="0"/>
          </a:p>
        </p:txBody>
      </p:sp>
      <p:pic>
        <p:nvPicPr>
          <p:cNvPr id="6" name="Imagem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9712" y="3417990"/>
            <a:ext cx="1080000" cy="1314000"/>
          </a:xfrm>
          <a:prstGeom prst="rect">
            <a:avLst/>
          </a:prstGeom>
          <a:ln>
            <a:noFill/>
          </a:ln>
          <a:effectLst>
            <a:outerShdw blurRad="190500" algn="tl" rotWithShape="0">
              <a:srgbClr val="000000">
                <a:alpha val="70000"/>
              </a:srgbClr>
            </a:outerShdw>
          </a:effectLst>
        </p:spPr>
      </p:pic>
      <p:pic>
        <p:nvPicPr>
          <p:cNvPr id="2" name="Imagem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18533" y="3435846"/>
            <a:ext cx="2877542" cy="1277051"/>
          </a:xfrm>
          <a:prstGeom prst="rect">
            <a:avLst/>
          </a:prstGeom>
          <a:ln>
            <a:solidFill>
              <a:schemeClr val="bg1"/>
            </a:solidFill>
          </a:ln>
          <a:effectLst>
            <a:outerShdw blurRad="190500" algn="tl" rotWithShape="0">
              <a:srgbClr val="000000">
                <a:alpha val="70000"/>
              </a:srgbClr>
            </a:outerShdw>
          </a:effectLst>
        </p:spPr>
      </p:pic>
      <p:sp>
        <p:nvSpPr>
          <p:cNvPr id="34" name="CaixaDeTexto 33"/>
          <p:cNvSpPr txBox="1"/>
          <p:nvPr/>
        </p:nvSpPr>
        <p:spPr>
          <a:xfrm>
            <a:off x="4238285" y="699542"/>
            <a:ext cx="2277931" cy="252000"/>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36000" rIns="90000" bIns="36000" rtlCol="0" anchor="ctr" anchorCtr="0">
            <a:spAutoFit/>
          </a:bodyPr>
          <a:lstStyle>
            <a:defPPr>
              <a:defRPr lang="pt-BR"/>
            </a:defPPr>
            <a:lvl1pPr algn="ctr">
              <a:lnSpc>
                <a:spcPct val="100000"/>
              </a:lnSpc>
              <a:defRPr sz="1000" b="1"/>
            </a:lvl1pPr>
          </a:lstStyle>
          <a:p>
            <a:r>
              <a:rPr lang="pt-BR" dirty="0"/>
              <a:t>ATIVIDADES</a:t>
            </a:r>
          </a:p>
        </p:txBody>
      </p:sp>
      <p:sp>
        <p:nvSpPr>
          <p:cNvPr id="35" name="CaixaDeTexto 34"/>
          <p:cNvSpPr txBox="1"/>
          <p:nvPr/>
        </p:nvSpPr>
        <p:spPr>
          <a:xfrm>
            <a:off x="6614549" y="1030460"/>
            <a:ext cx="2277931" cy="2261370"/>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lIns="90000" tIns="72000" rIns="90000" bIns="72000" rtlCol="0" anchor="ctr" anchorCtr="0">
            <a:spAutoFit/>
          </a:bodyPr>
          <a:lstStyle>
            <a:defPPr>
              <a:defRPr lang="pt-BR"/>
            </a:defPPr>
            <a:lvl1pPr marL="171450" indent="-171450">
              <a:lnSpc>
                <a:spcPct val="100000"/>
              </a:lnSpc>
              <a:spcAft>
                <a:spcPts val="300"/>
              </a:spcAft>
              <a:buFont typeface="Arial" panose="020B0604020202020204" pitchFamily="34" charset="0"/>
              <a:buChar char="•"/>
              <a:defRPr sz="1000" spc="-1">
                <a:solidFill>
                  <a:schemeClr val="tx1"/>
                </a:solidFill>
                <a:latin typeface="Calibri"/>
                <a:ea typeface="Arial"/>
              </a:defRPr>
            </a:lvl1pPr>
          </a:lstStyle>
          <a:p>
            <a:r>
              <a:rPr lang="pt-BR" dirty="0"/>
              <a:t>Mapa Geológico do Estado do Ceará;</a:t>
            </a:r>
          </a:p>
          <a:p>
            <a:r>
              <a:rPr lang="pt-BR" dirty="0"/>
              <a:t>Folhas Geológicas 1:100.000 (Itapipoca, Ipueiras, Crateús, </a:t>
            </a:r>
            <a:r>
              <a:rPr lang="pt-BR" dirty="0" err="1"/>
              <a:t>Baturé</a:t>
            </a:r>
            <a:r>
              <a:rPr lang="pt-BR" dirty="0"/>
              <a:t>, </a:t>
            </a:r>
            <a:r>
              <a:rPr lang="pt-BR" dirty="0" err="1"/>
              <a:t>Bonhu</a:t>
            </a:r>
            <a:r>
              <a:rPr lang="pt-BR" dirty="0"/>
              <a:t>, Banabuiú, Quixadá, Parambu, Senador Pompeu, </a:t>
            </a:r>
            <a:r>
              <a:rPr lang="pt-BR" dirty="0" err="1"/>
              <a:t>etc</a:t>
            </a:r>
            <a:r>
              <a:rPr lang="pt-BR" dirty="0"/>
              <a:t>;</a:t>
            </a:r>
          </a:p>
          <a:p>
            <a:r>
              <a:rPr lang="pt-BR" dirty="0" err="1"/>
              <a:t>Geodiversidade</a:t>
            </a:r>
            <a:r>
              <a:rPr lang="pt-BR" dirty="0"/>
              <a:t> do Ceará;</a:t>
            </a:r>
          </a:p>
          <a:p>
            <a:r>
              <a:rPr lang="pt-BR" dirty="0"/>
              <a:t>Projeto Tróia-Pedra Branca;</a:t>
            </a:r>
          </a:p>
          <a:p>
            <a:r>
              <a:rPr lang="pt-BR" dirty="0"/>
              <a:t>Projeto Granjeiro-</a:t>
            </a:r>
            <a:r>
              <a:rPr lang="pt-BR" dirty="0" err="1"/>
              <a:t>Cococi</a:t>
            </a:r>
            <a:r>
              <a:rPr lang="pt-BR" dirty="0"/>
              <a:t>;</a:t>
            </a:r>
          </a:p>
          <a:p>
            <a:r>
              <a:rPr lang="pt-BR" dirty="0"/>
              <a:t>Projeto Rochas Ornamentais do Ceará;</a:t>
            </a:r>
          </a:p>
          <a:p>
            <a:r>
              <a:rPr lang="pt-BR" dirty="0"/>
              <a:t>Projeto Grafita</a:t>
            </a:r>
            <a:r>
              <a:rPr lang="pt-BR" dirty="0" smtClean="0"/>
              <a:t>;</a:t>
            </a:r>
          </a:p>
          <a:p>
            <a:pPr marL="0" indent="0">
              <a:buNone/>
            </a:pPr>
            <a:endParaRPr lang="pt-BR" dirty="0"/>
          </a:p>
        </p:txBody>
      </p:sp>
      <p:sp>
        <p:nvSpPr>
          <p:cNvPr id="32" name="CaixaDeTexto 31"/>
          <p:cNvSpPr txBox="1"/>
          <p:nvPr/>
        </p:nvSpPr>
        <p:spPr>
          <a:xfrm>
            <a:off x="2987824" y="3325657"/>
            <a:ext cx="1004012" cy="184666"/>
          </a:xfrm>
          <a:prstGeom prst="rect">
            <a:avLst/>
          </a:prstGeom>
          <a:noFill/>
        </p:spPr>
        <p:txBody>
          <a:bodyPr wrap="square" rtlCol="0">
            <a:spAutoFit/>
          </a:bodyPr>
          <a:lstStyle/>
          <a:p>
            <a:r>
              <a:rPr lang="pt-BR" sz="600" dirty="0" smtClean="0"/>
              <a:t>Imagem GEOCOVER</a:t>
            </a:r>
            <a:endParaRPr lang="pt-BR" sz="600" dirty="0"/>
          </a:p>
        </p:txBody>
      </p:sp>
      <p:pic>
        <p:nvPicPr>
          <p:cNvPr id="4" name="Imagem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71800" y="3492634"/>
            <a:ext cx="1080000" cy="1311364"/>
          </a:xfrm>
          <a:prstGeom prst="rect">
            <a:avLst/>
          </a:prstGeom>
          <a:ln>
            <a:noFill/>
          </a:ln>
          <a:effectLst>
            <a:outerShdw blurRad="190500" algn="tl" rotWithShape="0">
              <a:srgbClr val="000000">
                <a:alpha val="70000"/>
              </a:srgbClr>
            </a:outerShdw>
          </a:effectLst>
        </p:spPr>
      </p:pic>
      <p:sp>
        <p:nvSpPr>
          <p:cNvPr id="36" name="CaixaDeTexto 35"/>
          <p:cNvSpPr txBox="1"/>
          <p:nvPr/>
        </p:nvSpPr>
        <p:spPr>
          <a:xfrm>
            <a:off x="6614549" y="699542"/>
            <a:ext cx="2277931" cy="252000"/>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36000" rIns="90000" bIns="36000" rtlCol="0" anchor="ctr" anchorCtr="0">
            <a:spAutoFit/>
          </a:bodyPr>
          <a:lstStyle>
            <a:defPPr>
              <a:defRPr lang="pt-BR"/>
            </a:defPPr>
            <a:lvl1pPr algn="ctr">
              <a:lnSpc>
                <a:spcPct val="100000"/>
              </a:lnSpc>
              <a:defRPr sz="1000" b="1"/>
            </a:lvl1pPr>
          </a:lstStyle>
          <a:p>
            <a:r>
              <a:rPr lang="pt-BR" dirty="0"/>
              <a:t>PARTICIPAÇÃO EM PROJETOS</a:t>
            </a:r>
          </a:p>
        </p:txBody>
      </p:sp>
    </p:spTree>
    <p:extLst>
      <p:ext uri="{BB962C8B-B14F-4D97-AF65-F5344CB8AC3E}">
        <p14:creationId xmlns:p14="http://schemas.microsoft.com/office/powerpoint/2010/main" val="413084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tile/>
        </a:blipFill>
        <a:effectLst/>
      </p:bgPr>
    </p:bg>
    <p:spTree>
      <p:nvGrpSpPr>
        <p:cNvPr id="1" name=""/>
        <p:cNvGrpSpPr/>
        <p:nvPr/>
      </p:nvGrpSpPr>
      <p:grpSpPr>
        <a:xfrm>
          <a:off x="0" y="0"/>
          <a:ext cx="0" cy="0"/>
          <a:chOff x="0" y="0"/>
          <a:chExt cx="0" cy="0"/>
        </a:xfrm>
      </p:grpSpPr>
      <p:pic>
        <p:nvPicPr>
          <p:cNvPr id="82" name="Imagem 14"/>
          <p:cNvPicPr/>
          <p:nvPr/>
        </p:nvPicPr>
        <p:blipFill>
          <a:blip r:embed="rId3" cstate="print"/>
          <a:stretch/>
        </p:blipFill>
        <p:spPr>
          <a:xfrm>
            <a:off x="0" y="0"/>
            <a:ext cx="9143640" cy="5143320"/>
          </a:xfrm>
          <a:prstGeom prst="rect">
            <a:avLst/>
          </a:prstGeom>
          <a:ln>
            <a:noFill/>
          </a:ln>
        </p:spPr>
      </p:pic>
      <p:pic>
        <p:nvPicPr>
          <p:cNvPr id="83" name="Google Shape;127;p20"/>
          <p:cNvPicPr/>
          <p:nvPr/>
        </p:nvPicPr>
        <p:blipFill>
          <a:blip r:embed="rId4" cstate="print"/>
          <a:srcRect l="9" r="20"/>
          <a:stretch/>
        </p:blipFill>
        <p:spPr>
          <a:xfrm>
            <a:off x="0" y="0"/>
            <a:ext cx="9143640" cy="5155200"/>
          </a:xfrm>
          <a:prstGeom prst="rect">
            <a:avLst/>
          </a:prstGeom>
          <a:ln>
            <a:noFill/>
          </a:ln>
        </p:spPr>
      </p:pic>
      <p:sp>
        <p:nvSpPr>
          <p:cNvPr id="84" name="CustomShape 1"/>
          <p:cNvSpPr/>
          <p:nvPr/>
        </p:nvSpPr>
        <p:spPr>
          <a:xfrm>
            <a:off x="251520" y="407520"/>
            <a:ext cx="8712968" cy="4048560"/>
          </a:xfrm>
          <a:prstGeom prst="rect">
            <a:avLst/>
          </a:prstGeom>
          <a:solidFill>
            <a:srgbClr val="FFFFFF">
              <a:alpha val="56000"/>
            </a:srgbClr>
          </a:solidFill>
          <a:ln>
            <a:noFill/>
          </a:ln>
        </p:spPr>
        <p:style>
          <a:lnRef idx="0">
            <a:scrgbClr r="0" g="0" b="0"/>
          </a:lnRef>
          <a:fillRef idx="0">
            <a:scrgbClr r="0" g="0" b="0"/>
          </a:fillRef>
          <a:effectRef idx="0">
            <a:scrgbClr r="0" g="0" b="0"/>
          </a:effectRef>
          <a:fontRef idx="minor"/>
        </p:style>
      </p:sp>
      <p:sp>
        <p:nvSpPr>
          <p:cNvPr id="86" name="CustomShape 3"/>
          <p:cNvSpPr/>
          <p:nvPr/>
        </p:nvSpPr>
        <p:spPr>
          <a:xfrm>
            <a:off x="467544" y="555526"/>
            <a:ext cx="5040560" cy="52242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pt-BR" sz="2600" b="1" strike="noStrike" spc="-1" dirty="0" smtClean="0">
                <a:solidFill>
                  <a:srgbClr val="2E363D"/>
                </a:solidFill>
                <a:latin typeface="Calibri"/>
                <a:ea typeface="Calibri"/>
              </a:rPr>
              <a:t>Produtos do SGB na REFO</a:t>
            </a:r>
            <a:endParaRPr lang="pt-BR" sz="2600" b="0" strike="noStrike" spc="-1" dirty="0">
              <a:latin typeface="Arial"/>
            </a:endParaRPr>
          </a:p>
        </p:txBody>
      </p:sp>
      <p:pic>
        <p:nvPicPr>
          <p:cNvPr id="87" name="Google Shape;121;p19"/>
          <p:cNvPicPr/>
          <p:nvPr/>
        </p:nvPicPr>
        <p:blipFill>
          <a:blip r:embed="rId5" cstate="print"/>
          <a:stretch/>
        </p:blipFill>
        <p:spPr>
          <a:xfrm>
            <a:off x="0" y="4806720"/>
            <a:ext cx="9143640" cy="370800"/>
          </a:xfrm>
          <a:prstGeom prst="rect">
            <a:avLst/>
          </a:prstGeom>
          <a:ln>
            <a:noFill/>
          </a:ln>
        </p:spPr>
      </p:pic>
      <p:sp>
        <p:nvSpPr>
          <p:cNvPr id="11" name="CustomShape 3"/>
          <p:cNvSpPr/>
          <p:nvPr/>
        </p:nvSpPr>
        <p:spPr>
          <a:xfrm>
            <a:off x="395536" y="1131590"/>
            <a:ext cx="3589003" cy="252028"/>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buFont typeface="Arial" pitchFamily="34" charset="0"/>
              <a:buChar char="•"/>
            </a:pPr>
            <a:r>
              <a:rPr lang="pt-BR" sz="1600" strike="noStrike" spc="-1" dirty="0" smtClean="0">
                <a:latin typeface="Calibri"/>
                <a:ea typeface="Arial"/>
              </a:rPr>
              <a:t> </a:t>
            </a:r>
            <a:r>
              <a:rPr lang="pt-BR" sz="1600" b="1" spc="-1" dirty="0">
                <a:latin typeface="Calibri"/>
                <a:cs typeface="Calibri" pitchFamily="34" charset="0"/>
              </a:rPr>
              <a:t>Gerência de </a:t>
            </a:r>
            <a:r>
              <a:rPr lang="pt-BR" sz="1600" b="1" spc="-1" dirty="0" smtClean="0">
                <a:latin typeface="Calibri"/>
                <a:cs typeface="Calibri" pitchFamily="34" charset="0"/>
              </a:rPr>
              <a:t>Infraestrutura Geocientífica</a:t>
            </a:r>
          </a:p>
        </p:txBody>
      </p:sp>
      <p:sp>
        <p:nvSpPr>
          <p:cNvPr id="10" name="CaixaDeTexto 9"/>
          <p:cNvSpPr txBox="1"/>
          <p:nvPr/>
        </p:nvSpPr>
        <p:spPr>
          <a:xfrm>
            <a:off x="4355976" y="182511"/>
            <a:ext cx="4464496" cy="910607"/>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pPr>
              <a:spcAft>
                <a:spcPts val="600"/>
              </a:spcAft>
            </a:pPr>
            <a:r>
              <a:rPr lang="pt-BR" dirty="0"/>
              <a:t>LABORATÓRIO</a:t>
            </a:r>
          </a:p>
          <a:p>
            <a:r>
              <a:rPr lang="pt-BR" b="0" dirty="0"/>
              <a:t>O laboratório da </a:t>
            </a:r>
            <a:r>
              <a:rPr lang="pt-BR" b="0" dirty="0" smtClean="0"/>
              <a:t>Residência </a:t>
            </a:r>
            <a:r>
              <a:rPr lang="pt-BR" b="0" dirty="0"/>
              <a:t>de Fortaleza  é responsável pela execução de diversas análises e preparação de amostras, funcionando como suporte essencial aos trabalhos de campo do Serviço Geológico do Brasil – CPRM.</a:t>
            </a:r>
          </a:p>
        </p:txBody>
      </p:sp>
      <p:sp>
        <p:nvSpPr>
          <p:cNvPr id="13" name="CaixaDeTexto 12"/>
          <p:cNvSpPr txBox="1"/>
          <p:nvPr/>
        </p:nvSpPr>
        <p:spPr>
          <a:xfrm>
            <a:off x="4340432" y="1191640"/>
            <a:ext cx="2319800" cy="371998"/>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ATIVIDADES</a:t>
            </a:r>
          </a:p>
        </p:txBody>
      </p:sp>
      <p:sp>
        <p:nvSpPr>
          <p:cNvPr id="14" name="CaixaDeTexto 13"/>
          <p:cNvSpPr txBox="1"/>
          <p:nvPr/>
        </p:nvSpPr>
        <p:spPr>
          <a:xfrm>
            <a:off x="6948264" y="1181768"/>
            <a:ext cx="1872208" cy="525886"/>
          </a:xfrm>
          <a:prstGeom prst="rect">
            <a:avLst/>
          </a:prstGeom>
          <a:solidFill>
            <a:srgbClr val="002B82"/>
          </a:solidFill>
        </p:spPr>
        <p:style>
          <a:lnRef idx="0">
            <a:schemeClr val="accent5"/>
          </a:lnRef>
          <a:fillRef idx="3">
            <a:schemeClr val="accent5"/>
          </a:fillRef>
          <a:effectRef idx="3">
            <a:schemeClr val="accent5"/>
          </a:effectRef>
          <a:fontRef idx="minor">
            <a:schemeClr val="lt1"/>
          </a:fontRef>
        </p:style>
        <p:txBody>
          <a:bodyPr wrap="square" tIns="108000" rIns="90000" bIns="108000" rtlCol="0" anchor="ctr" anchorCtr="0">
            <a:spAutoFit/>
          </a:bodyPr>
          <a:lstStyle>
            <a:defPPr>
              <a:defRPr lang="pt-BR"/>
            </a:defPPr>
            <a:lvl1pPr algn="ctr">
              <a:lnSpc>
                <a:spcPct val="100000"/>
              </a:lnSpc>
              <a:defRPr sz="1000" b="1"/>
            </a:lvl1pPr>
          </a:lstStyle>
          <a:p>
            <a:r>
              <a:rPr lang="pt-BR" dirty="0"/>
              <a:t>PARTICIPAÇÃO EM PROJETOS</a:t>
            </a:r>
          </a:p>
        </p:txBody>
      </p:sp>
      <p:pic>
        <p:nvPicPr>
          <p:cNvPr id="6" name="Imagem 5"/>
          <p:cNvPicPr>
            <a:picLocks noChangeAspect="1"/>
          </p:cNvPicPr>
          <p:nvPr/>
        </p:nvPicPr>
        <p:blipFill rotWithShape="1">
          <a:blip r:embed="rId6" cstate="print">
            <a:extLst>
              <a:ext uri="{28A0092B-C50C-407E-A947-70E740481C1C}">
                <a14:useLocalDpi xmlns:a14="http://schemas.microsoft.com/office/drawing/2010/main" val="0"/>
              </a:ext>
            </a:extLst>
          </a:blip>
          <a:srcRect t="6873" b="11387"/>
          <a:stretch/>
        </p:blipFill>
        <p:spPr>
          <a:xfrm>
            <a:off x="2267744" y="3232950"/>
            <a:ext cx="1116177" cy="1618458"/>
          </a:xfrm>
          <a:prstGeom prst="rect">
            <a:avLst/>
          </a:prstGeom>
          <a:ln>
            <a:solidFill>
              <a:schemeClr val="bg1"/>
            </a:solidFill>
          </a:ln>
          <a:effectLst>
            <a:outerShdw blurRad="190500" algn="tl" rotWithShape="0">
              <a:srgbClr val="000000">
                <a:alpha val="70000"/>
              </a:srgbClr>
            </a:outerShdw>
          </a:effectLst>
        </p:spPr>
      </p:pic>
      <p:pic>
        <p:nvPicPr>
          <p:cNvPr id="7" name="Imagem 6"/>
          <p:cNvPicPr>
            <a:picLocks noChangeAspect="1"/>
          </p:cNvPicPr>
          <p:nvPr/>
        </p:nvPicPr>
        <p:blipFill rotWithShape="1">
          <a:blip r:embed="rId7" cstate="print">
            <a:extLst>
              <a:ext uri="{28A0092B-C50C-407E-A947-70E740481C1C}">
                <a14:useLocalDpi xmlns:a14="http://schemas.microsoft.com/office/drawing/2010/main" val="0"/>
              </a:ext>
            </a:extLst>
          </a:blip>
          <a:srcRect t="3422" b="14837"/>
          <a:stretch/>
        </p:blipFill>
        <p:spPr>
          <a:xfrm>
            <a:off x="1767342" y="1482436"/>
            <a:ext cx="1116177" cy="1618458"/>
          </a:xfrm>
          <a:prstGeom prst="rect">
            <a:avLst/>
          </a:prstGeom>
          <a:ln>
            <a:solidFill>
              <a:schemeClr val="bg1"/>
            </a:solidFill>
          </a:ln>
          <a:effectLst>
            <a:outerShdw blurRad="190500" algn="tl" rotWithShape="0">
              <a:srgbClr val="000000">
                <a:alpha val="70000"/>
              </a:srgbClr>
            </a:outerShdw>
          </a:effectLst>
        </p:spPr>
      </p:pic>
      <p:pic>
        <p:nvPicPr>
          <p:cNvPr id="8" name="Imagem 7"/>
          <p:cNvPicPr>
            <a:picLocks noChangeAspect="1"/>
          </p:cNvPicPr>
          <p:nvPr/>
        </p:nvPicPr>
        <p:blipFill rotWithShape="1">
          <a:blip r:embed="rId8" cstate="print">
            <a:extLst>
              <a:ext uri="{28A0092B-C50C-407E-A947-70E740481C1C}">
                <a14:useLocalDpi xmlns:a14="http://schemas.microsoft.com/office/drawing/2010/main" val="0"/>
              </a:ext>
            </a:extLst>
          </a:blip>
          <a:srcRect t="6873" b="11386"/>
          <a:stretch/>
        </p:blipFill>
        <p:spPr>
          <a:xfrm>
            <a:off x="395536" y="1482436"/>
            <a:ext cx="1116176" cy="1618459"/>
          </a:xfrm>
          <a:prstGeom prst="rect">
            <a:avLst/>
          </a:prstGeom>
          <a:ln>
            <a:solidFill>
              <a:schemeClr val="bg1"/>
            </a:solidFill>
          </a:ln>
          <a:effectLst>
            <a:outerShdw blurRad="190500" algn="tl" rotWithShape="0">
              <a:srgbClr val="000000">
                <a:alpha val="70000"/>
              </a:srgbClr>
            </a:outerShdw>
          </a:effectLst>
        </p:spPr>
      </p:pic>
      <p:pic>
        <p:nvPicPr>
          <p:cNvPr id="4" name="Imagem 3"/>
          <p:cNvPicPr>
            <a:picLocks noChangeAspect="1"/>
          </p:cNvPicPr>
          <p:nvPr/>
        </p:nvPicPr>
        <p:blipFill rotWithShape="1">
          <a:blip r:embed="rId9" cstate="print">
            <a:extLst>
              <a:ext uri="{28A0092B-C50C-407E-A947-70E740481C1C}">
                <a14:useLocalDpi xmlns:a14="http://schemas.microsoft.com/office/drawing/2010/main" val="0"/>
              </a:ext>
            </a:extLst>
          </a:blip>
          <a:srcRect t="8553" b="9706"/>
          <a:stretch/>
        </p:blipFill>
        <p:spPr>
          <a:xfrm>
            <a:off x="863535" y="3232950"/>
            <a:ext cx="1116177" cy="1618458"/>
          </a:xfrm>
          <a:prstGeom prst="rect">
            <a:avLst/>
          </a:prstGeom>
          <a:ln>
            <a:solidFill>
              <a:schemeClr val="bg1"/>
            </a:solidFill>
          </a:ln>
          <a:effectLst>
            <a:outerShdw blurRad="190500" algn="tl" rotWithShape="0">
              <a:srgbClr val="000000">
                <a:alpha val="70000"/>
              </a:srgbClr>
            </a:outerShdw>
          </a:effectLst>
        </p:spPr>
      </p:pic>
      <p:graphicFrame>
        <p:nvGraphicFramePr>
          <p:cNvPr id="2" name="Tabela 1"/>
          <p:cNvGraphicFramePr>
            <a:graphicFrameLocks noGrp="1"/>
          </p:cNvGraphicFramePr>
          <p:nvPr>
            <p:extLst>
              <p:ext uri="{D42A27DB-BD31-4B8C-83A1-F6EECF244321}">
                <p14:modId xmlns:p14="http://schemas.microsoft.com/office/powerpoint/2010/main" val="4165220937"/>
              </p:ext>
            </p:extLst>
          </p:nvPr>
        </p:nvGraphicFramePr>
        <p:xfrm>
          <a:off x="4340432" y="1643470"/>
          <a:ext cx="2319800" cy="3016512"/>
        </p:xfrm>
        <a:graphic>
          <a:graphicData uri="http://schemas.openxmlformats.org/drawingml/2006/table">
            <a:tbl>
              <a:tblPr firstRow="1" firstCol="1" bandRow="1">
                <a:tableStyleId>{22838BEF-8BB2-4498-84A7-C5851F593DF1}</a:tableStyleId>
              </a:tblPr>
              <a:tblGrid>
                <a:gridCol w="2319800"/>
              </a:tblGrid>
              <a:tr h="144216">
                <a:tc>
                  <a:txBody>
                    <a:bodyPr/>
                    <a:lstStyle/>
                    <a:p>
                      <a:pPr>
                        <a:lnSpc>
                          <a:spcPct val="115000"/>
                        </a:lnSpc>
                        <a:spcAft>
                          <a:spcPts val="0"/>
                        </a:spcAft>
                      </a:pPr>
                      <a:r>
                        <a:rPr lang="pt-BR" sz="800" dirty="0">
                          <a:effectLst/>
                          <a:latin typeface="Calibri" panose="020F0502020204030204" pitchFamily="34" charset="0"/>
                        </a:rPr>
                        <a:t>ANÁLISES</a:t>
                      </a:r>
                      <a:endParaRPr lang="pt-BR" sz="80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Raio-x (Fluorescencia/ </a:t>
                      </a:r>
                      <a:r>
                        <a:rPr lang="pt-BR" sz="800" b="0" dirty="0" err="1" smtClean="0">
                          <a:effectLst/>
                          <a:latin typeface="Calibri" panose="020F0502020204030204" pitchFamily="34" charset="0"/>
                        </a:rPr>
                        <a:t>Difratômetro</a:t>
                      </a:r>
                      <a:r>
                        <a:rPr lang="pt-BR" sz="800" b="0" dirty="0">
                          <a:effectLst/>
                          <a:latin typeface="Calibri" panose="020F0502020204030204" pitchFamily="34" charset="0"/>
                        </a:rPr>
                        <a:t>)</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Sedimentologia</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Mineralogia</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a:lnSpc>
                          <a:spcPct val="115000"/>
                        </a:lnSpc>
                        <a:spcAft>
                          <a:spcPts val="0"/>
                        </a:spcAft>
                      </a:pPr>
                      <a:r>
                        <a:rPr lang="pt-BR" sz="800">
                          <a:effectLst/>
                          <a:latin typeface="Calibri" panose="020F0502020204030204" pitchFamily="34" charset="0"/>
                        </a:rPr>
                        <a:t>PREPARAÇÃO</a:t>
                      </a:r>
                      <a:endParaRPr lang="pt-BR" sz="80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Corte de rocha</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Britagem</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Moagem</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Microbateamento</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Separação eletromagnética</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Separação por líquidos densos</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Diluição de HCL a 10 e 20%</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a:lnSpc>
                          <a:spcPct val="115000"/>
                        </a:lnSpc>
                        <a:spcAft>
                          <a:spcPts val="0"/>
                        </a:spcAft>
                      </a:pPr>
                      <a:r>
                        <a:rPr lang="pt-BR" sz="800">
                          <a:effectLst/>
                          <a:latin typeface="Calibri" panose="020F0502020204030204" pitchFamily="34" charset="0"/>
                        </a:rPr>
                        <a:t>LAMINAÇÃO</a:t>
                      </a:r>
                      <a:endParaRPr lang="pt-BR" sz="800">
                        <a:effectLst/>
                        <a:latin typeface="Calibri" panose="020F0502020204030204" pitchFamily="34" charset="0"/>
                        <a:ea typeface="Calibri"/>
                        <a:cs typeface="Times New Roman"/>
                      </a:endParaRPr>
                    </a:p>
                  </a:txBody>
                  <a:tcPr marL="57871" marR="57871" marT="0" marB="0"/>
                </a:tc>
              </a:tr>
              <a:tr h="372882">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Confecção de lâminas (Delgada, Delgada Polida, Delgada com Lamínula, Delgada com Impregnação Azul de Ceres)</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Colorimetria</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Seção polida</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Desbaste e Polimento</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Cortes de compósitos</a:t>
                      </a:r>
                      <a:endParaRPr lang="pt-BR" sz="800" b="0" dirty="0">
                        <a:effectLst/>
                        <a:latin typeface="Calibri" panose="020F0502020204030204" pitchFamily="34" charset="0"/>
                        <a:ea typeface="Calibri"/>
                        <a:cs typeface="Times New Roman"/>
                      </a:endParaRPr>
                    </a:p>
                  </a:txBody>
                  <a:tcPr marL="57871" marR="57871" marT="0" marB="0"/>
                </a:tc>
              </a:tr>
              <a:tr h="144216">
                <a:tc>
                  <a:txBody>
                    <a:bodyPr/>
                    <a:lstStyle/>
                    <a:p>
                      <a:pPr marL="342900" lvl="0" indent="-342900">
                        <a:lnSpc>
                          <a:spcPct val="115000"/>
                        </a:lnSpc>
                        <a:spcAft>
                          <a:spcPts val="0"/>
                        </a:spcAft>
                        <a:buFont typeface="Arial"/>
                        <a:buChar char="•"/>
                        <a:tabLst>
                          <a:tab pos="457200" algn="l"/>
                        </a:tabLst>
                      </a:pPr>
                      <a:r>
                        <a:rPr lang="pt-BR" sz="800" b="0" dirty="0">
                          <a:effectLst/>
                          <a:latin typeface="Calibri" panose="020F0502020204030204" pitchFamily="34" charset="0"/>
                        </a:rPr>
                        <a:t>Impregnação em rocha</a:t>
                      </a:r>
                      <a:endParaRPr lang="pt-BR" sz="800" b="0" dirty="0">
                        <a:effectLst/>
                        <a:latin typeface="Calibri" panose="020F0502020204030204" pitchFamily="34" charset="0"/>
                        <a:ea typeface="Calibri"/>
                        <a:cs typeface="Times New Roman"/>
                      </a:endParaRPr>
                    </a:p>
                  </a:txBody>
                  <a:tcPr marL="57871" marR="57871" marT="0" marB="0"/>
                </a:tc>
              </a:tr>
            </a:tbl>
          </a:graphicData>
        </a:graphic>
      </p:graphicFrame>
      <p:sp>
        <p:nvSpPr>
          <p:cNvPr id="19" name="CaixaDeTexto 18"/>
          <p:cNvSpPr txBox="1"/>
          <p:nvPr/>
        </p:nvSpPr>
        <p:spPr>
          <a:xfrm>
            <a:off x="6948264" y="1788317"/>
            <a:ext cx="1872208" cy="2295601"/>
          </a:xfrm>
          <a:prstGeom prst="rect">
            <a:avLst/>
          </a:prstGeom>
          <a:solidFill>
            <a:srgbClr val="E7EFF1"/>
          </a:solidFill>
          <a:ln w="12700"/>
        </p:spPr>
        <p:style>
          <a:lnRef idx="2">
            <a:schemeClr val="accent5"/>
          </a:lnRef>
          <a:fillRef idx="1">
            <a:schemeClr val="lt1"/>
          </a:fillRef>
          <a:effectRef idx="0">
            <a:schemeClr val="accent5"/>
          </a:effectRef>
          <a:fontRef idx="minor">
            <a:schemeClr val="dk1"/>
          </a:fontRef>
        </p:style>
        <p:txBody>
          <a:bodyPr wrap="square" tIns="108000" rIns="144000" bIns="108000" rtlCol="0">
            <a:spAutoFit/>
          </a:bodyPr>
          <a:lstStyle/>
          <a:p>
            <a:pPr marL="171450" indent="-171450">
              <a:lnSpc>
                <a:spcPct val="100000"/>
              </a:lnSpc>
              <a:spcAft>
                <a:spcPts val="600"/>
              </a:spcAft>
              <a:buFont typeface="Arial" panose="020B0604020202020204" pitchFamily="34" charset="0"/>
              <a:buChar char="•"/>
            </a:pPr>
            <a:r>
              <a:rPr lang="pt-BR" sz="1000" spc="-1" dirty="0" smtClean="0">
                <a:solidFill>
                  <a:schemeClr val="tx1"/>
                </a:solidFill>
                <a:latin typeface="Calibri"/>
                <a:ea typeface="Arial"/>
              </a:rPr>
              <a:t>Projeto Plataforma Rasa da Brasil;</a:t>
            </a:r>
          </a:p>
          <a:p>
            <a:pPr marL="171450" indent="-171450">
              <a:lnSpc>
                <a:spcPct val="100000"/>
              </a:lnSpc>
              <a:spcAft>
                <a:spcPts val="600"/>
              </a:spcAft>
              <a:buFont typeface="Arial" panose="020B0604020202020204" pitchFamily="34" charset="0"/>
              <a:buChar char="•"/>
            </a:pPr>
            <a:r>
              <a:rPr lang="pt-BR" sz="1000" spc="-1" dirty="0" smtClean="0">
                <a:solidFill>
                  <a:schemeClr val="tx1"/>
                </a:solidFill>
                <a:latin typeface="Calibri"/>
                <a:ea typeface="Arial"/>
              </a:rPr>
              <a:t>Projeto </a:t>
            </a:r>
            <a:r>
              <a:rPr lang="pt-BR" sz="1000" spc="-1" dirty="0">
                <a:solidFill>
                  <a:schemeClr val="tx1"/>
                </a:solidFill>
                <a:latin typeface="Calibri"/>
                <a:ea typeface="Arial"/>
              </a:rPr>
              <a:t>de Prospecção e Exploração de Depósitos de </a:t>
            </a:r>
            <a:r>
              <a:rPr lang="pt-BR" sz="1000" spc="-1" dirty="0" err="1">
                <a:solidFill>
                  <a:schemeClr val="tx1"/>
                </a:solidFill>
                <a:latin typeface="Calibri"/>
                <a:ea typeface="Arial"/>
              </a:rPr>
              <a:t>Fosforitas</a:t>
            </a:r>
            <a:r>
              <a:rPr lang="pt-BR" sz="1000" spc="-1" dirty="0">
                <a:solidFill>
                  <a:schemeClr val="tx1"/>
                </a:solidFill>
                <a:latin typeface="Calibri"/>
                <a:ea typeface="Arial"/>
              </a:rPr>
              <a:t> </a:t>
            </a:r>
            <a:r>
              <a:rPr lang="pt-BR" sz="1000" spc="-1" dirty="0" smtClean="0">
                <a:solidFill>
                  <a:schemeClr val="tx1"/>
                </a:solidFill>
                <a:latin typeface="Calibri"/>
                <a:ea typeface="Arial"/>
              </a:rPr>
              <a:t> Marinhas </a:t>
            </a:r>
            <a:r>
              <a:rPr lang="pt-BR" sz="1000" spc="-1" dirty="0">
                <a:solidFill>
                  <a:schemeClr val="tx1"/>
                </a:solidFill>
                <a:latin typeface="Calibri"/>
                <a:ea typeface="Arial"/>
              </a:rPr>
              <a:t>na Plataforma Continental Jurídica do </a:t>
            </a:r>
            <a:r>
              <a:rPr lang="pt-BR" sz="1000" spc="-1" dirty="0" smtClean="0">
                <a:solidFill>
                  <a:schemeClr val="tx1"/>
                </a:solidFill>
                <a:latin typeface="Calibri"/>
                <a:ea typeface="Arial"/>
              </a:rPr>
              <a:t>Brasil;</a:t>
            </a:r>
          </a:p>
          <a:p>
            <a:pPr marL="171450" indent="-171450">
              <a:lnSpc>
                <a:spcPct val="100000"/>
              </a:lnSpc>
              <a:spcAft>
                <a:spcPts val="600"/>
              </a:spcAft>
              <a:buFont typeface="Arial" panose="020B0604020202020204" pitchFamily="34" charset="0"/>
              <a:buChar char="•"/>
            </a:pPr>
            <a:r>
              <a:rPr lang="pt-BR" sz="1000" spc="-1" dirty="0" smtClean="0">
                <a:solidFill>
                  <a:schemeClr val="tx1"/>
                </a:solidFill>
                <a:latin typeface="Calibri"/>
                <a:ea typeface="Arial"/>
              </a:rPr>
              <a:t>Projeto Grafita do Brasil;</a:t>
            </a:r>
          </a:p>
          <a:p>
            <a:pPr marL="171450" indent="-171450">
              <a:lnSpc>
                <a:spcPct val="100000"/>
              </a:lnSpc>
              <a:spcAft>
                <a:spcPts val="600"/>
              </a:spcAft>
              <a:buFont typeface="Arial" panose="020B0604020202020204" pitchFamily="34" charset="0"/>
              <a:buChar char="•"/>
            </a:pPr>
            <a:r>
              <a:rPr lang="pt-BR" sz="1000" spc="-1" dirty="0">
                <a:solidFill>
                  <a:schemeClr val="tx1"/>
                </a:solidFill>
                <a:latin typeface="Calibri"/>
                <a:ea typeface="Arial"/>
              </a:rPr>
              <a:t>Metalogenia das Províncias Minerais do Brasil : Área Troia-Pedra Branca, Estado do </a:t>
            </a:r>
            <a:r>
              <a:rPr lang="pt-BR" sz="1000" spc="-1" dirty="0" smtClean="0">
                <a:solidFill>
                  <a:schemeClr val="tx1"/>
                </a:solidFill>
                <a:latin typeface="Calibri"/>
                <a:ea typeface="Arial"/>
              </a:rPr>
              <a:t>Ceará; </a:t>
            </a:r>
            <a:endParaRPr lang="pt-BR" sz="1000" spc="-1" dirty="0">
              <a:solidFill>
                <a:schemeClr val="tx1"/>
              </a:solidFill>
              <a:latin typeface="Calibri"/>
              <a:ea typeface="Arial"/>
            </a:endParaRPr>
          </a:p>
        </p:txBody>
      </p:sp>
    </p:spTree>
    <p:extLst>
      <p:ext uri="{BB962C8B-B14F-4D97-AF65-F5344CB8AC3E}">
        <p14:creationId xmlns:p14="http://schemas.microsoft.com/office/powerpoint/2010/main" val="81525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7227</TotalTime>
  <Words>3553</Words>
  <Application>Microsoft Office PowerPoint</Application>
  <PresentationFormat>Apresentação na tela (16:9)</PresentationFormat>
  <Paragraphs>330</Paragraphs>
  <Slides>35</Slides>
  <Notes>0</Notes>
  <HiddenSlides>0</HiddenSlides>
  <MMClips>0</MMClips>
  <ScaleCrop>false</ScaleCrop>
  <HeadingPairs>
    <vt:vector size="6" baseType="variant">
      <vt:variant>
        <vt:lpstr>Tema</vt:lpstr>
      </vt:variant>
      <vt:variant>
        <vt:i4>2</vt:i4>
      </vt:variant>
      <vt:variant>
        <vt:lpstr>Servidores OLE incorporados</vt:lpstr>
      </vt:variant>
      <vt:variant>
        <vt:i4>1</vt:i4>
      </vt:variant>
      <vt:variant>
        <vt:lpstr>Títulos de slides</vt:lpstr>
      </vt:variant>
      <vt:variant>
        <vt:i4>35</vt:i4>
      </vt:variant>
    </vt:vector>
  </HeadingPairs>
  <TitlesOfParts>
    <vt:vector size="38" baseType="lpstr">
      <vt:lpstr>Office Theme</vt:lpstr>
      <vt:lpstr>Office Theme</vt:lpstr>
      <vt:lpstr>CorelDRAW</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Nikola Alves</dc:creator>
  <cp:lastModifiedBy>Iris Pereira Gomes</cp:lastModifiedBy>
  <cp:revision>315</cp:revision>
  <dcterms:modified xsi:type="dcterms:W3CDTF">2020-11-16T14:26:52Z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vt:i4>
  </property>
  <property fmtid="{D5CDD505-2E9C-101B-9397-08002B2CF9AE}" pid="8" name="PresentationFormat">
    <vt:lpwstr>Apresentação na tela (16:9)</vt:lpwstr>
  </property>
  <property fmtid="{D5CDD505-2E9C-101B-9397-08002B2CF9AE}" pid="9" name="ScaleCrop">
    <vt:bool>false</vt:bool>
  </property>
  <property fmtid="{D5CDD505-2E9C-101B-9397-08002B2CF9AE}" pid="10" name="ShareDoc">
    <vt:bool>false</vt:bool>
  </property>
  <property fmtid="{D5CDD505-2E9C-101B-9397-08002B2CF9AE}" pid="11" name="Slides">
    <vt:i4>10</vt:i4>
  </property>
</Properties>
</file>